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6" r:id="rId2"/>
    <p:sldId id="261" r:id="rId3"/>
    <p:sldId id="287" r:id="rId4"/>
    <p:sldId id="288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57" r:id="rId13"/>
    <p:sldId id="266" r:id="rId14"/>
    <p:sldId id="267" r:id="rId15"/>
    <p:sldId id="289" r:id="rId16"/>
    <p:sldId id="271" r:id="rId17"/>
    <p:sldId id="268" r:id="rId18"/>
    <p:sldId id="269" r:id="rId19"/>
    <p:sldId id="272" r:id="rId20"/>
    <p:sldId id="273" r:id="rId21"/>
    <p:sldId id="274" r:id="rId22"/>
    <p:sldId id="290" r:id="rId23"/>
    <p:sldId id="291" r:id="rId24"/>
    <p:sldId id="275" r:id="rId25"/>
    <p:sldId id="278" r:id="rId26"/>
    <p:sldId id="279" r:id="rId27"/>
    <p:sldId id="280" r:id="rId28"/>
    <p:sldId id="276" r:id="rId29"/>
    <p:sldId id="277" r:id="rId30"/>
    <p:sldId id="281" r:id="rId31"/>
    <p:sldId id="285" r:id="rId32"/>
    <p:sldId id="282" r:id="rId33"/>
    <p:sldId id="283" r:id="rId34"/>
    <p:sldId id="284" r:id="rId35"/>
    <p:sldId id="286" r:id="rId3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82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16A063-B227-4EA9-BEE2-96846322C16E}" type="datetimeFigureOut">
              <a:rPr lang="en-US" smtClean="0"/>
              <a:pPr/>
              <a:t>10-May-16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01218-E5B4-4971-9B75-3C4CDD397D5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801218-E5B4-4971-9B75-3C4CDD397D59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10-May-16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10-May-16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10-May-16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10-May-16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10-May-16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10-May-16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10-May-16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cornwallwildlifetrust.org.uk/images/jpgs/photsynthesis.jpg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219200" y="1447800"/>
            <a:ext cx="661373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Water Logging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&amp;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72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Salinity</a:t>
            </a:r>
            <a:endParaRPr kumimoji="0" lang="en-US" sz="7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33600" y="5715000"/>
            <a:ext cx="4572000" cy="80021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ctr" eaLnBrk="0" fontAlgn="base" hangingPunct="0">
              <a:spcAft>
                <a:spcPts val="1200"/>
              </a:spcAft>
            </a:pPr>
            <a:r>
              <a:rPr lang="en-US" b="1" dirty="0" smtClean="0">
                <a:solidFill>
                  <a:srgbClr val="000099"/>
                </a:solidFill>
                <a:latin typeface="Arial" pitchFamily="34" charset="0"/>
              </a:rPr>
              <a:t>Courtesy </a:t>
            </a:r>
          </a:p>
          <a:p>
            <a:pPr marL="342900" lvl="0" indent="-342900" algn="ctr" eaLnBrk="0" fontAlgn="base" hangingPunct="0">
              <a:spcAft>
                <a:spcPts val="1200"/>
              </a:spcAft>
            </a:pPr>
            <a:r>
              <a:rPr lang="en-US" b="1" dirty="0" smtClean="0">
                <a:solidFill>
                  <a:srgbClr val="000099"/>
                </a:solidFill>
                <a:latin typeface="Arial" pitchFamily="34" charset="0"/>
              </a:rPr>
              <a:t>Prof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</a:rPr>
              <a:t>. Dr. 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</a:rPr>
              <a:t>Habib-</a:t>
            </a:r>
            <a:r>
              <a:rPr lang="en-US" b="1" dirty="0" err="1" smtClean="0">
                <a:solidFill>
                  <a:srgbClr val="000099"/>
                </a:solidFill>
                <a:latin typeface="Arial" pitchFamily="34" charset="0"/>
              </a:rPr>
              <a:t>ur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</a:rPr>
              <a:t>-</a:t>
            </a:r>
            <a:r>
              <a:rPr lang="en-US" b="1" dirty="0" err="1" smtClean="0">
                <a:solidFill>
                  <a:srgbClr val="000099"/>
                </a:solidFill>
                <a:latin typeface="Arial" pitchFamily="34" charset="0"/>
              </a:rPr>
              <a:t>Rehman</a:t>
            </a:r>
            <a:endParaRPr lang="en-US" b="1" dirty="0" smtClean="0">
              <a:solidFill>
                <a:srgbClr val="000099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381000" y="609600"/>
            <a:ext cx="8382000" cy="570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indent="-514350" algn="just" defTabSz="914400" rtl="0" eaLnBrk="0" fontAlgn="base" latinLnBrk="0" hangingPunct="0">
              <a:buClrTx/>
              <a:buSzTx/>
              <a:buAutoNum type="arabicPeriod"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Lining of canals and water courses</a:t>
            </a:r>
          </a:p>
          <a:p>
            <a:pPr marL="514350" indent="-514350" algn="just" eaLnBrk="0" fontAlgn="base" hangingPunct="0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	Lining of canal system reduces seepages of water.</a:t>
            </a:r>
          </a:p>
          <a:p>
            <a:pPr marL="514350" indent="-514350" algn="just" eaLnBrk="0" fontAlgn="base" hangingPunct="0"/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buClrTx/>
              <a:buSzTx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2. Reducing the intensity of irrigation </a:t>
            </a:r>
          </a:p>
          <a:p>
            <a:pPr marL="342900" indent="-342900" algn="just" eaLnBrk="0" fontAlgn="base" hangingPunct="0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 In area where there is possibility of water logging, intensity of irrigation should be reduced.</a:t>
            </a:r>
          </a:p>
          <a:p>
            <a:pPr marL="342900" indent="-342900" algn="just" eaLnBrk="0" fontAlgn="base" hangingPunct="0"/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buClrTx/>
              <a:buSzTx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3. By introducing crop rotation</a:t>
            </a:r>
          </a:p>
          <a:p>
            <a:pPr marL="342900" indent="-342900" algn="just" eaLnBrk="0" fontAlgn="base" hangingPunct="0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 Certain crops require more water and others requires less water so by rotation of crops avoid high water table. </a:t>
            </a:r>
          </a:p>
          <a:p>
            <a:pPr marL="342900" indent="-342900" algn="just" eaLnBrk="0" fontAlgn="base" hangingPunct="0"/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4. Optimum use of water</a:t>
            </a:r>
          </a:p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 Certain fixed amount of irrigation gives best results.</a:t>
            </a:r>
          </a:p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 Less than and more than that reduces yield.</a:t>
            </a:r>
          </a:p>
          <a:p>
            <a:pPr algn="just">
              <a:spcAft>
                <a:spcPts val="2400"/>
              </a:spcAft>
            </a:pPr>
            <a:endParaRPr lang="en-US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2400"/>
              </a:spcAft>
            </a:pPr>
            <a:endParaRPr lang="en-US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240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 algn="just">
              <a:spcAft>
                <a:spcPts val="2400"/>
              </a:spcAft>
            </a:pPr>
            <a:endParaRPr lang="en-US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240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pPr marL="342900" marR="0" lvl="0" indent="-342900" algn="just" defTabSz="914400" rtl="0" eaLnBrk="0" fontAlgn="base" latinLnBrk="0" hangingPunct="0">
              <a:spcAft>
                <a:spcPts val="2400"/>
              </a:spcAft>
              <a:buClrTx/>
              <a:buSzTx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381000" y="304800"/>
            <a:ext cx="82296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0" fontAlgn="base" latinLnBrk="0" hangingPunct="0">
              <a:buClrTx/>
              <a:buSzTx/>
              <a:tabLst/>
            </a:pP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5. Providing intercepting drains</a:t>
            </a:r>
          </a:p>
          <a:p>
            <a:pPr marL="342900" indent="-342900" algn="just" eaLnBrk="0" fontAlgn="base" hangingPunct="0"/>
            <a:r>
              <a:rPr lang="en-US" sz="2400" b="1" dirty="0" smtClean="0"/>
              <a:t>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Intercepting drains along canals should be provided which prevent seeping canal water from reaching the water logged area. </a:t>
            </a:r>
          </a:p>
          <a:p>
            <a:pPr marL="342900" indent="-342900" algn="just" eaLnBrk="0" fontAlgn="base" hangingPunct="0"/>
            <a:endParaRPr lang="en-US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6. Provision of efficient drainage system</a:t>
            </a:r>
          </a:p>
          <a:p>
            <a:pPr algn="just"/>
            <a:r>
              <a:rPr lang="en-US" sz="2400" b="1" dirty="0" smtClean="0"/>
              <a:t>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A good horizontal drainage system provided for</a:t>
            </a:r>
          </a:p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rainstorm water (surface and sub-surface).</a:t>
            </a:r>
          </a:p>
          <a:p>
            <a:pPr algn="just"/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7. Improving natural drainage of area</a:t>
            </a:r>
          </a:p>
          <a:p>
            <a:pPr algn="just"/>
            <a:r>
              <a:rPr lang="en-US" sz="2400" b="1" dirty="0" smtClean="0"/>
              <a:t> 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To reduce percolation of water the water should</a:t>
            </a:r>
          </a:p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  not stand for longer period.</a:t>
            </a:r>
          </a:p>
          <a:p>
            <a:pPr algn="just"/>
            <a:endParaRPr lang="en-US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8. Introducing to lift irrigation</a:t>
            </a:r>
          </a:p>
          <a:p>
            <a:pPr algn="just"/>
            <a:r>
              <a:rPr lang="en-US" sz="2400" b="1" dirty="0" smtClean="0"/>
              <a:t>    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It helps in lowering the water table through tube</a:t>
            </a:r>
          </a:p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  wells (vertical drainage).</a:t>
            </a:r>
          </a:p>
          <a:p>
            <a:pPr algn="just"/>
            <a:endParaRPr lang="en-US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240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 algn="just">
              <a:spcAft>
                <a:spcPts val="2400"/>
              </a:spcAft>
            </a:pPr>
            <a:endParaRPr lang="en-US" sz="24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240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pPr marL="342900" marR="0" lvl="0" indent="-342900" algn="just" defTabSz="914400" rtl="0" eaLnBrk="0" fontAlgn="base" latinLnBrk="0" hangingPunct="0">
              <a:spcAft>
                <a:spcPts val="2400"/>
              </a:spcAft>
              <a:buClrTx/>
              <a:buSzTx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762000"/>
            <a:ext cx="7543800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4800" y="101025"/>
            <a:ext cx="85615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008000"/>
                </a:solidFill>
                <a:latin typeface="Arial" pitchFamily="34" charset="0"/>
              </a:rPr>
              <a:t>Dutch Wind Mills pumping water from WLS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667000" y="152400"/>
            <a:ext cx="3518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 Land Drainage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626" name="Rectangle 3"/>
          <p:cNvSpPr>
            <a:spLocks noChangeArrowheads="1"/>
          </p:cNvSpPr>
          <p:nvPr/>
        </p:nvSpPr>
        <p:spPr bwMode="auto">
          <a:xfrm>
            <a:off x="457200" y="884237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In irrigated area two types of drainage can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be provided: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(1) Surface drainage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tabLst/>
            </a:pPr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</a:rPr>
              <a:t>(2) Sub-surface Drainage / Tile Drainage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228600" y="228600"/>
            <a:ext cx="8763000" cy="769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609600" marR="0" lvl="0" indent="-609600" algn="just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Surface drainage</a:t>
            </a:r>
          </a:p>
          <a:p>
            <a:pPr marL="609600" marR="0" lvl="0" indent="-609600" algn="just" defTabSz="914400" rtl="0" eaLnBrk="1" fontAlgn="base" latinLnBrk="0" hangingPunct="1">
              <a:spcAft>
                <a:spcPts val="1800"/>
              </a:spcAft>
              <a:buClrTx/>
              <a:buSzTx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cs typeface="Arial" pitchFamily="34" charset="0"/>
              </a:rPr>
              <a:t>Surface drainage is the removal of excess water by using</a:t>
            </a:r>
            <a:r>
              <a:rPr kumimoji="0" lang="en-US" sz="2200" b="1" i="0" u="none" strike="noStrike" cap="none" normalizeH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cs typeface="Arial" pitchFamily="34" charset="0"/>
              </a:rPr>
              <a:t>and construction open ditches, field drains, land grading,</a:t>
            </a:r>
            <a:r>
              <a:rPr kumimoji="0" lang="en-US" sz="2200" b="1" i="0" u="none" strike="noStrike" cap="none" normalizeH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cs typeface="Arial" pitchFamily="34" charset="0"/>
              </a:rPr>
              <a:t>and relative structures.</a:t>
            </a:r>
          </a:p>
          <a:p>
            <a:pPr marL="609600" marR="0" lvl="0" indent="-609600" algn="just" defTabSz="914400" rtl="0" eaLnBrk="1" fontAlgn="base" latinLnBrk="0" hangingPunct="1">
              <a:spcAft>
                <a:spcPts val="1800"/>
              </a:spcAft>
              <a:buClrTx/>
              <a:buSzTx/>
              <a:tabLst/>
            </a:pP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cs typeface="Arial" pitchFamily="34" charset="0"/>
              </a:rPr>
              <a:t>Open drains which are used to remove water from excess</a:t>
            </a:r>
            <a:r>
              <a:rPr kumimoji="0" lang="en-US" sz="2200" b="1" i="0" u="none" strike="noStrike" cap="none" normalizeH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cs typeface="Arial" pitchFamily="34" charset="0"/>
              </a:rPr>
              <a:t>irrigated area and storm water are broad and shallow</a:t>
            </a:r>
            <a:r>
              <a:rPr kumimoji="0" lang="en-US" sz="2200" b="1" i="0" u="none" strike="noStrike" cap="none" normalizeH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cs typeface="Arial" pitchFamily="34" charset="0"/>
              </a:rPr>
              <a:t>called 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shallow surface drains</a:t>
            </a:r>
            <a:r>
              <a:rPr kumimoji="0" lang="en-US" sz="2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Aft>
                <a:spcPts val="1800"/>
              </a:spcAft>
            </a:pPr>
            <a:r>
              <a:rPr lang="en-US" sz="2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It carry runoff to outlet drains which are large enough to carry 	flood water, these drains called deep surface drains.</a:t>
            </a:r>
          </a:p>
          <a:p>
            <a:pPr algn="just">
              <a:spcAft>
                <a:spcPts val="1800"/>
              </a:spcAft>
            </a:pPr>
            <a:r>
              <a:rPr lang="en-US" sz="2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Land grading includes continuous land slope towards field 	drains. </a:t>
            </a:r>
          </a:p>
          <a:p>
            <a:pPr algn="just">
              <a:spcAft>
                <a:spcPts val="1800"/>
              </a:spcAft>
            </a:pPr>
            <a:r>
              <a:rPr lang="en-US" sz="2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Shallow surface drains are trapezoidal in cross section 	and constructed to carry normal storm water. </a:t>
            </a:r>
          </a:p>
          <a:p>
            <a:pPr algn="just">
              <a:spcAft>
                <a:spcPts val="1800"/>
              </a:spcAft>
            </a:pPr>
            <a:r>
              <a:rPr lang="en-US" sz="2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Deep surface drains are constructed to carry storm water 	plus excess irrigated water from shallow / tile drains. </a:t>
            </a:r>
          </a:p>
          <a:p>
            <a:pPr algn="just"/>
            <a:r>
              <a:rPr lang="en-US" sz="24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609600" marR="0" lvl="0" indent="-609600" algn="just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  <a:p>
            <a:pPr marL="609600" marR="0" lvl="0" indent="-609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607781" y="-618917"/>
            <a:ext cx="5564336" cy="8475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676400" y="228600"/>
            <a:ext cx="5434501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600" lvl="0" indent="-609600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</a:rPr>
              <a:t>Difference between Canal and Drain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228600" y="228600"/>
            <a:ext cx="8763000" cy="7626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609600" marR="0" lvl="0" indent="-609600" algn="just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2) Sub-Surface drainage /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 Tile Drainage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Subsurface drains are required for soils with poor internal drainage and high water table.</a:t>
            </a:r>
          </a:p>
          <a:p>
            <a:pPr algn="just">
              <a:spcAft>
                <a:spcPts val="1200"/>
              </a:spcAft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Tile drains are pipe drains and made up of porous material circular in cross section.</a:t>
            </a:r>
          </a:p>
          <a:p>
            <a:pPr algn="just">
              <a:spcAft>
                <a:spcPts val="1200"/>
              </a:spcAft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Diameter may vary from 10 to 30 cm.</a:t>
            </a:r>
          </a:p>
          <a:p>
            <a:pPr algn="just">
              <a:spcAft>
                <a:spcPts val="1200"/>
              </a:spcAft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These drains laid below ground level and connected with each other by open joints.</a:t>
            </a:r>
          </a:p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Construction of subsurface drainage is given below:</a:t>
            </a:r>
          </a:p>
          <a:p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b="1" dirty="0" smtClean="0">
                <a:solidFill>
                  <a:srgbClr val="00682F"/>
                </a:solidFill>
                <a:latin typeface="Arial" pitchFamily="34" charset="0"/>
                <a:cs typeface="Arial" pitchFamily="34" charset="0"/>
              </a:rPr>
              <a:t>(I) Envelope filter: </a:t>
            </a:r>
          </a:p>
          <a:p>
            <a:pPr algn="just">
              <a:spcAft>
                <a:spcPts val="1200"/>
              </a:spcAft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The trenches are back filled with sand and excavated material.</a:t>
            </a:r>
          </a:p>
          <a:p>
            <a:pPr algn="just">
              <a:spcAft>
                <a:spcPts val="1200"/>
              </a:spcAft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The tile drains should not be placed below less permeable strata.</a:t>
            </a:r>
          </a:p>
          <a:p>
            <a:pPr algn="just">
              <a:spcAft>
                <a:spcPts val="1200"/>
              </a:spcAft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When it is situated below less permeable strata then they are surrounded by graded gravels called ‘Envelope Filters’.</a:t>
            </a:r>
          </a:p>
          <a:p>
            <a:pPr algn="just">
              <a:spcAft>
                <a:spcPts val="1200"/>
              </a:spcAft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It prevent inflow of soil into drain and increases effective tile diameter.</a:t>
            </a:r>
          </a:p>
          <a:p>
            <a:pPr algn="just">
              <a:spcAft>
                <a:spcPts val="1200"/>
              </a:spcAft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1200"/>
              </a:spcAft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marL="609600" marR="0" lvl="0" indent="-6096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4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1066800" y="1143000"/>
            <a:ext cx="731520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4"/>
          <p:cNvPicPr>
            <a:picLocks noChangeAspect="1" noChangeArrowheads="1"/>
          </p:cNvPicPr>
          <p:nvPr/>
        </p:nvPicPr>
        <p:blipFill>
          <a:blip r:embed="rId2">
            <a:lum bright="-10000" contrast="40000"/>
          </a:blip>
          <a:srcRect/>
          <a:stretch>
            <a:fillRect/>
          </a:stretch>
        </p:blipFill>
        <p:spPr bwMode="auto">
          <a:xfrm>
            <a:off x="914400" y="1371600"/>
            <a:ext cx="7315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1524000" y="76200"/>
            <a:ext cx="5867400" cy="33193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3">
            <a:lum bright="-20000" contrast="40000"/>
          </a:blip>
          <a:srcRect r="1282"/>
          <a:stretch>
            <a:fillRect/>
          </a:stretch>
        </p:blipFill>
        <p:spPr bwMode="auto">
          <a:xfrm>
            <a:off x="1524000" y="3579802"/>
            <a:ext cx="5867400" cy="320199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28600" y="609600"/>
            <a:ext cx="5029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buFontTx/>
              <a:buChar char="•"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Rise of water table is called water-logging.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buFontTx/>
              <a:buChar char="•"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An agricultural land is said to be water-logged when its productivity gets affected by high water table.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buFontTx/>
              <a:buChar char="•"/>
              <a:tabLst/>
            </a:pPr>
            <a:r>
              <a:rPr lang="en-US" b="1" dirty="0" smtClean="0">
                <a:solidFill>
                  <a:srgbClr val="000099"/>
                </a:solidFill>
                <a:latin typeface="Arial" pitchFamily="34" charset="0"/>
              </a:rPr>
              <a:t>Nutrients like nitrates are required by the plants which are produced by bacteria, and they require oxygen for survival. Water logging kills these bacteria.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Aft>
                <a:spcPts val="1200"/>
              </a:spcAft>
              <a:buClrTx/>
              <a:buSzTx/>
              <a:buFontTx/>
              <a:buChar char="•"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Productivity gets affected when root zone of plants  gets flooded with water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 for long time.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743200" y="76200"/>
            <a:ext cx="3384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Water Logging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052" name="Picture 4" descr="Photosynthesis and transpiration (made easy)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l="47789"/>
          <a:stretch>
            <a:fillRect/>
          </a:stretch>
        </p:blipFill>
        <p:spPr bwMode="auto">
          <a:xfrm>
            <a:off x="5943600" y="762000"/>
            <a:ext cx="2733675" cy="3284538"/>
          </a:xfrm>
          <a:prstGeom prst="rect">
            <a:avLst/>
          </a:prstGeom>
          <a:noFill/>
        </p:spPr>
      </p:pic>
      <p:sp>
        <p:nvSpPr>
          <p:cNvPr id="2053" name="Line 5"/>
          <p:cNvSpPr>
            <a:spLocks noChangeShapeType="1"/>
          </p:cNvSpPr>
          <p:nvPr/>
        </p:nvSpPr>
        <p:spPr bwMode="auto">
          <a:xfrm>
            <a:off x="3082925" y="4649788"/>
            <a:ext cx="5483225" cy="0"/>
          </a:xfrm>
          <a:prstGeom prst="line">
            <a:avLst/>
          </a:prstGeom>
          <a:noFill/>
          <a:ln w="76200">
            <a:solidFill>
              <a:srgbClr val="CC99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Line 6"/>
          <p:cNvSpPr>
            <a:spLocks noChangeShapeType="1"/>
          </p:cNvSpPr>
          <p:nvPr/>
        </p:nvSpPr>
        <p:spPr bwMode="auto">
          <a:xfrm>
            <a:off x="4703763" y="5934075"/>
            <a:ext cx="38623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5" name="Line 7"/>
          <p:cNvSpPr>
            <a:spLocks noChangeShapeType="1"/>
          </p:cNvSpPr>
          <p:nvPr/>
        </p:nvSpPr>
        <p:spPr bwMode="auto">
          <a:xfrm>
            <a:off x="3071813" y="6584950"/>
            <a:ext cx="5500687" cy="0"/>
          </a:xfrm>
          <a:prstGeom prst="line">
            <a:avLst/>
          </a:prstGeom>
          <a:noFill/>
          <a:ln w="76200">
            <a:solidFill>
              <a:srgbClr val="CC99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Line 8"/>
          <p:cNvSpPr>
            <a:spLocks noChangeShapeType="1"/>
          </p:cNvSpPr>
          <p:nvPr/>
        </p:nvSpPr>
        <p:spPr bwMode="auto">
          <a:xfrm>
            <a:off x="5578475" y="5102225"/>
            <a:ext cx="2974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>
            <a:off x="5597525" y="5535613"/>
            <a:ext cx="2974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8" name="Line 10"/>
          <p:cNvSpPr>
            <a:spLocks noChangeShapeType="1"/>
          </p:cNvSpPr>
          <p:nvPr/>
        </p:nvSpPr>
        <p:spPr bwMode="auto">
          <a:xfrm>
            <a:off x="4721225" y="6165850"/>
            <a:ext cx="3862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>
            <a:off x="4721225" y="6367463"/>
            <a:ext cx="38623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0" name="Line 12"/>
          <p:cNvSpPr>
            <a:spLocks noChangeShapeType="1"/>
          </p:cNvSpPr>
          <p:nvPr/>
        </p:nvSpPr>
        <p:spPr bwMode="auto">
          <a:xfrm>
            <a:off x="4779963" y="4665663"/>
            <a:ext cx="0" cy="12747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>
            <a:off x="3173413" y="4667250"/>
            <a:ext cx="0" cy="1920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2" name="Rectangle 14" descr="Dark upward diagonal"/>
          <p:cNvSpPr>
            <a:spLocks noChangeArrowheads="1"/>
          </p:cNvSpPr>
          <p:nvPr/>
        </p:nvSpPr>
        <p:spPr bwMode="auto">
          <a:xfrm>
            <a:off x="3338513" y="4678363"/>
            <a:ext cx="1216025" cy="87312"/>
          </a:xfrm>
          <a:prstGeom prst="rect">
            <a:avLst/>
          </a:prstGeom>
          <a:pattFill prst="dkUpDiag">
            <a:fgClr>
              <a:srgbClr val="CC9900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3" name="Rectangle 15" descr="Dark upward diagonal"/>
          <p:cNvSpPr>
            <a:spLocks noChangeArrowheads="1"/>
          </p:cNvSpPr>
          <p:nvPr/>
        </p:nvSpPr>
        <p:spPr bwMode="auto">
          <a:xfrm>
            <a:off x="7346950" y="4665663"/>
            <a:ext cx="1214438" cy="87312"/>
          </a:xfrm>
          <a:prstGeom prst="rect">
            <a:avLst/>
          </a:prstGeom>
          <a:pattFill prst="dkUpDiag">
            <a:fgClr>
              <a:srgbClr val="CC9900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4" name="Rectangle 16" descr="Dark upward diagonal"/>
          <p:cNvSpPr>
            <a:spLocks noChangeArrowheads="1"/>
          </p:cNvSpPr>
          <p:nvPr/>
        </p:nvSpPr>
        <p:spPr bwMode="auto">
          <a:xfrm>
            <a:off x="4748213" y="6173788"/>
            <a:ext cx="3862387" cy="185737"/>
          </a:xfrm>
          <a:prstGeom prst="rect">
            <a:avLst/>
          </a:prstGeom>
          <a:pattFill prst="dkUpDiag">
            <a:fgClr>
              <a:schemeClr val="tx1"/>
            </a:fgClr>
            <a:bgClr>
              <a:schemeClr val="bg1"/>
            </a:bgClr>
          </a:patt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5" name="AutoShape 17"/>
          <p:cNvSpPr>
            <a:spLocks noChangeArrowheads="1"/>
          </p:cNvSpPr>
          <p:nvPr/>
        </p:nvSpPr>
        <p:spPr bwMode="auto">
          <a:xfrm flipV="1">
            <a:off x="5037138" y="5797550"/>
            <a:ext cx="157162" cy="130175"/>
          </a:xfrm>
          <a:prstGeom prst="triangle">
            <a:avLst>
              <a:gd name="adj" fmla="val 50000"/>
            </a:avLst>
          </a:prstGeom>
          <a:solidFill>
            <a:srgbClr val="00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6" name="Freeform 18"/>
          <p:cNvSpPr>
            <a:spLocks/>
          </p:cNvSpPr>
          <p:nvPr/>
        </p:nvSpPr>
        <p:spPr bwMode="auto">
          <a:xfrm>
            <a:off x="5297488" y="3886200"/>
            <a:ext cx="569912" cy="776288"/>
          </a:xfrm>
          <a:custGeom>
            <a:avLst/>
            <a:gdLst/>
            <a:ahLst/>
            <a:cxnLst>
              <a:cxn ang="0">
                <a:pos x="164" y="283"/>
              </a:cxn>
              <a:cxn ang="0">
                <a:pos x="0" y="248"/>
              </a:cxn>
              <a:cxn ang="0">
                <a:pos x="12" y="189"/>
              </a:cxn>
              <a:cxn ang="0">
                <a:pos x="47" y="177"/>
              </a:cxn>
              <a:cxn ang="0">
                <a:pos x="59" y="83"/>
              </a:cxn>
              <a:cxn ang="0">
                <a:pos x="212" y="95"/>
              </a:cxn>
              <a:cxn ang="0">
                <a:pos x="188" y="60"/>
              </a:cxn>
              <a:cxn ang="0">
                <a:pos x="200" y="13"/>
              </a:cxn>
              <a:cxn ang="0">
                <a:pos x="353" y="25"/>
              </a:cxn>
              <a:cxn ang="0">
                <a:pos x="364" y="107"/>
              </a:cxn>
              <a:cxn ang="0">
                <a:pos x="423" y="119"/>
              </a:cxn>
              <a:cxn ang="0">
                <a:pos x="317" y="260"/>
              </a:cxn>
              <a:cxn ang="0">
                <a:pos x="317" y="365"/>
              </a:cxn>
              <a:cxn ang="0">
                <a:pos x="223" y="354"/>
              </a:cxn>
              <a:cxn ang="0">
                <a:pos x="212" y="318"/>
              </a:cxn>
              <a:cxn ang="0">
                <a:pos x="188" y="330"/>
              </a:cxn>
              <a:cxn ang="0">
                <a:pos x="212" y="601"/>
              </a:cxn>
              <a:cxn ang="0">
                <a:pos x="235" y="636"/>
              </a:cxn>
            </a:cxnLst>
            <a:rect l="0" t="0" r="r" b="b"/>
            <a:pathLst>
              <a:path w="430" h="636">
                <a:moveTo>
                  <a:pt x="164" y="283"/>
                </a:moveTo>
                <a:cubicBezTo>
                  <a:pt x="94" y="307"/>
                  <a:pt x="43" y="314"/>
                  <a:pt x="0" y="248"/>
                </a:cubicBezTo>
                <a:cubicBezTo>
                  <a:pt x="4" y="228"/>
                  <a:pt x="1" y="206"/>
                  <a:pt x="12" y="189"/>
                </a:cubicBezTo>
                <a:cubicBezTo>
                  <a:pt x="19" y="179"/>
                  <a:pt x="42" y="188"/>
                  <a:pt x="47" y="177"/>
                </a:cubicBezTo>
                <a:cubicBezTo>
                  <a:pt x="60" y="148"/>
                  <a:pt x="55" y="114"/>
                  <a:pt x="59" y="83"/>
                </a:cubicBezTo>
                <a:cubicBezTo>
                  <a:pt x="110" y="87"/>
                  <a:pt x="162" y="104"/>
                  <a:pt x="212" y="95"/>
                </a:cubicBezTo>
                <a:cubicBezTo>
                  <a:pt x="226" y="93"/>
                  <a:pt x="190" y="74"/>
                  <a:pt x="188" y="60"/>
                </a:cubicBezTo>
                <a:cubicBezTo>
                  <a:pt x="186" y="44"/>
                  <a:pt x="196" y="29"/>
                  <a:pt x="200" y="13"/>
                </a:cubicBezTo>
                <a:cubicBezTo>
                  <a:pt x="251" y="17"/>
                  <a:pt x="309" y="0"/>
                  <a:pt x="353" y="25"/>
                </a:cubicBezTo>
                <a:cubicBezTo>
                  <a:pt x="377" y="39"/>
                  <a:pt x="348" y="85"/>
                  <a:pt x="364" y="107"/>
                </a:cubicBezTo>
                <a:cubicBezTo>
                  <a:pt x="376" y="123"/>
                  <a:pt x="403" y="115"/>
                  <a:pt x="423" y="119"/>
                </a:cubicBezTo>
                <a:cubicBezTo>
                  <a:pt x="409" y="244"/>
                  <a:pt x="430" y="237"/>
                  <a:pt x="317" y="260"/>
                </a:cubicBezTo>
                <a:cubicBezTo>
                  <a:pt x="326" y="285"/>
                  <a:pt x="352" y="345"/>
                  <a:pt x="317" y="365"/>
                </a:cubicBezTo>
                <a:cubicBezTo>
                  <a:pt x="289" y="380"/>
                  <a:pt x="254" y="358"/>
                  <a:pt x="223" y="354"/>
                </a:cubicBezTo>
                <a:cubicBezTo>
                  <a:pt x="219" y="342"/>
                  <a:pt x="220" y="328"/>
                  <a:pt x="212" y="318"/>
                </a:cubicBezTo>
                <a:cubicBezTo>
                  <a:pt x="148" y="238"/>
                  <a:pt x="186" y="325"/>
                  <a:pt x="188" y="330"/>
                </a:cubicBezTo>
                <a:cubicBezTo>
                  <a:pt x="198" y="420"/>
                  <a:pt x="196" y="512"/>
                  <a:pt x="212" y="601"/>
                </a:cubicBezTo>
                <a:cubicBezTo>
                  <a:pt x="214" y="615"/>
                  <a:pt x="235" y="636"/>
                  <a:pt x="235" y="636"/>
                </a:cubicBezTo>
              </a:path>
            </a:pathLst>
          </a:custGeom>
          <a:solidFill>
            <a:srgbClr val="04B419"/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7" name="Freeform 19"/>
          <p:cNvSpPr>
            <a:spLocks/>
          </p:cNvSpPr>
          <p:nvPr/>
        </p:nvSpPr>
        <p:spPr bwMode="auto">
          <a:xfrm>
            <a:off x="5419725" y="4586288"/>
            <a:ext cx="204788" cy="400050"/>
          </a:xfrm>
          <a:custGeom>
            <a:avLst/>
            <a:gdLst/>
            <a:ahLst/>
            <a:cxnLst>
              <a:cxn ang="0">
                <a:pos x="152" y="0"/>
              </a:cxn>
              <a:cxn ang="0">
                <a:pos x="141" y="212"/>
              </a:cxn>
              <a:cxn ang="0">
                <a:pos x="105" y="235"/>
              </a:cxn>
              <a:cxn ang="0">
                <a:pos x="70" y="306"/>
              </a:cxn>
              <a:cxn ang="0">
                <a:pos x="0" y="329"/>
              </a:cxn>
            </a:cxnLst>
            <a:rect l="0" t="0" r="r" b="b"/>
            <a:pathLst>
              <a:path w="155" h="329">
                <a:moveTo>
                  <a:pt x="152" y="0"/>
                </a:moveTo>
                <a:cubicBezTo>
                  <a:pt x="148" y="71"/>
                  <a:pt x="155" y="143"/>
                  <a:pt x="141" y="212"/>
                </a:cubicBezTo>
                <a:cubicBezTo>
                  <a:pt x="138" y="226"/>
                  <a:pt x="115" y="225"/>
                  <a:pt x="105" y="235"/>
                </a:cubicBezTo>
                <a:cubicBezTo>
                  <a:pt x="86" y="254"/>
                  <a:pt x="92" y="291"/>
                  <a:pt x="70" y="306"/>
                </a:cubicBezTo>
                <a:cubicBezTo>
                  <a:pt x="50" y="320"/>
                  <a:pt x="0" y="329"/>
                  <a:pt x="0" y="329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8" name="Freeform 20"/>
          <p:cNvSpPr>
            <a:spLocks/>
          </p:cNvSpPr>
          <p:nvPr/>
        </p:nvSpPr>
        <p:spPr bwMode="auto">
          <a:xfrm>
            <a:off x="5621338" y="4743450"/>
            <a:ext cx="514350" cy="287338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65" y="164"/>
              </a:cxn>
              <a:cxn ang="0">
                <a:pos x="388" y="235"/>
              </a:cxn>
            </a:cxnLst>
            <a:rect l="0" t="0" r="r" b="b"/>
            <a:pathLst>
              <a:path w="388" h="235">
                <a:moveTo>
                  <a:pt x="0" y="0"/>
                </a:moveTo>
                <a:cubicBezTo>
                  <a:pt x="50" y="62"/>
                  <a:pt x="100" y="125"/>
                  <a:pt x="165" y="164"/>
                </a:cubicBezTo>
                <a:cubicBezTo>
                  <a:pt x="230" y="203"/>
                  <a:pt x="349" y="223"/>
                  <a:pt x="388" y="235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69" name="Freeform 21"/>
          <p:cNvSpPr>
            <a:spLocks/>
          </p:cNvSpPr>
          <p:nvPr/>
        </p:nvSpPr>
        <p:spPr bwMode="auto">
          <a:xfrm>
            <a:off x="5637213" y="4743450"/>
            <a:ext cx="15875" cy="2159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" y="176"/>
              </a:cxn>
            </a:cxnLst>
            <a:rect l="0" t="0" r="r" b="b"/>
            <a:pathLst>
              <a:path w="12" h="176">
                <a:moveTo>
                  <a:pt x="0" y="0"/>
                </a:moveTo>
                <a:cubicBezTo>
                  <a:pt x="5" y="72"/>
                  <a:pt x="10" y="145"/>
                  <a:pt x="12" y="176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70" name="Line 22"/>
          <p:cNvSpPr>
            <a:spLocks noChangeShapeType="1"/>
          </p:cNvSpPr>
          <p:nvPr/>
        </p:nvSpPr>
        <p:spPr bwMode="auto">
          <a:xfrm>
            <a:off x="5575300" y="4227513"/>
            <a:ext cx="46038" cy="515937"/>
          </a:xfrm>
          <a:prstGeom prst="line">
            <a:avLst/>
          </a:prstGeom>
          <a:noFill/>
          <a:ln w="57150">
            <a:solidFill>
              <a:srgbClr val="CC99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71" name="Text Box 23"/>
          <p:cNvSpPr txBox="1">
            <a:spLocks noChangeArrowheads="1"/>
          </p:cNvSpPr>
          <p:nvPr/>
        </p:nvSpPr>
        <p:spPr bwMode="auto">
          <a:xfrm>
            <a:off x="6411913" y="4770438"/>
            <a:ext cx="235108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Soil water / root zone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72" name="Text Box 24"/>
          <p:cNvSpPr txBox="1">
            <a:spLocks noChangeArrowheads="1"/>
          </p:cNvSpPr>
          <p:nvPr/>
        </p:nvSpPr>
        <p:spPr bwMode="auto">
          <a:xfrm>
            <a:off x="6477000" y="5202238"/>
            <a:ext cx="18526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Intermediate zone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73" name="Text Box 25"/>
          <p:cNvSpPr txBox="1">
            <a:spLocks noChangeArrowheads="1"/>
          </p:cNvSpPr>
          <p:nvPr/>
        </p:nvSpPr>
        <p:spPr bwMode="auto">
          <a:xfrm>
            <a:off x="6556375" y="5605463"/>
            <a:ext cx="18526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Capillary zone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74" name="Text Box 26"/>
          <p:cNvSpPr txBox="1">
            <a:spLocks noChangeArrowheads="1"/>
          </p:cNvSpPr>
          <p:nvPr/>
        </p:nvSpPr>
        <p:spPr bwMode="auto">
          <a:xfrm>
            <a:off x="3452813" y="5200650"/>
            <a:ext cx="12303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Aeration zone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75" name="Text Box 27"/>
          <p:cNvSpPr txBox="1">
            <a:spLocks noChangeArrowheads="1"/>
          </p:cNvSpPr>
          <p:nvPr/>
        </p:nvSpPr>
        <p:spPr bwMode="auto">
          <a:xfrm>
            <a:off x="1981200" y="5410200"/>
            <a:ext cx="1447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Lithosphere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ChangeArrowheads="1"/>
          </p:cNvSpPr>
          <p:nvPr/>
        </p:nvSpPr>
        <p:spPr bwMode="auto">
          <a:xfrm>
            <a:off x="304800" y="533400"/>
            <a:ext cx="83058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</a:rPr>
              <a:t>(II) Outlets for tile drains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buFontTx/>
              <a:buChar char="•"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Water from tile drain is discharged into some bigger drains called surface drains.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buFontTx/>
              <a:buChar char="•"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The water from tile drains may be discharged by gravity or pumping.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buFontTx/>
              <a:buChar char="•"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	(A) Gravity outlets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	(B) Pump outlets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1828800" y="3604418"/>
            <a:ext cx="5045991" cy="310118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lum bright="-10000" contrast="20000"/>
          </a:blip>
          <a:srcRect/>
          <a:stretch>
            <a:fillRect/>
          </a:stretch>
        </p:blipFill>
        <p:spPr bwMode="auto">
          <a:xfrm>
            <a:off x="1828800" y="228600"/>
            <a:ext cx="5033150" cy="32004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02155" y="76200"/>
            <a:ext cx="405104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 Spacing of Tile Drains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685800"/>
            <a:ext cx="8091488" cy="487108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38400" y="5758196"/>
            <a:ext cx="4020065" cy="94740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71600" y="228600"/>
            <a:ext cx="5867400" cy="5961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76400" y="6085659"/>
            <a:ext cx="4038600" cy="619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ChangeArrowheads="1"/>
          </p:cNvSpPr>
          <p:nvPr/>
        </p:nvSpPr>
        <p:spPr bwMode="auto">
          <a:xfrm>
            <a:off x="228600" y="838200"/>
            <a:ext cx="41148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Tile drains are aligned in different ways depending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upon topography of the area.</a:t>
            </a: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342900" marR="0" lvl="0" indent="-3429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</a:rPr>
              <a:t>Various types of layout of tile drains: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buAutoNum type="arabicParenBoth"/>
              <a:tabLst/>
            </a:pPr>
            <a:r>
              <a:rPr lang="en-US" sz="2400" b="1" dirty="0" smtClean="0">
                <a:latin typeface="Arial" pitchFamily="34" charset="0"/>
              </a:rPr>
              <a:t> Natural System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buAutoNum type="arabicParenBoth"/>
              <a:tabLst/>
            </a:pPr>
            <a:r>
              <a:rPr lang="en-US" sz="2400" b="1" dirty="0" smtClean="0">
                <a:latin typeface="Arial" pitchFamily="34" charset="0"/>
              </a:rPr>
              <a:t> Grid Iron System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buAutoNum type="arabicParenBoth"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Herring Bone System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buAutoNum type="arabicParenBoth"/>
              <a:tabLst/>
            </a:pPr>
            <a:r>
              <a:rPr lang="en-US" sz="2400" b="1" dirty="0" smtClean="0">
                <a:latin typeface="Arial" pitchFamily="34" charset="0"/>
              </a:rPr>
              <a:t> Double Main System</a:t>
            </a:r>
          </a:p>
          <a:p>
            <a:pPr marL="457200" marR="0" lvl="0" indent="-457200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buAutoNum type="arabicParenBoth"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</a:rPr>
              <a:t>Intercepting Tile  Drains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906668" y="76200"/>
            <a:ext cx="54085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 Layout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 of Tile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 Drainage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>
            <a:lum bright="-20000" contrast="40000"/>
          </a:blip>
          <a:srcRect/>
          <a:stretch>
            <a:fillRect/>
          </a:stretch>
        </p:blipFill>
        <p:spPr bwMode="auto">
          <a:xfrm>
            <a:off x="4450773" y="990600"/>
            <a:ext cx="4540827" cy="52578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3"/>
          <p:cNvSpPr>
            <a:spLocks noChangeArrowheads="1"/>
          </p:cNvSpPr>
          <p:nvPr/>
        </p:nvSpPr>
        <p:spPr bwMode="auto">
          <a:xfrm>
            <a:off x="381000" y="914400"/>
            <a:ext cx="41148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tabLst/>
            </a:pPr>
            <a:r>
              <a:rPr lang="en-US" sz="2800" b="1" dirty="0" smtClean="0">
                <a:latin typeface="Arial" pitchFamily="34" charset="0"/>
              </a:rPr>
              <a:t>(1) 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ATURAL SYSTEM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buAutoNum type="arabicParenBoth"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lang="en-US" sz="2400" b="1" dirty="0" smtClean="0">
                <a:latin typeface="Arial" pitchFamily="34" charset="0"/>
              </a:rPr>
              <a:t>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This system is adopted in rolling topography where drainage of isolated areas is required.</a:t>
            </a:r>
          </a:p>
        </p:txBody>
      </p:sp>
      <p:pic>
        <p:nvPicPr>
          <p:cNvPr id="34819" name="Picture 4"/>
          <p:cNvPicPr>
            <a:picLocks noChangeAspect="1" noChangeArrowheads="1"/>
          </p:cNvPicPr>
          <p:nvPr/>
        </p:nvPicPr>
        <p:blipFill>
          <a:blip r:embed="rId2">
            <a:lum bright="-10000" contrast="40000"/>
          </a:blip>
          <a:srcRect/>
          <a:stretch>
            <a:fillRect/>
          </a:stretch>
        </p:blipFill>
        <p:spPr bwMode="auto">
          <a:xfrm>
            <a:off x="4724400" y="990600"/>
            <a:ext cx="4114800" cy="51054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3"/>
          <p:cNvSpPr>
            <a:spLocks noChangeArrowheads="1"/>
          </p:cNvSpPr>
          <p:nvPr/>
        </p:nvSpPr>
        <p:spPr bwMode="auto">
          <a:xfrm>
            <a:off x="381000" y="685800"/>
            <a:ext cx="41148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(2) GRID IRON SYSTEM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lang="en-US" sz="3200" dirty="0" smtClean="0">
                <a:latin typeface="Arial" pitchFamily="34" charset="0"/>
              </a:rPr>
              <a:t>  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In this system laterals are provided only on one side of the main.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endParaRPr lang="en-US" sz="2400" b="1" dirty="0" smtClean="0">
              <a:latin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	It is adopted when land is practically level.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5843" name="Picture 4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4572000" y="685800"/>
            <a:ext cx="4114800" cy="54864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3"/>
          <p:cNvSpPr>
            <a:spLocks noChangeArrowheads="1"/>
          </p:cNvSpPr>
          <p:nvPr/>
        </p:nvSpPr>
        <p:spPr bwMode="auto">
          <a:xfrm>
            <a:off x="527050" y="846138"/>
            <a:ext cx="4038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(3) HERRING BONE SYSTEM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lang="en-US" sz="2800" b="1" dirty="0" smtClean="0">
                <a:latin typeface="Arial" pitchFamily="34" charset="0"/>
              </a:rPr>
              <a:t>	I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n this system laterals join the main from each side alternatively.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endParaRPr lang="en-US" sz="2800" b="1" dirty="0" smtClean="0">
              <a:latin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	It is adopted when main is laid in depression.</a:t>
            </a:r>
          </a:p>
        </p:txBody>
      </p:sp>
      <p:pic>
        <p:nvPicPr>
          <p:cNvPr id="36867" name="Picture 4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4572000" y="635000"/>
            <a:ext cx="4267200" cy="56896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3"/>
          <p:cNvSpPr>
            <a:spLocks noChangeArrowheads="1"/>
          </p:cNvSpPr>
          <p:nvPr/>
        </p:nvSpPr>
        <p:spPr bwMode="auto">
          <a:xfrm>
            <a:off x="457200" y="800100"/>
            <a:ext cx="41148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tabLst/>
            </a:pPr>
            <a:r>
              <a:rPr lang="en-US" sz="2800" b="1" dirty="0" smtClean="0">
                <a:latin typeface="Arial" pitchFamily="34" charset="0"/>
              </a:rPr>
              <a:t>(4) D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OUBLE MAIN SYSTEM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buAutoNum type="arabicParenBoth"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lang="en-US" sz="2400" b="1" dirty="0" smtClean="0">
                <a:latin typeface="Arial" pitchFamily="34" charset="0"/>
              </a:rPr>
              <a:t>    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t has two mains with separate laterals for each main.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lang="en-US" sz="2400" b="1" dirty="0" smtClean="0">
                <a:latin typeface="Arial" pitchFamily="34" charset="0"/>
              </a:rPr>
              <a:t>	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It is adopted when bottom of depression is wide.</a:t>
            </a:r>
          </a:p>
        </p:txBody>
      </p:sp>
      <p:pic>
        <p:nvPicPr>
          <p:cNvPr id="32771" name="Picture 4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4572000" y="381000"/>
            <a:ext cx="4267200" cy="610795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ChangeArrowheads="1"/>
          </p:cNvSpPr>
          <p:nvPr/>
        </p:nvSpPr>
        <p:spPr bwMode="auto">
          <a:xfrm>
            <a:off x="457200" y="685800"/>
            <a:ext cx="38862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ts val="3200"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(5)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INTERCEPTING TILE DRAINS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lang="en-US" sz="3200" dirty="0" smtClean="0">
                <a:latin typeface="Arial" pitchFamily="34" charset="0"/>
              </a:rPr>
              <a:t>	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In this system there is no laterals drains.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endParaRPr lang="en-US" sz="2400" b="1" dirty="0" smtClean="0">
              <a:latin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	A main is provided at toe of slope.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lang="en-US" sz="2400" b="1" dirty="0" smtClean="0">
                <a:latin typeface="Arial" pitchFamily="34" charset="0"/>
              </a:rPr>
              <a:t>	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	It is adopted when main source of drainage is from hilly land.</a:t>
            </a:r>
          </a:p>
        </p:txBody>
      </p:sp>
      <p:pic>
        <p:nvPicPr>
          <p:cNvPr id="33795" name="Picture 4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/>
          <a:stretch>
            <a:fillRect/>
          </a:stretch>
        </p:blipFill>
        <p:spPr bwMode="auto">
          <a:xfrm>
            <a:off x="4572000" y="685800"/>
            <a:ext cx="4114800" cy="54864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133600" y="76200"/>
            <a:ext cx="52202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Water Logging (contd.)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81000" y="4419600"/>
            <a:ext cx="85344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	As per WAPDA’s criterion,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 the land having depth to water table is less than 3 m is classified as water logged area.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endParaRPr kumimoji="0" lang="en-US" sz="2000" b="1" i="0" u="none" strike="noStrike" cap="none" normalizeH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</a:pPr>
            <a:r>
              <a:rPr lang="en-US" sz="2000" b="1" baseline="0" dirty="0" smtClean="0">
                <a:solidFill>
                  <a:srgbClr val="000099"/>
                </a:solidFill>
                <a:latin typeface="Arial" pitchFamily="34" charset="0"/>
              </a:rPr>
              <a:t>	Further Categories:</a:t>
            </a:r>
          </a:p>
          <a:p>
            <a:pPr marL="914400" lvl="1" indent="-457200" algn="just" eaLnBrk="0" fontAlgn="base" hangingPunct="0">
              <a:spcBef>
                <a:spcPct val="20000"/>
              </a:spcBef>
              <a:spcAft>
                <a:spcPct val="0"/>
              </a:spcAft>
              <a:buAutoNum type="arabicParenBoth"/>
            </a:pP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Severely Water Logged Area  		(D = 0 -1.5 m)</a:t>
            </a:r>
          </a:p>
          <a:p>
            <a:pPr marL="971550" lvl="1" indent="-514350" algn="just" eaLnBrk="0" fontAlgn="base" hangingPunct="0">
              <a:spcBef>
                <a:spcPct val="20000"/>
              </a:spcBef>
              <a:spcAft>
                <a:spcPct val="0"/>
              </a:spcAft>
              <a:buAutoNum type="arabicParenBoth"/>
            </a:pPr>
            <a:r>
              <a:rPr lang="en-US" sz="2000" b="1" baseline="0" dirty="0" smtClean="0">
                <a:solidFill>
                  <a:srgbClr val="000099"/>
                </a:solidFill>
                <a:latin typeface="Arial" pitchFamily="34" charset="0"/>
              </a:rPr>
              <a:t>Less </a:t>
            </a:r>
            <a:r>
              <a:rPr lang="en-US" sz="2000" b="1" dirty="0" smtClean="0">
                <a:solidFill>
                  <a:srgbClr val="000099"/>
                </a:solidFill>
                <a:latin typeface="Arial" pitchFamily="34" charset="0"/>
              </a:rPr>
              <a:t>S</a:t>
            </a:r>
            <a:r>
              <a:rPr lang="en-US" sz="2000" b="1" baseline="0" dirty="0" smtClean="0">
                <a:solidFill>
                  <a:srgbClr val="000099"/>
                </a:solidFill>
                <a:latin typeface="Arial" pitchFamily="34" charset="0"/>
              </a:rPr>
              <a:t>everely Water Logged Area	(D = 1.5 – 3 m)</a:t>
            </a:r>
          </a:p>
          <a:p>
            <a:pPr marL="971550" lvl="1" indent="-514350" algn="just" eaLnBrk="0" fontAlgn="base" hangingPunct="0">
              <a:spcBef>
                <a:spcPct val="20000"/>
              </a:spcBef>
              <a:spcAft>
                <a:spcPct val="0"/>
              </a:spcAft>
              <a:buAutoNum type="arabicParenBoth"/>
            </a:pPr>
            <a:endParaRPr lang="en-US" sz="2000" b="1" dirty="0" smtClean="0">
              <a:solidFill>
                <a:srgbClr val="000099"/>
              </a:solidFill>
              <a:latin typeface="Arial" pitchFamily="34" charset="0"/>
            </a:endParaRPr>
          </a:p>
          <a:p>
            <a:pPr marL="971550" lvl="1" indent="-514350" algn="just" eaLnBrk="0" fontAlgn="base" hangingPunct="0">
              <a:spcBef>
                <a:spcPct val="20000"/>
              </a:spcBef>
              <a:spcAft>
                <a:spcPct val="0"/>
              </a:spcAft>
            </a:pPr>
            <a:endParaRPr lang="en-US" sz="2000" b="1" dirty="0" smtClean="0">
              <a:solidFill>
                <a:srgbClr val="000099"/>
              </a:solidFill>
              <a:latin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1852" t="2142" r="1852" b="1472"/>
          <a:stretch>
            <a:fillRect/>
          </a:stretch>
        </p:blipFill>
        <p:spPr bwMode="auto">
          <a:xfrm>
            <a:off x="762000" y="762000"/>
            <a:ext cx="7696200" cy="333008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ontent Placeholder 1"/>
          <p:cNvSpPr>
            <a:spLocks/>
          </p:cNvSpPr>
          <p:nvPr/>
        </p:nvSpPr>
        <p:spPr bwMode="auto">
          <a:xfrm>
            <a:off x="381000" y="685800"/>
            <a:ext cx="82296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0" fontAlgn="base" latinLnBrk="0" hangingPunct="0">
              <a:spcAft>
                <a:spcPts val="1800"/>
              </a:spcAft>
              <a:buClr>
                <a:schemeClr val="tx1"/>
              </a:buClr>
              <a:buSzPts val="3200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Salinity is the concentration of dissolved salts found in water.</a:t>
            </a:r>
          </a:p>
          <a:p>
            <a:pPr marL="342900" marR="0" lvl="0" indent="-342900" algn="just" defTabSz="914400" rtl="0" eaLnBrk="0" fontAlgn="base" latinLnBrk="0" hangingPunct="0">
              <a:spcAft>
                <a:spcPts val="1800"/>
              </a:spcAft>
              <a:buClr>
                <a:schemeClr val="tx1"/>
              </a:buClr>
              <a:buSzPts val="3200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It is measured as the total amount of dissolved salts in parts per thousand (sometimes called PSU or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</a:rPr>
              <a:t>Practical Salinity Units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by scientists). Ten parts per thousand is equal to one percent.</a:t>
            </a:r>
          </a:p>
          <a:p>
            <a:pPr marL="342900" lvl="0" indent="-342900" algn="just" eaLnBrk="0" fontAlgn="base" hangingPunct="0">
              <a:spcAft>
                <a:spcPts val="1800"/>
              </a:spcAft>
              <a:buClr>
                <a:schemeClr val="tx1"/>
              </a:buClr>
              <a:buSzPts val="3200"/>
            </a:pPr>
            <a:r>
              <a:rPr lang="en-US" sz="2000" b="1" dirty="0" smtClean="0">
                <a:latin typeface="Arial" pitchFamily="34" charset="0"/>
              </a:rPr>
              <a:t>Injurious salts are Alkali Salts like </a:t>
            </a:r>
            <a:r>
              <a:rPr lang="en-US" sz="2000" b="1" dirty="0" err="1" smtClean="0">
                <a:latin typeface="Arial" pitchFamily="34" charset="0"/>
              </a:rPr>
              <a:t>NaCl</a:t>
            </a:r>
            <a:r>
              <a:rPr lang="en-US" sz="2000" b="1" dirty="0" smtClean="0">
                <a:latin typeface="Arial" pitchFamily="34" charset="0"/>
              </a:rPr>
              <a:t>, Na</a:t>
            </a:r>
            <a:r>
              <a:rPr lang="en-US" sz="2000" b="1" baseline="-25000" dirty="0" smtClean="0">
                <a:latin typeface="Arial" pitchFamily="34" charset="0"/>
              </a:rPr>
              <a:t>2</a:t>
            </a:r>
            <a:r>
              <a:rPr lang="en-US" sz="2000" b="1" dirty="0" smtClean="0">
                <a:latin typeface="Arial" pitchFamily="34" charset="0"/>
              </a:rPr>
              <a:t>SO</a:t>
            </a:r>
            <a:r>
              <a:rPr lang="en-US" sz="2000" b="1" baseline="-25000" dirty="0" smtClean="0">
                <a:latin typeface="Arial" pitchFamily="34" charset="0"/>
              </a:rPr>
              <a:t>4</a:t>
            </a:r>
            <a:r>
              <a:rPr lang="en-US" sz="2000" b="1" dirty="0" smtClean="0">
                <a:latin typeface="Arial" pitchFamily="34" charset="0"/>
              </a:rPr>
              <a:t> and Na</a:t>
            </a:r>
            <a:r>
              <a:rPr lang="en-US" sz="2000" b="1" baseline="-25000" dirty="0" smtClean="0">
                <a:latin typeface="Arial" pitchFamily="34" charset="0"/>
              </a:rPr>
              <a:t>2</a:t>
            </a:r>
            <a:r>
              <a:rPr lang="en-US" sz="2000" b="1" dirty="0" smtClean="0">
                <a:latin typeface="Arial" pitchFamily="34" charset="0"/>
              </a:rPr>
              <a:t>CO</a:t>
            </a:r>
            <a:r>
              <a:rPr lang="en-US" sz="2000" b="1" baseline="-25000" dirty="0" smtClean="0">
                <a:latin typeface="Arial" pitchFamily="34" charset="0"/>
              </a:rPr>
              <a:t>3</a:t>
            </a:r>
            <a:r>
              <a:rPr lang="en-US" sz="2000" b="1" dirty="0" smtClean="0">
                <a:latin typeface="Arial" pitchFamily="34" charset="0"/>
              </a:rPr>
              <a:t>. Na</a:t>
            </a:r>
            <a:r>
              <a:rPr lang="en-US" sz="2000" b="1" baseline="-25000" dirty="0" smtClean="0">
                <a:latin typeface="Arial" pitchFamily="34" charset="0"/>
              </a:rPr>
              <a:t>2</a:t>
            </a:r>
            <a:r>
              <a:rPr lang="en-US" sz="2000" b="1" dirty="0" smtClean="0">
                <a:latin typeface="Arial" pitchFamily="34" charset="0"/>
              </a:rPr>
              <a:t>CO</a:t>
            </a:r>
            <a:r>
              <a:rPr lang="en-US" sz="2000" b="1" baseline="-25000" dirty="0" smtClean="0">
                <a:latin typeface="Arial" pitchFamily="34" charset="0"/>
              </a:rPr>
              <a:t>3 </a:t>
            </a:r>
            <a:r>
              <a:rPr lang="en-US" sz="2000" b="1" dirty="0" smtClean="0">
                <a:latin typeface="Arial" pitchFamily="34" charset="0"/>
              </a:rPr>
              <a:t>is most harmful and </a:t>
            </a:r>
            <a:r>
              <a:rPr lang="en-US" sz="2000" b="1" dirty="0" err="1" smtClean="0">
                <a:latin typeface="Arial" pitchFamily="34" charset="0"/>
              </a:rPr>
              <a:t>NaCl</a:t>
            </a:r>
            <a:r>
              <a:rPr lang="en-US" sz="2000" b="1" dirty="0" smtClean="0">
                <a:latin typeface="Arial" pitchFamily="34" charset="0"/>
              </a:rPr>
              <a:t> is least harmful. These salts are soluble in water.</a:t>
            </a:r>
            <a:endParaRPr kumimoji="0" lang="en-US" sz="2000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spcAft>
                <a:spcPts val="1800"/>
              </a:spcAft>
              <a:buClr>
                <a:schemeClr val="tx1"/>
              </a:buClr>
              <a:buSzPts val="3200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In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soils, salt moves with water.</a:t>
            </a:r>
          </a:p>
          <a:p>
            <a:pPr marL="342900" marR="0" lvl="0" indent="-342900" algn="just" defTabSz="914400" rtl="0" eaLnBrk="0" fontAlgn="base" latinLnBrk="0" hangingPunct="0">
              <a:spcAft>
                <a:spcPts val="1800"/>
              </a:spcAft>
              <a:buClr>
                <a:schemeClr val="tx1"/>
              </a:buClr>
              <a:buSzPts val="3200"/>
              <a:tabLst/>
            </a:pPr>
            <a:r>
              <a:rPr lang="en-US" sz="2000" b="1" dirty="0" smtClean="0">
                <a:latin typeface="Arial" pitchFamily="34" charset="0"/>
              </a:rPr>
              <a:t>In water logged soils, salt appears on the surface with water due to capillary action, water gets evaporated leaving layer (5-7.5 cm) of salts on the surface (Efflorescence).</a:t>
            </a:r>
          </a:p>
          <a:p>
            <a:pPr algn="just">
              <a:spcAft>
                <a:spcPts val="1800"/>
              </a:spcAft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The primary man-made cause of Salinity is irrigation. </a:t>
            </a:r>
          </a:p>
          <a:p>
            <a:pPr algn="just">
              <a:spcAft>
                <a:spcPts val="1800"/>
              </a:spcAft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River water or groundwater used in irrigation contains salts,   which remain in the soil after the water has evaporated.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>
                <a:schemeClr val="tx1"/>
              </a:buClr>
              <a:buSzPts val="3200"/>
              <a:tabLst/>
            </a:pPr>
            <a:endParaRPr lang="en-US" sz="2400" b="1" dirty="0" smtClean="0">
              <a:latin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ts val="1800"/>
              </a:spcAft>
              <a:buClr>
                <a:schemeClr val="tx1"/>
              </a:buClr>
              <a:buSzPts val="3200"/>
              <a:tabLst/>
            </a:pPr>
            <a:endParaRPr kumimoji="0" lang="en-US" sz="2400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800100" lvl="1" indent="-342900" algn="just" eaLnBrk="0" fontAlgn="base" hangingPunct="0">
              <a:spcBef>
                <a:spcPct val="20000"/>
              </a:spcBef>
              <a:spcAft>
                <a:spcPts val="1800"/>
              </a:spcAft>
              <a:buClr>
                <a:schemeClr val="tx1"/>
              </a:buClr>
              <a:buSzPts val="3200"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3429000" y="76200"/>
            <a:ext cx="19543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 Salinity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Content Placeholder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371600"/>
            <a:ext cx="6172200" cy="463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295400" y="228600"/>
            <a:ext cx="631454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 </a:t>
            </a:r>
            <a:r>
              <a:rPr lang="en-US" sz="3600" b="1" dirty="0" smtClean="0">
                <a:solidFill>
                  <a:srgbClr val="008000"/>
                </a:solidFill>
                <a:latin typeface="Arial" pitchFamily="34" charset="0"/>
              </a:rPr>
              <a:t>Ground affected by Salinity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685800"/>
            <a:ext cx="8077200" cy="5459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ontent Placeholder 1"/>
          <p:cNvSpPr>
            <a:spLocks/>
          </p:cNvSpPr>
          <p:nvPr/>
        </p:nvSpPr>
        <p:spPr bwMode="auto">
          <a:xfrm>
            <a:off x="304800" y="685800"/>
            <a:ext cx="85344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0" fontAlgn="base" latinLnBrk="0" hangingPunct="0">
              <a:spcAft>
                <a:spcPts val="1200"/>
              </a:spcAft>
              <a:buClr>
                <a:schemeClr val="tx1"/>
              </a:buClr>
              <a:buSzPts val="3200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The aim of soil Salinity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ontrol is to prevent soil degradation by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salination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and Reclaim salty (saline) soils. </a:t>
            </a:r>
          </a:p>
          <a:p>
            <a:pPr marL="342900" marR="0" lvl="0" indent="-342900" algn="just" defTabSz="914400" rtl="0" eaLnBrk="0" fontAlgn="base" latinLnBrk="0" hangingPunct="0">
              <a:spcAft>
                <a:spcPts val="1200"/>
              </a:spcAft>
              <a:buClr>
                <a:schemeClr val="tx1"/>
              </a:buClr>
              <a:buSzPts val="3200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Soil reclamation is also called soil improvement, rehabilitation,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remediation, or recuperation. It requires:</a:t>
            </a:r>
          </a:p>
          <a:p>
            <a:pPr marL="457200" marR="0" lvl="0" indent="-457200" algn="just" defTabSz="914400" rtl="0" eaLnBrk="0" fontAlgn="base" latinLnBrk="0" hangingPunct="0">
              <a:spcAft>
                <a:spcPts val="1200"/>
              </a:spcAft>
              <a:buClr>
                <a:schemeClr val="tx1"/>
              </a:buClr>
              <a:buSzPts val="3200"/>
              <a:tabLst/>
            </a:pP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(1) Efficient Drainage</a:t>
            </a:r>
          </a:p>
          <a:p>
            <a:pPr marL="457200" marR="0" lvl="0" indent="-457200" algn="just" defTabSz="914400" rtl="0" eaLnBrk="0" fontAlgn="base" latinLnBrk="0" hangingPunct="0">
              <a:spcAft>
                <a:spcPts val="1200"/>
              </a:spcAft>
              <a:buClr>
                <a:schemeClr val="tx1"/>
              </a:buClr>
              <a:buSzPts val="3200"/>
              <a:tabLst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(2) </a:t>
            </a:r>
            <a:r>
              <a:rPr lang="en-US" sz="2000" b="1" baseline="0" dirty="0" smtClean="0">
                <a:latin typeface="Arial" pitchFamily="34" charset="0"/>
                <a:cs typeface="Arial" pitchFamily="34" charset="0"/>
              </a:rPr>
              <a:t>Leaching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spcAft>
                <a:spcPts val="1200"/>
              </a:spcAft>
              <a:buClr>
                <a:schemeClr val="tx1"/>
              </a:buClr>
              <a:buSzPts val="3200"/>
              <a:tabLst/>
            </a:pPr>
            <a:r>
              <a:rPr lang="en-US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LEACHING</a:t>
            </a: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The primary method of controlling soil salinity is to permit 10-20% of the irrigation water to leach the soil, be drained and discharged through an appropriate drainage system. </a:t>
            </a:r>
          </a:p>
          <a:p>
            <a:pPr algn="just">
              <a:spcAft>
                <a:spcPts val="1200"/>
              </a:spcAft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The salt concentration of the drainage water is normally 5 to 10 times higher than that of the irrigation water, thus salt export not matches salt import and thus it is removed.</a:t>
            </a:r>
          </a:p>
          <a:p>
            <a:pPr algn="just">
              <a:spcAft>
                <a:spcPts val="1200"/>
              </a:spcAf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When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Sodium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arbonate is present in saline soil, Gypsum (CaSO</a:t>
            </a:r>
            <a:r>
              <a:rPr kumimoji="0" lang="en-US" sz="20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4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) is generally added to the soil before leaching by mixing with water. </a:t>
            </a:r>
            <a:r>
              <a:rPr lang="en-US" sz="2000" b="1" dirty="0" smtClean="0">
                <a:latin typeface="Arial" pitchFamily="34" charset="0"/>
              </a:rPr>
              <a:t>Na</a:t>
            </a:r>
            <a:r>
              <a:rPr lang="en-US" sz="2000" b="1" baseline="-25000" dirty="0" smtClean="0">
                <a:latin typeface="Arial" pitchFamily="34" charset="0"/>
              </a:rPr>
              <a:t>2</a:t>
            </a:r>
            <a:r>
              <a:rPr lang="en-US" sz="2000" b="1" dirty="0" smtClean="0">
                <a:latin typeface="Arial" pitchFamily="34" charset="0"/>
              </a:rPr>
              <a:t>CO</a:t>
            </a:r>
            <a:r>
              <a:rPr lang="en-US" sz="2000" b="1" baseline="-25000" dirty="0" smtClean="0">
                <a:latin typeface="Arial" pitchFamily="34" charset="0"/>
              </a:rPr>
              <a:t>3</a:t>
            </a:r>
            <a:r>
              <a:rPr lang="en-US" sz="2000" b="1" dirty="0" smtClean="0">
                <a:latin typeface="Arial" pitchFamily="34" charset="0"/>
              </a:rPr>
              <a:t> reacts with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CaSO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4,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forms Na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which can be leached out.</a:t>
            </a:r>
            <a:r>
              <a:rPr lang="en-US" sz="2000" b="1" baseline="-2500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cap="none" normalizeH="0" baseline="-2500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spcBef>
                <a:spcPct val="20000"/>
              </a:spcBef>
              <a:spcAft>
                <a:spcPts val="1200"/>
              </a:spcAft>
              <a:buClrTx/>
              <a:buSzTx/>
              <a:buFontTx/>
              <a:buChar char="•"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spcBef>
                <a:spcPct val="20000"/>
              </a:spcBef>
              <a:spcAft>
                <a:spcPts val="1200"/>
              </a:spcAft>
              <a:buClrTx/>
              <a:buSzTx/>
              <a:buFontTx/>
              <a:buChar char="•"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spcBef>
                <a:spcPct val="20000"/>
              </a:spcBef>
              <a:spcAft>
                <a:spcPts val="1200"/>
              </a:spcAft>
              <a:buClrTx/>
              <a:buSzTx/>
              <a:buFontTx/>
              <a:buChar char="•"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438400" y="39469"/>
            <a:ext cx="37240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 Salinity Control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Content Placeholder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1795463"/>
            <a:ext cx="7491413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09800" y="228600"/>
            <a:ext cx="483549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 Saline Seepage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 Area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19200" y="2468940"/>
            <a:ext cx="670266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 </a:t>
            </a:r>
            <a:r>
              <a:rPr lang="en-US" sz="9600" b="1" dirty="0" smtClean="0">
                <a:solidFill>
                  <a:srgbClr val="008000"/>
                </a:solidFill>
                <a:latin typeface="Arial" pitchFamily="34" charset="0"/>
              </a:rPr>
              <a:t>Thank You</a:t>
            </a:r>
            <a:endParaRPr kumimoji="0" lang="en-US" sz="9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t="2486" r="1729" b="3363"/>
          <a:stretch>
            <a:fillRect/>
          </a:stretch>
        </p:blipFill>
        <p:spPr bwMode="auto">
          <a:xfrm>
            <a:off x="254658" y="1066800"/>
            <a:ext cx="8660742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133600" y="76200"/>
            <a:ext cx="52202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Water Logging (contd.)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524000" y="228600"/>
            <a:ext cx="5695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Causes of Water Logging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533400" y="1143000"/>
            <a:ext cx="82296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Aft>
                <a:spcPts val="1800"/>
              </a:spcAft>
              <a:buClrTx/>
              <a:buSzTx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(1) Over and intensive irrigation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Aft>
                <a:spcPts val="1800"/>
              </a:spcAft>
              <a:buClrTx/>
              <a:buSzTx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(2) Seepage of water from adjoining high lands</a:t>
            </a:r>
          </a:p>
          <a:p>
            <a:pPr marL="342900" indent="-342900" eaLnBrk="0" fontAlgn="base" hangingPunct="0">
              <a:spcAft>
                <a:spcPts val="1800"/>
              </a:spcAft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(3) Seepage of water through canals</a:t>
            </a:r>
          </a:p>
          <a:p>
            <a:pPr marL="342900" indent="-342900" eaLnBrk="0" fontAlgn="base" hangingPunct="0">
              <a:spcAft>
                <a:spcPts val="1800"/>
              </a:spcAft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(4) Impervious obstruction</a:t>
            </a:r>
          </a:p>
          <a:p>
            <a:pPr marL="342900" indent="-342900" eaLnBrk="0" fontAlgn="base" hangingPunct="0">
              <a:spcAft>
                <a:spcPts val="1800"/>
              </a:spcAft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(5) Inadequate natural drainage</a:t>
            </a:r>
          </a:p>
          <a:p>
            <a:pPr marL="342900" indent="-342900" eaLnBrk="0" fontAlgn="base" hangingPunct="0">
              <a:spcAft>
                <a:spcPts val="1800"/>
              </a:spcAft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(6) Inadequate surface drainage</a:t>
            </a:r>
          </a:p>
          <a:p>
            <a:pPr marL="342900" indent="-342900" eaLnBrk="0" fontAlgn="base" hangingPunct="0">
              <a:spcAft>
                <a:spcPts val="1800"/>
              </a:spcAft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(7) Excessive rain</a:t>
            </a:r>
          </a:p>
          <a:p>
            <a:pPr marL="342900" indent="-342900" eaLnBrk="0" fontAlgn="base" hangingPunct="0">
              <a:spcAft>
                <a:spcPts val="1800"/>
              </a:spcAft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(8) Irregular or flat topography </a:t>
            </a:r>
          </a:p>
          <a:p>
            <a:pPr marL="342900" indent="-342900" eaLnBrk="0" fontAlgn="base" hangingPunct="0">
              <a:spcAft>
                <a:spcPts val="1800"/>
              </a:spcAft>
            </a:pP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eaLnBrk="0" fontAlgn="base" hangingPunct="0">
              <a:spcAft>
                <a:spcPts val="1800"/>
              </a:spcAft>
            </a:pP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eaLnBrk="0" fontAlgn="base" hangingPunct="0">
              <a:spcAft>
                <a:spcPts val="1800"/>
              </a:spcAft>
            </a:pP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342900" indent="-342900" eaLnBrk="0" fontAlgn="base" hangingPunct="0">
              <a:spcAft>
                <a:spcPts val="1800"/>
              </a:spcAft>
            </a:pPr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Aft>
                <a:spcPts val="1800"/>
              </a:spcAft>
              <a:buClrTx/>
              <a:buSzTx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1524000" y="76200"/>
            <a:ext cx="5695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Causes of Water Logging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146" name="Rectangle 3"/>
          <p:cNvSpPr>
            <a:spLocks noChangeArrowheads="1"/>
          </p:cNvSpPr>
          <p:nvPr/>
        </p:nvSpPr>
        <p:spPr bwMode="auto">
          <a:xfrm>
            <a:off x="457200" y="762000"/>
            <a:ext cx="82296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just" defTabSz="914400" rtl="0" eaLnBrk="0" fontAlgn="base" latinLnBrk="0" hangingPunct="0">
              <a:spcAft>
                <a:spcPts val="60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(1) Over and intensive irrigation</a:t>
            </a:r>
          </a:p>
          <a:p>
            <a:pPr marL="342900" marR="0" lvl="0" indent="-342900" algn="just" defTabSz="914400" rtl="0" eaLnBrk="0" fontAlgn="base" latinLnBrk="0" hangingPunct="0">
              <a:spcAft>
                <a:spcPts val="600"/>
              </a:spcAft>
              <a:buClr>
                <a:srgbClr val="000099"/>
              </a:buClr>
              <a:buSzPts val="2400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cs typeface="Arial" pitchFamily="34" charset="0"/>
              </a:rPr>
              <a:t>Policy of intensive irrigation increases water table.</a:t>
            </a:r>
          </a:p>
          <a:p>
            <a:pPr marL="342900" marR="0" lvl="0" indent="-342900" algn="just" defTabSz="914400" rtl="0" eaLnBrk="0" fontAlgn="base" latinLnBrk="0" hangingPunct="0">
              <a:spcAft>
                <a:spcPts val="600"/>
              </a:spcAft>
              <a:buClr>
                <a:srgbClr val="000099"/>
              </a:buClr>
              <a:buSzPts val="2400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cs typeface="Arial" pitchFamily="34" charset="0"/>
              </a:rPr>
              <a:t>To avoid this policy of extensive irrigation should be used.</a:t>
            </a:r>
          </a:p>
          <a:p>
            <a:pPr marL="342900" marR="0" lvl="0" indent="-342900" algn="just" defTabSz="914400" rtl="0" eaLnBrk="0" fontAlgn="base" latinLnBrk="0" hangingPunct="0">
              <a:spcAft>
                <a:spcPts val="600"/>
              </a:spcAft>
              <a:buClr>
                <a:srgbClr val="000099"/>
              </a:buClr>
              <a:buSzPts val="2400"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342900" marR="0" lvl="0" indent="-342900" algn="just" defTabSz="914400" rtl="0" eaLnBrk="0" fontAlgn="base" latinLnBrk="0" hangingPunct="0">
              <a:spcAft>
                <a:spcPts val="600"/>
              </a:spcAft>
              <a:buClrTx/>
              <a:buSzTx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(2) Seepage of water from adjoining high lands</a:t>
            </a:r>
          </a:p>
          <a:p>
            <a:pPr marL="342900" marR="0" lvl="0" indent="-342900" algn="just" defTabSz="914400" rtl="0" eaLnBrk="0" fontAlgn="base" latinLnBrk="0" hangingPunct="0">
              <a:spcAft>
                <a:spcPts val="600"/>
              </a:spcAft>
              <a:buClr>
                <a:srgbClr val="000099"/>
              </a:buClr>
              <a:buSzPts val="2400"/>
              <a:tabLst/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cs typeface="Arial" pitchFamily="34" charset="0"/>
              </a:rPr>
              <a:t>Water from adjoining high lands may seep into subsoil of affected land and may raise water table.</a:t>
            </a:r>
          </a:p>
          <a:p>
            <a:pPr marL="342900" marR="0" lvl="0" indent="-342900" algn="just" defTabSz="914400" rtl="0" eaLnBrk="0" fontAlgn="base" latinLnBrk="0" hangingPunct="0">
              <a:spcAft>
                <a:spcPts val="600"/>
              </a:spcAft>
              <a:buClr>
                <a:srgbClr val="000099"/>
              </a:buClr>
              <a:buSzPts val="2400"/>
              <a:tabLst/>
            </a:pPr>
            <a:endParaRPr kumimoji="0" lang="en-US" sz="20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(3) Seepage of water through canals</a:t>
            </a:r>
          </a:p>
          <a:p>
            <a:pPr algn="just">
              <a:spcAft>
                <a:spcPts val="600"/>
              </a:spcAft>
            </a:pPr>
            <a:r>
              <a:rPr lang="en-US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Water may seep through beds and sides of canal network, reservoirs  etc. which increase water table (In Pakistan 69,200 km canals).</a:t>
            </a:r>
          </a:p>
          <a:p>
            <a:pPr algn="just">
              <a:spcAft>
                <a:spcPts val="600"/>
              </a:spcAft>
            </a:pPr>
            <a:endParaRPr lang="en-US" sz="2000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(4) Impervious obstruction</a:t>
            </a:r>
          </a:p>
          <a:p>
            <a:pPr algn="just">
              <a:spcAft>
                <a:spcPts val="600"/>
              </a:spcAft>
            </a:pPr>
            <a:r>
              <a:rPr lang="en-US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Due to impervious strata water table rises from upstream side.</a:t>
            </a:r>
          </a:p>
          <a:p>
            <a:pPr marL="342900" marR="0" lvl="0" indent="-342900" algn="just" defTabSz="914400" rtl="0" eaLnBrk="0" fontAlgn="base" latinLnBrk="0" hangingPunct="0">
              <a:spcAft>
                <a:spcPts val="600"/>
              </a:spcAft>
              <a:buClr>
                <a:srgbClr val="000099"/>
              </a:buClr>
              <a:buSzPts val="2400"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52400" y="622447"/>
            <a:ext cx="8610600" cy="605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5) Inadequate natural drainage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cs typeface="Arial" pitchFamily="34" charset="0"/>
              </a:rPr>
              <a:t>Soil having less permeable substratum below pervious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cs typeface="Arial" pitchFamily="34" charset="0"/>
              </a:rPr>
              <a:t>soil will not able to drain water deep into ground causes high water table.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(6) Inadequate surface drainage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If proper drainage is not available then the storm water constantly percolates and rise level of water table.</a:t>
            </a:r>
          </a:p>
          <a:p>
            <a:pPr algn="just"/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(7) Excessive rain</a:t>
            </a:r>
          </a:p>
          <a:p>
            <a:pPr marL="34290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Excessive rainfall may create temporary water logging (less intensity for longer durations).</a:t>
            </a:r>
          </a:p>
          <a:p>
            <a:pPr algn="just"/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(8) Irregular or flat topography </a:t>
            </a:r>
          </a:p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In steep terrain water is drained quickly but in flat terrain drainage</a:t>
            </a:r>
          </a:p>
          <a:p>
            <a:pPr algn="just"/>
            <a:r>
              <a:rPr lang="en-US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is poor which </a:t>
            </a:r>
            <a:r>
              <a:rPr lang="en-US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raises </a:t>
            </a:r>
            <a:r>
              <a:rPr lang="en-US" sz="20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water table.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52600" y="152400"/>
            <a:ext cx="53741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b="1" dirty="0" smtClean="0">
                <a:solidFill>
                  <a:srgbClr val="008000"/>
                </a:solidFill>
                <a:latin typeface="Arial" pitchFamily="34" charset="0"/>
              </a:rPr>
              <a:t>Effect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 of Water Logging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81000" y="909221"/>
            <a:ext cx="830580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Aft>
                <a:spcPts val="18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Normal cultivation operations cannot be carried out easily in wet soil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 (makes cultivation operation </a:t>
            </a:r>
            <a:r>
              <a:rPr lang="en-US" b="1" dirty="0" smtClean="0">
                <a:solidFill>
                  <a:srgbClr val="000099"/>
                </a:solidFill>
                <a:latin typeface="Arial" pitchFamily="34" charset="0"/>
              </a:rPr>
              <a:t>difficult due to standing water).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Aft>
                <a:spcPts val="18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Certain water loving plants like grasses, weeds etc grow </a:t>
            </a:r>
            <a:r>
              <a:rPr kumimoji="0" lang="en-US" b="1" i="0" u="none" strike="noStrike" cap="none" normalizeH="0" baseline="0" dirty="0" err="1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fastly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 in water logged land and affects the growth of the crops.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Aft>
                <a:spcPts val="18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b="1" dirty="0" smtClean="0">
                <a:solidFill>
                  <a:srgbClr val="000099"/>
                </a:solidFill>
                <a:latin typeface="Arial" pitchFamily="34" charset="0"/>
              </a:rPr>
              <a:t>Kills the bacteria which produces nutrients.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Aft>
                <a:spcPts val="18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b="1" dirty="0" smtClean="0">
                <a:solidFill>
                  <a:srgbClr val="000099"/>
                </a:solidFill>
                <a:latin typeface="Arial" pitchFamily="34" charset="0"/>
              </a:rPr>
              <a:t>Causes the loss in crop yield.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Aft>
                <a:spcPts val="18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</a:rPr>
              <a:t>Spread of mosquitoes and malaria.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Aft>
                <a:spcPts val="18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b="1" dirty="0" smtClean="0">
                <a:solidFill>
                  <a:srgbClr val="000099"/>
                </a:solidFill>
                <a:latin typeface="Arial" pitchFamily="34" charset="0"/>
              </a:rPr>
              <a:t>Destruction of roads due to reduced bearing capacity.</a:t>
            </a:r>
          </a:p>
          <a:p>
            <a:pPr marL="342900" indent="-342900" algn="just" fontAlgn="base">
              <a:spcAft>
                <a:spcPts val="1800"/>
              </a:spcAft>
              <a:buFont typeface="Wingdings" pitchFamily="2" charset="2"/>
              <a:buChar char="q"/>
            </a:pPr>
            <a:r>
              <a:rPr lang="en-US" b="1" dirty="0" smtClean="0">
                <a:solidFill>
                  <a:srgbClr val="000099"/>
                </a:solidFill>
                <a:latin typeface="Arial" pitchFamily="34" charset="0"/>
              </a:rPr>
              <a:t>Water logging leads salinity. 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Aft>
                <a:spcPts val="18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b="1" dirty="0" smtClean="0">
                <a:solidFill>
                  <a:srgbClr val="000099"/>
                </a:solidFill>
                <a:latin typeface="Arial" pitchFamily="34" charset="0"/>
              </a:rPr>
              <a:t>Causes dampness in buildings, appearance of salts on surface,  weakens the plaster and produces ugly spots.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Aft>
                <a:spcPts val="180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en-US" b="1" dirty="0" smtClean="0">
                <a:solidFill>
                  <a:srgbClr val="000099"/>
                </a:solidFill>
                <a:latin typeface="Arial" pitchFamily="34" charset="0"/>
              </a:rPr>
              <a:t>If salty soil is used to make bricks, salts appear on the wall surface.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04800" y="76200"/>
            <a:ext cx="852881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 Remedial Measures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 of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</a:rPr>
              <a:t> Water Logging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533400" y="762000"/>
            <a:ext cx="8229600" cy="570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spcAft>
                <a:spcPts val="2400"/>
              </a:spcAft>
              <a:buClrTx/>
              <a:buSzTx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cs typeface="Arial" pitchFamily="34" charset="0"/>
              </a:rPr>
              <a:t>1. Lining of canals and water courses</a:t>
            </a:r>
          </a:p>
          <a:p>
            <a:pPr marL="342900" marR="0" lvl="0" indent="-342900" algn="l" defTabSz="914400" rtl="0" eaLnBrk="0" fontAlgn="base" latinLnBrk="0" hangingPunct="0">
              <a:spcAft>
                <a:spcPts val="2400"/>
              </a:spcAft>
              <a:buClrTx/>
              <a:buSzTx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cs typeface="Arial" pitchFamily="34" charset="0"/>
              </a:rPr>
              <a:t>2. Reducing the intensity of irrigation </a:t>
            </a:r>
          </a:p>
          <a:p>
            <a:pPr marL="342900" marR="0" lvl="0" indent="-342900" algn="l" defTabSz="914400" rtl="0" eaLnBrk="0" fontAlgn="base" latinLnBrk="0" hangingPunct="0">
              <a:spcAft>
                <a:spcPts val="2400"/>
              </a:spcAft>
              <a:buClrTx/>
              <a:buSzTx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cs typeface="Arial" pitchFamily="34" charset="0"/>
              </a:rPr>
              <a:t>3. By introducing crop rotation</a:t>
            </a:r>
          </a:p>
          <a:p>
            <a:pPr>
              <a:spcAft>
                <a:spcPts val="2400"/>
              </a:spcAft>
            </a:pPr>
            <a:r>
              <a:rPr lang="en-US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4. Optimum use of water</a:t>
            </a:r>
          </a:p>
          <a:p>
            <a:pPr>
              <a:spcAft>
                <a:spcPts val="2400"/>
              </a:spcAft>
            </a:pPr>
            <a:r>
              <a:rPr lang="en-US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5. Providing intercepting drains</a:t>
            </a:r>
          </a:p>
          <a:p>
            <a:pPr>
              <a:spcAft>
                <a:spcPts val="2400"/>
              </a:spcAft>
            </a:pPr>
            <a:r>
              <a:rPr lang="en-US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6. Provision of efficient drainage system</a:t>
            </a:r>
          </a:p>
          <a:p>
            <a:pPr>
              <a:spcAft>
                <a:spcPts val="2400"/>
              </a:spcAft>
            </a:pPr>
            <a:r>
              <a:rPr lang="en-US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7. Improving natural drainage of area</a:t>
            </a:r>
          </a:p>
          <a:p>
            <a:pPr>
              <a:spcAft>
                <a:spcPts val="2400"/>
              </a:spcAft>
            </a:pPr>
            <a:r>
              <a:rPr lang="en-US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8. Introducing to lift irrigation</a:t>
            </a:r>
          </a:p>
          <a:p>
            <a:pPr>
              <a:spcAft>
                <a:spcPts val="2400"/>
              </a:spcAft>
            </a:pPr>
            <a:r>
              <a:rPr lang="en-US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pPr>
              <a:spcAft>
                <a:spcPts val="2400"/>
              </a:spcAft>
            </a:pPr>
            <a:endParaRPr lang="en-US" sz="2800" b="1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>
              <a:spcAft>
                <a:spcPts val="2400"/>
              </a:spcAft>
            </a:pPr>
            <a:r>
              <a:rPr lang="en-US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pPr marL="342900" marR="0" lvl="0" indent="-342900" algn="l" defTabSz="914400" rtl="0" eaLnBrk="0" fontAlgn="base" latinLnBrk="0" hangingPunct="0">
              <a:spcAft>
                <a:spcPts val="2400"/>
              </a:spcAft>
              <a:buClrTx/>
              <a:buSzTx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1359</Words>
  <Application>Microsoft Office PowerPoint</Application>
  <PresentationFormat>On-screen Show (4:3)</PresentationFormat>
  <Paragraphs>206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Calibri</vt:lpstr>
      <vt:lpstr>Comic Sans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Lab</cp:lastModifiedBy>
  <cp:revision>78</cp:revision>
  <dcterms:created xsi:type="dcterms:W3CDTF">2006-08-16T00:00:00Z</dcterms:created>
  <dcterms:modified xsi:type="dcterms:W3CDTF">2016-05-10T08:00:59Z</dcterms:modified>
</cp:coreProperties>
</file>