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6" r:id="rId14"/>
    <p:sldId id="267" r:id="rId15"/>
    <p:sldId id="268" r:id="rId16"/>
    <p:sldId id="269" r:id="rId17"/>
    <p:sldId id="270" r:id="rId18"/>
    <p:sldId id="273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663300"/>
    <a:srgbClr val="CC3300"/>
    <a:srgbClr val="003E1C"/>
    <a:srgbClr val="006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90600" y="2362200"/>
            <a:ext cx="70416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Design of Wells</a:t>
            </a:r>
            <a:endParaRPr kumimoji="0" lang="en-US" sz="7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441960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ctr" eaLnBrk="0" fontAlgn="base" hangingPunct="0">
              <a:spcAft>
                <a:spcPts val="1200"/>
              </a:spcAft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Courtesy</a:t>
            </a:r>
          </a:p>
          <a:p>
            <a:pPr marL="342900" lvl="0" indent="-342900" algn="ctr" eaLnBrk="0" fontAlgn="base" hangingPunct="0">
              <a:spcAft>
                <a:spcPts val="1200"/>
              </a:spcAft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Prof. Dr. </a:t>
            </a:r>
            <a:r>
              <a:rPr lang="en-US" b="1" dirty="0" err="1">
                <a:solidFill>
                  <a:srgbClr val="000099"/>
                </a:solidFill>
                <a:latin typeface="Arial" pitchFamily="34" charset="0"/>
              </a:rPr>
              <a:t>Habib-ur-Rehman</a:t>
            </a:r>
            <a:endParaRPr lang="en-US" b="1" dirty="0">
              <a:solidFill>
                <a:srgbClr val="000099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"/>
            <a:ext cx="7315200" cy="244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b="67682"/>
          <a:stretch>
            <a:fillRect/>
          </a:stretch>
        </p:blipFill>
        <p:spPr bwMode="auto">
          <a:xfrm>
            <a:off x="1066800" y="2590800"/>
            <a:ext cx="6838511" cy="350520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33465"/>
          <a:stretch>
            <a:fillRect/>
          </a:stretch>
        </p:blipFill>
        <p:spPr bwMode="auto">
          <a:xfrm>
            <a:off x="1600200" y="228600"/>
            <a:ext cx="6097520" cy="643449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124200" y="76200"/>
            <a:ext cx="26532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008000"/>
                </a:solidFill>
                <a:latin typeface="Arial" pitchFamily="34" charset="0"/>
              </a:rPr>
              <a:t>Design of Well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1000" y="9144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Deep wells in rocky or consolidated formations are simple to design as they do not require a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Screen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Gravel Filter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to hold the formation.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baseline="0" dirty="0">
                <a:solidFill>
                  <a:srgbClr val="000099"/>
                </a:solidFill>
                <a:latin typeface="Arial" pitchFamily="34" charset="0"/>
              </a:rPr>
              <a:t>Deep wells in Alluvium,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fine sand or sand aquifers are more complicated as they requires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Screen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Gravel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Filter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baseline="0" dirty="0">
                <a:solidFill>
                  <a:srgbClr val="000099"/>
                </a:solidFill>
                <a:latin typeface="Arial" pitchFamily="34" charset="0"/>
              </a:rPr>
              <a:t>An improper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design of Screen may result in reduced discharge.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baseline="0" dirty="0">
                <a:solidFill>
                  <a:srgbClr val="000099"/>
                </a:solidFill>
                <a:latin typeface="Arial" pitchFamily="34" charset="0"/>
              </a:rPr>
              <a:t>A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good design should have: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	(</a:t>
            </a:r>
            <a:r>
              <a:rPr lang="en-US" b="1" dirty="0" err="1">
                <a:solidFill>
                  <a:srgbClr val="000099"/>
                </a:solidFill>
                <a:latin typeface="Arial" pitchFamily="34" charset="0"/>
              </a:rPr>
              <a:t>i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) Optimum Discharge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	(ii) Minimum drawdown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	(iii) Long life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tabLst/>
            </a:pPr>
            <a:endParaRPr lang="en-US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b="1" baseline="0" dirty="0">
              <a:solidFill>
                <a:srgbClr val="000099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533400"/>
            <a:ext cx="346444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536076"/>
            <a:ext cx="3505200" cy="260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314700"/>
            <a:ext cx="2133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199" y="3956538"/>
            <a:ext cx="3581401" cy="241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110" t="4967" r="4110" b="1898"/>
          <a:stretch>
            <a:fillRect/>
          </a:stretch>
        </p:blipFill>
        <p:spPr bwMode="auto">
          <a:xfrm>
            <a:off x="3733800" y="810904"/>
            <a:ext cx="5334000" cy="59708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6200" y="1234619"/>
            <a:ext cx="3657600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Aft>
                <a:spcPts val="2400"/>
              </a:spcAft>
              <a:buAutoNum type="arabi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Diameter of the Well</a:t>
            </a:r>
          </a:p>
          <a:p>
            <a:pPr marL="342900" lvl="0" indent="-342900" eaLnBrk="0" fontAlgn="base" hangingPunct="0">
              <a:spcAft>
                <a:spcPts val="2400"/>
              </a:spcAft>
              <a:buAutoNum type="arabi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Well depth</a:t>
            </a:r>
          </a:p>
          <a:p>
            <a:pPr marL="342900" lvl="0" indent="-342900" eaLnBrk="0" fontAlgn="base" hangingPunct="0">
              <a:spcAft>
                <a:spcPts val="2400"/>
              </a:spcAft>
              <a:buAutoNum type="arabi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Borehole diameter</a:t>
            </a:r>
          </a:p>
          <a:p>
            <a:pPr marL="342900" lvl="0" indent="-342900" eaLnBrk="0" fontAlgn="base" hangingPunct="0">
              <a:spcAft>
                <a:spcPts val="600"/>
              </a:spcAft>
              <a:buAutoNum type="arabi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Well Screen</a:t>
            </a:r>
          </a:p>
          <a:p>
            <a:pPr marL="800100" lvl="1" indent="-342900" eaLnBrk="0" fontAlgn="base" hangingPunct="0">
              <a:spcAft>
                <a:spcPts val="600"/>
              </a:spcAft>
              <a:buAutoNum type="alphaL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Length of screen and its location</a:t>
            </a:r>
          </a:p>
          <a:p>
            <a:pPr marL="800100" lvl="1" indent="-342900" eaLnBrk="0" fontAlgn="base" hangingPunct="0">
              <a:spcAft>
                <a:spcPts val="600"/>
              </a:spcAft>
              <a:buAutoNum type="alphaL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Slot size of the screen</a:t>
            </a:r>
          </a:p>
          <a:p>
            <a:pPr marL="800100" lvl="1" indent="-342900" eaLnBrk="0" fontAlgn="base" hangingPunct="0">
              <a:spcAft>
                <a:spcPts val="2400"/>
              </a:spcAft>
              <a:buAutoNum type="alphaL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Shape of the opening and %age open area</a:t>
            </a:r>
          </a:p>
          <a:p>
            <a:pPr marL="342900" lvl="0" indent="-342900" eaLnBrk="0" fontAlgn="base" hangingPunct="0">
              <a:spcAft>
                <a:spcPts val="2400"/>
              </a:spcAft>
              <a:buAutoNum type="arabicParenBoth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Gravel Pack design (if required)</a:t>
            </a:r>
          </a:p>
        </p:txBody>
      </p:sp>
      <p:sp>
        <p:nvSpPr>
          <p:cNvPr id="4" name="Rectangle 3"/>
          <p:cNvSpPr/>
          <p:nvPr/>
        </p:nvSpPr>
        <p:spPr>
          <a:xfrm>
            <a:off x="1540748" y="76200"/>
            <a:ext cx="5622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eaLnBrk="0" fontAlgn="base" hangingPunct="0">
              <a:spcAft>
                <a:spcPts val="1200"/>
              </a:spcAft>
            </a:pPr>
            <a:r>
              <a:rPr lang="en-US" sz="3600" b="1" dirty="0">
                <a:solidFill>
                  <a:srgbClr val="00B050"/>
                </a:solidFill>
                <a:latin typeface="Arial" pitchFamily="34" charset="0"/>
              </a:rPr>
              <a:t>Elements to be designed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4800" y="228600"/>
            <a:ext cx="4267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Well Diameter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 Well discharge is inversely proportional to Log (R/</a:t>
            </a:r>
            <a:r>
              <a:rPr lang="en-US" sz="1600" b="1" dirty="0" err="1">
                <a:solidFill>
                  <a:srgbClr val="000099"/>
                </a:solidFill>
                <a:latin typeface="Arial" pitchFamily="34" charset="0"/>
              </a:rPr>
              <a:t>rw</a:t>
            </a: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).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Increase in Well Diameter increases discharge very little, but more drilling cost.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Hence Well Diameter is fixed on the basis of size of the pump which is placed inside with proper clearance say 2”.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For economy, the Well Diameter may be reduced below the Pump Setting.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kumimoji="0" lang="en-US" sz="1600" b="1" i="0" u="none" strike="noStrike" cap="none" normalizeH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r>
              <a:rPr lang="en-US" b="1" baseline="0" dirty="0">
                <a:solidFill>
                  <a:srgbClr val="FF0000"/>
                </a:solidFill>
                <a:latin typeface="Arial" pitchFamily="34" charset="0"/>
              </a:rPr>
              <a:t>2)  Well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 Depth </a:t>
            </a:r>
            <a:endParaRPr lang="en-US" b="1" baseline="0" dirty="0">
              <a:solidFill>
                <a:srgbClr val="FF0000"/>
              </a:solidFill>
              <a:latin typeface="Arial" pitchFamily="34" charset="0"/>
            </a:endParaRP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Well Depth is usually up to the bottom of the aquifer.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Where aquifer thickness is too large then the desired length can be computed for the design discharge.</a:t>
            </a:r>
          </a:p>
          <a:p>
            <a:pPr marL="342900" indent="-342900" algn="just" eaLnBrk="0" fontAlgn="base" hangingPunct="0">
              <a:spcAft>
                <a:spcPts val="600"/>
              </a:spcAft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912" r="3504"/>
          <a:stretch>
            <a:fillRect/>
          </a:stretch>
        </p:blipFill>
        <p:spPr bwMode="auto">
          <a:xfrm>
            <a:off x="4724400" y="228600"/>
            <a:ext cx="4267200" cy="317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648200" y="4083040"/>
            <a:ext cx="43434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3)  Borehole Diameter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Borehole diameter should be bigger than the well diameter.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BHD = Well dia. + 2 thickness of casing pipe + 2 thickness of Gravel Pack.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304800"/>
            <a:ext cx="4267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tabLst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4)  Well Screen</a:t>
            </a:r>
            <a:endParaRPr lang="en-US" b="1" dirty="0">
              <a:solidFill>
                <a:srgbClr val="FF0000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AutoNum type="alphaLcParenBoth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Screen Length</a:t>
            </a:r>
          </a:p>
          <a:p>
            <a:pPr marL="800100" lvl="1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400" b="1" dirty="0">
                <a:latin typeface="Arial" pitchFamily="34" charset="0"/>
              </a:rPr>
              <a:t>Homogeneous artesian aquifer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Screen Length = 70 to 80 % of aquifer thickness (B).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Screen has to occupy the bottom portion (to leave space for drawdown).</a:t>
            </a:r>
          </a:p>
          <a:p>
            <a:pPr marL="800100" lvl="1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400" b="1" dirty="0">
                <a:latin typeface="Arial" pitchFamily="34" charset="0"/>
              </a:rPr>
              <a:t>Homogeneous unconfined aquifer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Screen Length = 33 to 50 % of aquifer thickness (B).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AutoNum type="alphaLcParenBoth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Screen Slot Opening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Best opening is V-shaped, it facilitates the particles to move into the well without clogging.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It is made by winding cold drawn wire approximate triangular in section around a cylindrical frame of rods.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Other are simple rectangular slot cut in PVC, </a:t>
            </a:r>
            <a:r>
              <a:rPr lang="en-US" sz="1400" b="1" dirty="0" err="1">
                <a:solidFill>
                  <a:srgbClr val="000099"/>
                </a:solidFill>
                <a:latin typeface="Arial" pitchFamily="34" charset="0"/>
              </a:rPr>
              <a:t>fibre</a:t>
            </a: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 glass pipes.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For wells without Gravel Filter, the size of slot opening 30 – 50 % retaining sand.</a:t>
            </a:r>
          </a:p>
          <a:p>
            <a:pPr marL="800100" lvl="1" indent="-342900" algn="just" eaLnBrk="0" fontAlgn="base" hangingPunct="0">
              <a:spcAft>
                <a:spcPts val="6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For Gravel Pack material slot size is kept 90 % retained material.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kumimoji="0" lang="en-US" sz="1600" b="1" i="0" u="none" strike="noStrike" cap="none" normalizeH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393" r="5573"/>
          <a:stretch>
            <a:fillRect/>
          </a:stretch>
        </p:blipFill>
        <p:spPr bwMode="auto">
          <a:xfrm>
            <a:off x="5638800" y="250554"/>
            <a:ext cx="2057400" cy="272124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72000" y="3117010"/>
            <a:ext cx="4495800" cy="36814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228600"/>
            <a:ext cx="4267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 eaLnBrk="0" fontAlgn="base" hangingPunct="0">
              <a:spcAft>
                <a:spcPts val="1200"/>
              </a:spcAft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(c) </a:t>
            </a: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Screen Diameter</a:t>
            </a:r>
          </a:p>
          <a:p>
            <a:pPr marL="342900" indent="-342900" algn="just" eaLnBrk="0" fontAlgn="base" hangingPunct="0">
              <a:spcAft>
                <a:spcPts val="12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Knowing the length and slot size (% open area), well screen diameter can be obtained by fixing the entrance velocity equal to or less than 0.1 fps.</a:t>
            </a:r>
          </a:p>
          <a:p>
            <a:pPr marL="342900" indent="-342900" algn="just" eaLnBrk="0" fontAlgn="base" hangingPunct="0">
              <a:spcAft>
                <a:spcPts val="1200"/>
              </a:spcAft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At this velocity range:</a:t>
            </a:r>
          </a:p>
          <a:p>
            <a:pPr marL="400050" indent="-400050" algn="just" eaLnBrk="0" fontAlgn="base" hangingPunct="0">
              <a:spcAft>
                <a:spcPts val="600"/>
              </a:spcAft>
              <a:buAutoNum type="romanLcParenBoth"/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the frication loss through the screen is negligible.</a:t>
            </a:r>
          </a:p>
          <a:p>
            <a:pPr marL="400050" indent="-400050" algn="just" eaLnBrk="0" fontAlgn="base" hangingPunct="0">
              <a:spcAft>
                <a:spcPts val="600"/>
              </a:spcAft>
              <a:buAutoNum type="romanLcParenBoth"/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Encrustation rates are minimum.</a:t>
            </a:r>
          </a:p>
          <a:p>
            <a:pPr marL="400050" indent="-400050" algn="just" eaLnBrk="0" fontAlgn="base" hangingPunct="0">
              <a:spcAft>
                <a:spcPts val="600"/>
              </a:spcAft>
              <a:buAutoNum type="romanLcParenBoth"/>
            </a:pPr>
            <a:r>
              <a:rPr lang="en-US" sz="1400" b="1" dirty="0">
                <a:solidFill>
                  <a:srgbClr val="000099"/>
                </a:solidFill>
                <a:latin typeface="Arial" pitchFamily="34" charset="0"/>
              </a:rPr>
              <a:t>Corrosion rates are minimum (more life).</a:t>
            </a:r>
          </a:p>
          <a:p>
            <a:pPr marL="400050" indent="-400050" algn="just" eaLnBrk="0" fontAlgn="base" hangingPunct="0">
              <a:spcAft>
                <a:spcPts val="600"/>
              </a:spcAft>
              <a:buAutoNum type="romanLcParenBoth"/>
            </a:pPr>
            <a:endParaRPr lang="en-US" sz="1400" b="1" dirty="0">
              <a:solidFill>
                <a:srgbClr val="000099"/>
              </a:solidFill>
              <a:latin typeface="Arial" pitchFamily="34" charset="0"/>
            </a:endParaRPr>
          </a:p>
          <a:p>
            <a:pPr marL="400050" indent="-400050" algn="just" eaLnBrk="0" fontAlgn="base" hangingPunct="0">
              <a:spcAft>
                <a:spcPts val="600"/>
              </a:spcAft>
            </a:pPr>
            <a:endParaRPr lang="en-US" sz="14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kumimoji="0" lang="en-US" sz="1600" b="1" i="0" u="none" strike="noStrike" cap="none" normalizeH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l="1858" r="1536"/>
          <a:stretch>
            <a:fillRect/>
          </a:stretch>
        </p:blipFill>
        <p:spPr bwMode="auto">
          <a:xfrm>
            <a:off x="304800" y="3200401"/>
            <a:ext cx="4114800" cy="348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76762" y="769020"/>
            <a:ext cx="4414838" cy="540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3352800" cy="354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038600"/>
            <a:ext cx="334531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2273" t="4545" r="4545" b="4545"/>
          <a:stretch>
            <a:fillRect/>
          </a:stretch>
        </p:blipFill>
        <p:spPr bwMode="auto">
          <a:xfrm>
            <a:off x="5105400" y="3808141"/>
            <a:ext cx="3048000" cy="297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0216" y="609600"/>
            <a:ext cx="376798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76200"/>
            <a:ext cx="4267200" cy="6477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tabLst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</a:rPr>
              <a:t>5) Design of Gravel Pack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Gravel pack becomes necessary when formation consists of fine uniform sand or alluvium.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Plot gradation curve for the finest material aquifer layer.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Multiply 70% size of the aquifer material with 4 - 9.</a:t>
            </a:r>
          </a:p>
          <a:p>
            <a:pPr marL="800100" lvl="1" indent="-342900" algn="just" eaLnBrk="0" fontAlgn="base" hangingPunct="0">
              <a:spcAft>
                <a:spcPts val="24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Use 4 for fine uniform sand.</a:t>
            </a:r>
          </a:p>
          <a:p>
            <a:pPr marL="800100" lvl="1" indent="-342900" algn="just" eaLnBrk="0" fontAlgn="base" hangingPunct="0">
              <a:spcAft>
                <a:spcPts val="2400"/>
              </a:spcAft>
              <a:buFont typeface="Wingdings" pitchFamily="2" charset="2"/>
              <a:buChar char="q"/>
            </a:pPr>
            <a:r>
              <a:rPr kumimoji="0" lang="en-US" sz="1600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Use 6 for coarse non-uniform sand with no silt.</a:t>
            </a:r>
          </a:p>
          <a:p>
            <a:pPr marL="800100" lvl="1" indent="-342900" algn="just" eaLnBrk="0" fontAlgn="base" hangingPunct="0">
              <a:spcAft>
                <a:spcPts val="24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Use 7 for sand of highly non uniform gradation.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Place the results of multiplication on same graph paper, which gives the first point on the sieve analysis curve of the Gravel Pack material.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724400" y="76200"/>
            <a:ext cx="4267200" cy="6477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 eaLnBrk="0" fontAlgn="base" hangingPunct="0">
              <a:spcAft>
                <a:spcPts val="2400"/>
              </a:spcAft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Draw through this initial point a smooth curve parallel to the sieve analysis curve of formation material.</a:t>
            </a:r>
          </a:p>
          <a:p>
            <a:pPr marL="342900" lvl="0" indent="-342900" algn="just" eaLnBrk="0" fontAlgn="base" hangingPunct="0">
              <a:spcAft>
                <a:spcPts val="2400"/>
              </a:spcAft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Uniformity coefficient  (d</a:t>
            </a:r>
            <a:r>
              <a:rPr lang="en-US" sz="1600" b="1" baseline="-25000" dirty="0">
                <a:solidFill>
                  <a:srgbClr val="000099"/>
                </a:solidFill>
                <a:latin typeface="Arial" pitchFamily="34" charset="0"/>
              </a:rPr>
              <a:t>40 </a:t>
            </a: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/ d</a:t>
            </a:r>
            <a:r>
              <a:rPr lang="en-US" sz="1600" b="1" baseline="-25000" dirty="0">
                <a:solidFill>
                  <a:srgbClr val="000099"/>
                </a:solidFill>
                <a:latin typeface="Arial" pitchFamily="34" charset="0"/>
              </a:rPr>
              <a:t>90</a:t>
            </a: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 of  material) should be as low as possible (less than 2.5).</a:t>
            </a:r>
          </a:p>
          <a:p>
            <a:pPr marL="342900" lvl="0" indent="-342900" algn="just" eaLnBrk="0" fontAlgn="base" hangingPunct="0">
              <a:spcAft>
                <a:spcPts val="2400"/>
              </a:spcAft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Select 5 sieve sizes that cover the spread of the curve. Set a permissible range between 8-10% above and below selected sieve size.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2400"/>
              </a:spcAft>
              <a:buClrTx/>
              <a:buSzTx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The thickness of gravel pack should be    3 – 8”.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lang="en-US" sz="1600" b="1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0000" y="152400"/>
            <a:ext cx="13817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Wells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685800"/>
            <a:ext cx="8382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For Irrigation purpose, the groundwater sources can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be: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r>
              <a:rPr lang="en-US" b="1" baseline="0" dirty="0">
                <a:solidFill>
                  <a:srgbClr val="000099"/>
                </a:solidFill>
                <a:latin typeface="Arial" pitchFamily="34" charset="0"/>
              </a:rPr>
              <a:t>Wells (Ope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n Wells &amp; Deep Wells)</a:t>
            </a:r>
            <a:endParaRPr lang="en-US" b="1" baseline="0" dirty="0">
              <a:solidFill>
                <a:srgbClr val="000099"/>
              </a:solidFill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Springs (When GW Table cuts the land profile)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r>
              <a:rPr lang="en-US" b="1" baseline="0" dirty="0" err="1">
                <a:solidFill>
                  <a:srgbClr val="000099"/>
                </a:solidFill>
                <a:latin typeface="Arial" pitchFamily="34" charset="0"/>
              </a:rPr>
              <a:t>Karez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, </a:t>
            </a:r>
            <a:r>
              <a:rPr lang="en-US" b="1" baseline="0" dirty="0" err="1">
                <a:solidFill>
                  <a:srgbClr val="000099"/>
                </a:solidFill>
                <a:latin typeface="Arial" pitchFamily="34" charset="0"/>
              </a:rPr>
              <a:t>Qanat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or </a:t>
            </a:r>
            <a:r>
              <a:rPr lang="en-US" b="1" dirty="0" err="1">
                <a:solidFill>
                  <a:srgbClr val="000099"/>
                </a:solidFill>
                <a:latin typeface="Arial" pitchFamily="34" charset="0"/>
              </a:rPr>
              <a:t>Kanat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 (practiced in Baluchistan, Iran and Afghanistan,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It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is a tunnel in soft formation in the foot hills, </a:t>
            </a:r>
            <a:r>
              <a:rPr kumimoji="0" lang="en-US" b="1" i="0" u="none" strike="noStrike" cap="none" normalizeH="0" dirty="0" err="1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cutted</a:t>
            </a: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into the water table at upper end causing water to flow by gravity).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3407" b="3864"/>
          <a:stretch>
            <a:fillRect/>
          </a:stretch>
        </p:blipFill>
        <p:spPr bwMode="auto">
          <a:xfrm>
            <a:off x="1219200" y="3048000"/>
            <a:ext cx="6858000" cy="3657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71800" y="2514600"/>
            <a:ext cx="34163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Thanks</a:t>
            </a:r>
            <a:endParaRPr kumimoji="0" lang="en-US" sz="7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228600"/>
            <a:ext cx="4267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Open Wells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Hand dug wells in shallow water table.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Up to 10’ diameter.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The depth is less than 100’.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Sides are held by loosely jointed bricks.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Bottom is loaded with gravel to stop sand boil.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It has low discharges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endParaRPr kumimoji="0" lang="en-US" sz="1600" b="1" i="0" u="none" strike="noStrike" cap="none" normalizeH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tabLst/>
            </a:pPr>
            <a:r>
              <a:rPr lang="en-US" b="1" baseline="0" dirty="0">
                <a:solidFill>
                  <a:srgbClr val="FF0000"/>
                </a:solidFill>
                <a:latin typeface="Arial" pitchFamily="34" charset="0"/>
              </a:rPr>
              <a:t>2)  Deep Wells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Wells penetrating to deep aquifers are machine bored.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Can be drilled in solid rocks (sand stone, lime stone).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When drilled in alluvium, they are provided with a screen. 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Area of small diameters, less than 12”.</a:t>
            </a:r>
          </a:p>
          <a:p>
            <a:pPr marL="342900" indent="-342900" algn="just" eaLnBrk="0" fontAlgn="base" hangingPunct="0">
              <a:spcAft>
                <a:spcPts val="600"/>
              </a:spcAft>
              <a:buFont typeface="Wingdings" pitchFamily="2" charset="2"/>
              <a:buChar char="q"/>
            </a:pP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Can produce high discharge, up to 2.5 </a:t>
            </a:r>
            <a:r>
              <a:rPr lang="en-US" sz="1600" b="1" dirty="0" err="1">
                <a:solidFill>
                  <a:srgbClr val="000099"/>
                </a:solidFill>
                <a:latin typeface="Arial" pitchFamily="34" charset="0"/>
              </a:rPr>
              <a:t>cfs</a:t>
            </a:r>
            <a:r>
              <a:rPr lang="en-US" sz="1600" b="1" dirty="0">
                <a:solidFill>
                  <a:srgbClr val="000099"/>
                </a:solidFill>
                <a:latin typeface="Arial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+mj-lt"/>
              <a:buAutoNum type="arabicParenR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695" r="3379"/>
          <a:stretch>
            <a:fillRect/>
          </a:stretch>
        </p:blipFill>
        <p:spPr bwMode="auto">
          <a:xfrm>
            <a:off x="4724400" y="381000"/>
            <a:ext cx="4191000" cy="307050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768" r="2735"/>
          <a:stretch>
            <a:fillRect/>
          </a:stretch>
        </p:blipFill>
        <p:spPr bwMode="auto">
          <a:xfrm>
            <a:off x="4724400" y="3673463"/>
            <a:ext cx="4191000" cy="29559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762000"/>
            <a:ext cx="73914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447800" y="152400"/>
            <a:ext cx="64866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008000"/>
                </a:solidFill>
                <a:latin typeface="Arial" pitchFamily="34" charset="0"/>
              </a:rPr>
              <a:t>Types of flow / aquifer through a well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1371600"/>
            <a:ext cx="51816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Aft>
                <a:spcPts val="1200"/>
              </a:spcAft>
              <a:buFont typeface="+mj-lt"/>
              <a:buAutoNum type="arabicParenR"/>
            </a:pPr>
            <a:r>
              <a:rPr lang="en-US" sz="2800" b="1" dirty="0">
                <a:solidFill>
                  <a:srgbClr val="000099"/>
                </a:solidFill>
                <a:latin typeface="Arial" pitchFamily="34" charset="0"/>
              </a:rPr>
              <a:t>Steady Unconfined</a:t>
            </a:r>
          </a:p>
          <a:p>
            <a:pPr marL="342900" lvl="0" indent="-342900" algn="just" eaLnBrk="0" fontAlgn="base" hangingPunct="0">
              <a:spcAft>
                <a:spcPts val="1200"/>
              </a:spcAft>
              <a:buFont typeface="+mj-lt"/>
              <a:buAutoNum type="arabicParenR"/>
            </a:pPr>
            <a:r>
              <a:rPr lang="en-US" sz="2800" b="1" dirty="0">
                <a:solidFill>
                  <a:srgbClr val="000099"/>
                </a:solidFill>
                <a:latin typeface="Arial" pitchFamily="34" charset="0"/>
              </a:rPr>
              <a:t>Steady Confined</a:t>
            </a:r>
          </a:p>
          <a:p>
            <a:pPr marL="342900" lvl="0" indent="-342900" algn="just" eaLnBrk="0" fontAlgn="base" hangingPunct="0">
              <a:spcAft>
                <a:spcPts val="1200"/>
              </a:spcAft>
              <a:buFont typeface="+mj-lt"/>
              <a:buAutoNum type="arabicParenR"/>
            </a:pPr>
            <a:r>
              <a:rPr lang="en-US" sz="2800" b="1" dirty="0">
                <a:solidFill>
                  <a:srgbClr val="000099"/>
                </a:solidFill>
                <a:latin typeface="Arial" pitchFamily="34" charset="0"/>
              </a:rPr>
              <a:t>Unsteady Unconfined</a:t>
            </a:r>
          </a:p>
          <a:p>
            <a:pPr marL="342900" lvl="0" indent="-342900" algn="just" eaLnBrk="0" fontAlgn="base" hangingPunct="0">
              <a:spcAft>
                <a:spcPts val="1200"/>
              </a:spcAft>
              <a:buFont typeface="+mj-lt"/>
              <a:buAutoNum type="arabicParenR"/>
            </a:pPr>
            <a:r>
              <a:rPr lang="en-US" sz="2800" b="1" dirty="0">
                <a:solidFill>
                  <a:srgbClr val="000099"/>
                </a:solidFill>
                <a:latin typeface="Arial" pitchFamily="34" charset="0"/>
              </a:rPr>
              <a:t>Unsteady Confined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0" y="1371600"/>
            <a:ext cx="4343400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38200" y="76200"/>
            <a:ext cx="75071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008000"/>
                </a:solidFill>
                <a:latin typeface="Arial" pitchFamily="34" charset="0"/>
              </a:rPr>
              <a:t>Steady Flow Unconfined (water table) Well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4191000" cy="6172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09600"/>
            <a:ext cx="4341106" cy="39427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990600" y="5486400"/>
            <a:ext cx="2209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10200" y="533400"/>
            <a:ext cx="2209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57800" y="3429000"/>
            <a:ext cx="2209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257800" y="4038600"/>
            <a:ext cx="2209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59388" y="0"/>
            <a:ext cx="64892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008000"/>
                </a:solidFill>
                <a:latin typeface="Arial" pitchFamily="34" charset="0"/>
              </a:rPr>
              <a:t>Steady Flow Confined (artesian) Well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465"/>
          <a:stretch>
            <a:fillRect/>
          </a:stretch>
        </p:blipFill>
        <p:spPr bwMode="auto">
          <a:xfrm>
            <a:off x="2416483" y="533400"/>
            <a:ext cx="383191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200400"/>
            <a:ext cx="43721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209800" y="533400"/>
            <a:ext cx="4191000" cy="6324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0" y="4572000"/>
            <a:ext cx="2209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00400" y="4953000"/>
            <a:ext cx="2209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b="3165"/>
          <a:stretch>
            <a:fillRect/>
          </a:stretch>
        </p:blipFill>
        <p:spPr bwMode="auto">
          <a:xfrm>
            <a:off x="1219200" y="2292698"/>
            <a:ext cx="7010400" cy="4489102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9" y="152400"/>
            <a:ext cx="6334557" cy="198120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685800"/>
            <a:ext cx="6711772" cy="584183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820</Words>
  <Application>Microsoft Office PowerPoint</Application>
  <PresentationFormat>On-screen Show (4:3)</PresentationFormat>
  <Paragraphs>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Usman Iftikhar</cp:lastModifiedBy>
  <cp:revision>122</cp:revision>
  <dcterms:created xsi:type="dcterms:W3CDTF">2006-08-16T00:00:00Z</dcterms:created>
  <dcterms:modified xsi:type="dcterms:W3CDTF">2018-05-23T14:40:43Z</dcterms:modified>
</cp:coreProperties>
</file>