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80" autoAdjust="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outlineViewPr>
    <p:cViewPr>
      <p:scale>
        <a:sx n="33" d="100"/>
        <a:sy n="33" d="100"/>
      </p:scale>
      <p:origin x="0" y="-834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8EE0D4-AA98-4339-AB60-32E52E24714D}" type="datetimeFigureOut">
              <a:rPr lang="en-US" smtClean="0"/>
              <a:t>26-Jan-17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139773-01E9-425F-B8A8-62ECBFE6F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18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39773-01E9-425F-B8A8-62ECBFE6FD8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509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39773-01E9-425F-B8A8-62ECBFE6FD8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936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39773-01E9-425F-B8A8-62ECBFE6FD8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071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43F23644-ED2E-4800-9A20-DC0A19142749}" type="datetime1">
              <a:rPr lang="en-US" smtClean="0"/>
              <a:t>26-Jan-17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r>
              <a:rPr lang="en-US"/>
              <a:t>Seismic Group UET LHR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F6943-BD81-4FF8-A865-4E0958024486}" type="datetime1">
              <a:rPr lang="en-US" smtClean="0"/>
              <a:t>26-Jan-17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Seismic Group UET LHR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1FB13-9BE5-4CAC-A84E-190B21309F37}" type="datetime1">
              <a:rPr lang="en-US" smtClean="0"/>
              <a:t>26-Jan-17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Seismic Group UET LHR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548D-7D6C-4B35-B237-F9B9F35FC190}" type="datetime1">
              <a:rPr lang="en-US" smtClean="0"/>
              <a:t>26-Jan-17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Seismic Group UET LHR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C769-7126-4BDD-AD8B-24EC92CC1D1C}" type="datetime1">
              <a:rPr lang="en-US" smtClean="0"/>
              <a:t>26-Jan-17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Seismic Group UET LHR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AE9E-61A4-418C-BF95-E62EB2B1738A}" type="datetime1">
              <a:rPr lang="en-US" smtClean="0"/>
              <a:t>26-Jan-17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Seismic Group UET LHR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DAE95-5DBC-44B8-9AFE-49FB1C24ED51}" type="datetime1">
              <a:rPr lang="en-US" smtClean="0"/>
              <a:t>26-Jan-17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Seismic Group UET LHR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374C-7FEF-4B6C-97A2-D8E46BC195FC}" type="datetime1">
              <a:rPr lang="en-US" smtClean="0"/>
              <a:t>26-Jan-17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Seismic Group UET LHR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60204-75F2-496D-BAF3-7AF07C4F525C}" type="datetime1">
              <a:rPr lang="en-US" smtClean="0"/>
              <a:t>26-Jan-17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Seismic Group UET LHR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C5211-1231-4487-A740-05E3CDB7211D}" type="datetime1">
              <a:rPr lang="en-US" smtClean="0"/>
              <a:t>26-Jan-17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Seismic Group UET LHR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A7834-F2D1-4E13-934C-E9985E00F3A4}" type="datetime1">
              <a:rPr lang="en-US" smtClean="0"/>
              <a:t>26-Jan-17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Seismic Group UET LHR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1C84-8657-41FD-83F0-A36CA5B66E70}" type="datetime1">
              <a:rPr lang="en-US" smtClean="0"/>
              <a:t>26-Jan-17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Seismic Group UET LHR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FA70B-C0DF-43D3-A7F5-4D0D949EFFA7}" type="datetime1">
              <a:rPr lang="en-US" smtClean="0"/>
              <a:t>26-Jan-17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Seismic Group UET LHR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5CC21-D03B-4C4B-AFCB-82CD09CF793C}" type="datetime1">
              <a:rPr lang="en-US" smtClean="0"/>
              <a:t>26-Jan-17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Seismic Group UET LHR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8A8E-1984-4E2F-BE96-F9790CA4C677}" type="datetime1">
              <a:rPr lang="en-US" smtClean="0"/>
              <a:t>26-Jan-17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Seismic Group UET LHR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7B91-029E-43FB-82F7-53AFF5689573}" type="datetime1">
              <a:rPr lang="en-US" smtClean="0"/>
              <a:t>26-Jan-17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Seismic Group UET LHR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35B3-9121-474D-8F1B-276C2E40EF15}" type="datetime1">
              <a:rPr lang="en-US" smtClean="0"/>
              <a:t>26-Jan-17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Seismic Group UET LHR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15FCFEF1-758B-4E9D-8017-AD28F9657B64}" type="datetime1">
              <a:rPr lang="en-US" smtClean="0"/>
              <a:t>26-Jan-17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/>
              <a:t>Seismic Group UET LHR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68886" y="1365607"/>
            <a:ext cx="9755187" cy="1913630"/>
          </a:xfrm>
        </p:spPr>
        <p:txBody>
          <a:bodyPr>
            <a:normAutofit/>
          </a:bodyPr>
          <a:lstStyle/>
          <a:p>
            <a:r>
              <a:rPr lang="en-US" sz="7200" dirty="0">
                <a:latin typeface="Century Gothic" panose="020B0502020202020204" pitchFamily="34" charset="0"/>
              </a:rPr>
              <a:t>Building drawing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01136" y="3320961"/>
            <a:ext cx="9755187" cy="681177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Chapter 6 (basics of </a:t>
            </a:r>
            <a:r>
              <a:rPr lang="en-US" dirty="0" err="1">
                <a:latin typeface="Century Gothic" panose="020B0502020202020204" pitchFamily="34" charset="0"/>
              </a:rPr>
              <a:t>engg</a:t>
            </a:r>
            <a:r>
              <a:rPr lang="en-US" dirty="0">
                <a:latin typeface="Century Gothic" panose="020B0502020202020204" pitchFamily="34" charset="0"/>
              </a:rPr>
              <a:t> drawing)</a:t>
            </a:r>
          </a:p>
        </p:txBody>
      </p:sp>
    </p:spTree>
    <p:extLst>
      <p:ext uri="{BB962C8B-B14F-4D97-AF65-F5344CB8AC3E}">
        <p14:creationId xmlns:p14="http://schemas.microsoft.com/office/powerpoint/2010/main" val="544284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625" y="221975"/>
            <a:ext cx="10396882" cy="851452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Basic 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1073428"/>
            <a:ext cx="10394707" cy="430115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cap="none" spc="300" dirty="0">
                <a:solidFill>
                  <a:srgbClr val="C00000"/>
                </a:solidFill>
                <a:latin typeface="Century Gothic" panose="020B0502020202020204" pitchFamily="34" charset="0"/>
              </a:rPr>
              <a:t>(10) GROUND LEVEL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It is the level of ground in or near the building which may be natural or developed ground level</a:t>
            </a:r>
          </a:p>
          <a:p>
            <a:pPr marL="0" indent="0">
              <a:buNone/>
            </a:pPr>
            <a:r>
              <a:rPr lang="en-US" sz="2400" cap="none" spc="300" dirty="0">
                <a:solidFill>
                  <a:srgbClr val="C00000"/>
                </a:solidFill>
                <a:latin typeface="Century Gothic" panose="020B0502020202020204" pitchFamily="34" charset="0"/>
              </a:rPr>
              <a:t>(11) SUPER-STRUCTURE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The portion of a structure which is visible or which is above the ground level is called superstructure</a:t>
            </a:r>
          </a:p>
          <a:p>
            <a:pPr marL="0" indent="0">
              <a:buNone/>
            </a:pPr>
            <a:r>
              <a:rPr lang="en-US" sz="2400" cap="none" spc="300" dirty="0">
                <a:solidFill>
                  <a:srgbClr val="C00000"/>
                </a:solidFill>
                <a:latin typeface="Century Gothic" panose="020B0502020202020204" pitchFamily="34" charset="0"/>
              </a:rPr>
              <a:t>(12) SUB-STRUCTURE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The portion of the structure present underground is called substructure including foundation and basement if present 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50113" y="5757334"/>
            <a:ext cx="5499719" cy="498470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Seismic Group UET LHR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24549" y="5757334"/>
            <a:ext cx="907186" cy="498470"/>
          </a:xfrm>
        </p:spPr>
        <p:txBody>
          <a:bodyPr/>
          <a:lstStyle/>
          <a:p>
            <a:fld id="{6D22F896-40B5-4ADD-8801-0D06FADFA095}" type="slidenum">
              <a:rPr lang="en-US" sz="2000" smtClean="0">
                <a:solidFill>
                  <a:schemeClr val="bg1"/>
                </a:solidFill>
                <a:latin typeface="Century Gothic" panose="020B0502020202020204" pitchFamily="34" charset="0"/>
              </a:rPr>
              <a:t>10</a:t>
            </a:fld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45" y="5757334"/>
            <a:ext cx="443028" cy="44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786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625" y="221975"/>
            <a:ext cx="10396882" cy="851452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Basic 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3625" y="1073427"/>
            <a:ext cx="5323218" cy="4301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cap="none" spc="300" dirty="0">
                <a:solidFill>
                  <a:srgbClr val="C00000"/>
                </a:solidFill>
                <a:latin typeface="Century Gothic" panose="020B0502020202020204" pitchFamily="34" charset="0"/>
              </a:rPr>
              <a:t>(13) PARAPET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Small wall provided on periphery of the roof for safety and privacy purpose is called parapet wall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It has height from </a:t>
            </a:r>
            <a:r>
              <a:rPr lang="en-US" sz="2400" cap="none" dirty="0">
                <a:solidFill>
                  <a:srgbClr val="0070C0"/>
                </a:solidFill>
                <a:latin typeface="Century Gothic" panose="020B0502020202020204" pitchFamily="34" charset="0"/>
              </a:rPr>
              <a:t>1 </a:t>
            </a:r>
            <a:r>
              <a:rPr lang="en-US" sz="2400" cap="none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ft</a:t>
            </a:r>
            <a:r>
              <a:rPr lang="en-US" sz="2400" cap="none" dirty="0">
                <a:solidFill>
                  <a:srgbClr val="0070C0"/>
                </a:solidFill>
                <a:latin typeface="Century Gothic" panose="020B0502020202020204" pitchFamily="34" charset="0"/>
              </a:rPr>
              <a:t> to 5 </a:t>
            </a:r>
            <a:r>
              <a:rPr lang="en-US" sz="2400" cap="none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ft</a:t>
            </a:r>
            <a:r>
              <a:rPr lang="en-US" sz="2400" cap="none" dirty="0">
                <a:solidFill>
                  <a:srgbClr val="0070C0"/>
                </a:solidFill>
                <a:latin typeface="Century Gothic" panose="020B0502020202020204" pitchFamily="34" charset="0"/>
              </a:rPr>
              <a:t> </a:t>
            </a:r>
            <a:r>
              <a:rPr lang="en-US" sz="2400" cap="none" dirty="0">
                <a:latin typeface="Century Gothic" panose="020B0502020202020204" pitchFamily="34" charset="0"/>
              </a:rPr>
              <a:t>from top of roof slab</a:t>
            </a:r>
          </a:p>
          <a:p>
            <a:endParaRPr lang="en-US" sz="2400" cap="none" dirty="0">
              <a:latin typeface="Century Gothic" panose="020B0502020202020204" pitchFamily="34" charset="0"/>
            </a:endParaRPr>
          </a:p>
          <a:p>
            <a:endParaRPr lang="en-US" sz="2400" cap="none" dirty="0">
              <a:latin typeface="Century Gothic" panose="020B0502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083" y="1073427"/>
            <a:ext cx="5073664" cy="3786456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8203936" y="858128"/>
            <a:ext cx="1237957" cy="6471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</p:cNvCxnSpPr>
          <p:nvPr/>
        </p:nvCxnSpPr>
        <p:spPr>
          <a:xfrm flipH="1">
            <a:off x="9228406" y="872197"/>
            <a:ext cx="211016" cy="105268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228406" y="438491"/>
            <a:ext cx="1852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Parapet walls</a:t>
            </a:r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50113" y="5757334"/>
            <a:ext cx="5499719" cy="498470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Seismic Group UET LHR</a:t>
            </a:r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24549" y="5757334"/>
            <a:ext cx="907186" cy="498470"/>
          </a:xfrm>
        </p:spPr>
        <p:txBody>
          <a:bodyPr/>
          <a:lstStyle/>
          <a:p>
            <a:fld id="{6D22F896-40B5-4ADD-8801-0D06FADFA095}" type="slidenum">
              <a:rPr lang="en-US" sz="2000" smtClean="0">
                <a:solidFill>
                  <a:schemeClr val="bg1"/>
                </a:solidFill>
                <a:latin typeface="Century Gothic" panose="020B0502020202020204" pitchFamily="34" charset="0"/>
              </a:rPr>
              <a:t>11</a:t>
            </a:fld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45" y="5757334"/>
            <a:ext cx="443028" cy="44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308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625" y="221975"/>
            <a:ext cx="10396882" cy="851452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Basic 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3625" y="1073427"/>
            <a:ext cx="10396882" cy="4301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cap="none" spc="300" dirty="0">
                <a:solidFill>
                  <a:srgbClr val="C00000"/>
                </a:solidFill>
                <a:latin typeface="Century Gothic" panose="020B0502020202020204" pitchFamily="34" charset="0"/>
              </a:rPr>
              <a:t>(14) FOUNDATION</a:t>
            </a:r>
          </a:p>
          <a:p>
            <a:pPr algn="just"/>
            <a:r>
              <a:rPr lang="en-US" sz="2400" cap="none" dirty="0">
                <a:latin typeface="Century Gothic" panose="020B0502020202020204" pitchFamily="34" charset="0"/>
              </a:rPr>
              <a:t>The portion of the structure under columns and walls which transfer the load of the structure to the soil underneath in a safe way without excessive settlement (compression)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Distribute load to larger area reducing load per unit area (load intensity) until it becomes equal to safe bearing capacity of soil underneath </a:t>
            </a:r>
            <a:r>
              <a:rPr lang="en-US" sz="2400" cap="none" dirty="0">
                <a:solidFill>
                  <a:srgbClr val="0070C0"/>
                </a:solidFill>
                <a:latin typeface="Century Gothic" panose="020B0502020202020204" pitchFamily="34" charset="0"/>
              </a:rPr>
              <a:t>(0.5 to 1.5 tons per square </a:t>
            </a:r>
            <a:r>
              <a:rPr lang="en-US" sz="2400" cap="none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ft</a:t>
            </a:r>
            <a:r>
              <a:rPr lang="en-US" sz="2400" cap="none" dirty="0">
                <a:solidFill>
                  <a:srgbClr val="0070C0"/>
                </a:solidFill>
                <a:latin typeface="Century Gothic" panose="020B0502020202020204" pitchFamily="34" charset="0"/>
              </a:rPr>
              <a:t>)</a:t>
            </a:r>
          </a:p>
          <a:p>
            <a:pPr marL="0" indent="0">
              <a:buNone/>
            </a:pPr>
            <a:r>
              <a:rPr lang="en-US" sz="2400" cap="none" dirty="0">
                <a:solidFill>
                  <a:srgbClr val="0070C0"/>
                </a:solidFill>
                <a:latin typeface="Century Gothic" panose="020B0502020202020204" pitchFamily="34" charset="0"/>
              </a:rPr>
              <a:t>  (1 ton = 1000 kg)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50113" y="5757334"/>
            <a:ext cx="5499719" cy="498470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Seismic Group UET LHR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24549" y="5757334"/>
            <a:ext cx="907186" cy="498470"/>
          </a:xfrm>
        </p:spPr>
        <p:txBody>
          <a:bodyPr/>
          <a:lstStyle/>
          <a:p>
            <a:fld id="{6D22F896-40B5-4ADD-8801-0D06FADFA095}" type="slidenum">
              <a:rPr lang="en-US" sz="2000" smtClean="0">
                <a:solidFill>
                  <a:schemeClr val="bg1"/>
                </a:solidFill>
                <a:latin typeface="Century Gothic" panose="020B0502020202020204" pitchFamily="34" charset="0"/>
              </a:rPr>
              <a:t>12</a:t>
            </a:fld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45" y="5757334"/>
            <a:ext cx="443028" cy="44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900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625" y="221975"/>
            <a:ext cx="10396882" cy="851452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Basic 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3625" y="1073427"/>
            <a:ext cx="10396882" cy="4301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cap="none" spc="300" dirty="0">
                <a:solidFill>
                  <a:srgbClr val="FF0000"/>
                </a:solidFill>
                <a:latin typeface="Century Gothic" panose="020B0502020202020204" pitchFamily="34" charset="0"/>
              </a:rPr>
              <a:t>STEPPED FOUNDATION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In stepped foundation, brick wall is expanded below ground level in different steps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The increase in thickness of wall in one step should be 2.25 in on either side with total of 4.5 in.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The height of step may vary in the multiples of 3 in depending upon required depth of foundation from the ground level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50113" y="5757334"/>
            <a:ext cx="5499719" cy="498470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Seismic Group UET LHR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24549" y="5757334"/>
            <a:ext cx="907186" cy="498470"/>
          </a:xfrm>
        </p:spPr>
        <p:txBody>
          <a:bodyPr/>
          <a:lstStyle/>
          <a:p>
            <a:fld id="{6D22F896-40B5-4ADD-8801-0D06FADFA095}" type="slidenum">
              <a:rPr lang="en-US" sz="2000" smtClean="0">
                <a:solidFill>
                  <a:schemeClr val="bg1"/>
                </a:solidFill>
                <a:latin typeface="Century Gothic" panose="020B0502020202020204" pitchFamily="34" charset="0"/>
              </a:rPr>
              <a:t>13</a:t>
            </a:fld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45" y="5757334"/>
            <a:ext cx="443028" cy="44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26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3624" y="1073427"/>
            <a:ext cx="6547170" cy="4301158"/>
          </a:xfrm>
        </p:spPr>
        <p:txBody>
          <a:bodyPr>
            <a:normAutofit/>
          </a:bodyPr>
          <a:lstStyle/>
          <a:p>
            <a:r>
              <a:rPr lang="en-US" sz="2400" cap="none" dirty="0">
                <a:latin typeface="Century Gothic" panose="020B0502020202020204" pitchFamily="34" charset="0"/>
              </a:rPr>
              <a:t>At the bottom of foundation, lean concrete (discussed earlier) or compacted mixture of brick ballast with 25% sand is to be provided.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Offset of this layer must be lesser than or equal to its depth </a:t>
            </a:r>
            <a:r>
              <a:rPr lang="en-US" sz="2400" cap="none" dirty="0">
                <a:solidFill>
                  <a:srgbClr val="0070C0"/>
                </a:solidFill>
                <a:latin typeface="Century Gothic" panose="020B0502020202020204" pitchFamily="34" charset="0"/>
              </a:rPr>
              <a:t>(6” or 9”)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No. of steps can be found by dividing the wall thickness in inches to 4.5”.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0752" y="1489245"/>
            <a:ext cx="2686930" cy="26869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91013" y="3806843"/>
            <a:ext cx="2366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Brick Ballast (Rory)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79080" y="4290646"/>
            <a:ext cx="1470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Brick Ballast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50113" y="5757334"/>
            <a:ext cx="5499719" cy="498470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Seismic Group UET LHR</a:t>
            </a: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24549" y="5757334"/>
            <a:ext cx="907186" cy="498470"/>
          </a:xfrm>
        </p:spPr>
        <p:txBody>
          <a:bodyPr/>
          <a:lstStyle/>
          <a:p>
            <a:fld id="{6D22F896-40B5-4ADD-8801-0D06FADFA095}" type="slidenum">
              <a:rPr lang="en-US" sz="2000" smtClean="0">
                <a:solidFill>
                  <a:schemeClr val="bg1"/>
                </a:solidFill>
                <a:latin typeface="Century Gothic" panose="020B0502020202020204" pitchFamily="34" charset="0"/>
              </a:rPr>
              <a:t>14</a:t>
            </a:fld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45" y="5757334"/>
            <a:ext cx="443028" cy="44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357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6196378" y="791797"/>
            <a:ext cx="4605389" cy="4302125"/>
          </a:xfrm>
        </p:spPr>
      </p:pic>
      <p:sp>
        <p:nvSpPr>
          <p:cNvPr id="5" name="Rectangle 4"/>
          <p:cNvSpPr/>
          <p:nvPr/>
        </p:nvSpPr>
        <p:spPr>
          <a:xfrm>
            <a:off x="1364567" y="4756297"/>
            <a:ext cx="3615396" cy="58942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709225" y="4418672"/>
            <a:ext cx="2926080" cy="33762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709225" y="4081047"/>
            <a:ext cx="2926080" cy="33762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011680" y="3743422"/>
            <a:ext cx="2363372" cy="33762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011680" y="3405797"/>
            <a:ext cx="2363372" cy="33762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321169" y="3068172"/>
            <a:ext cx="1828800" cy="33762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321169" y="2746049"/>
            <a:ext cx="1828800" cy="33762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489981" y="2392922"/>
            <a:ext cx="1477107" cy="33762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489980" y="2039795"/>
            <a:ext cx="1477107" cy="33762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686926" y="221975"/>
            <a:ext cx="1083214" cy="181289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975314" y="5345723"/>
            <a:ext cx="1589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39”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08757" y="4866344"/>
            <a:ext cx="3471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Lean Concrete PCC (1:4:8)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22474" y="4767502"/>
            <a:ext cx="3304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Century Gothic" panose="020B0502020202020204" pitchFamily="34" charset="0"/>
              </a:rPr>
              <a:t>Lean Concrete PCC (1:4:8</a:t>
            </a:r>
            <a:r>
              <a:rPr lang="en-US" dirty="0"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02633" y="4249859"/>
            <a:ext cx="786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Century Gothic" panose="020B0502020202020204" pitchFamily="34" charset="0"/>
              </a:rPr>
              <a:t>27”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181532" y="3590229"/>
            <a:ext cx="786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Century Gothic" panose="020B0502020202020204" pitchFamily="34" charset="0"/>
              </a:rPr>
              <a:t>22.5”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81532" y="2927770"/>
            <a:ext cx="786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Century Gothic" panose="020B0502020202020204" pitchFamily="34" charset="0"/>
              </a:rPr>
              <a:t>18”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105761" y="2361215"/>
            <a:ext cx="786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Century Gothic" panose="020B0502020202020204" pitchFamily="34" charset="0"/>
              </a:rPr>
              <a:t>13.5”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851049" y="2215656"/>
            <a:ext cx="786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Century Gothic" panose="020B0502020202020204" pitchFamily="34" charset="0"/>
              </a:rPr>
              <a:t>13.5”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858082" y="2851799"/>
            <a:ext cx="786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Century Gothic" panose="020B0502020202020204" pitchFamily="34" charset="0"/>
              </a:rPr>
              <a:t>18”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858082" y="3542903"/>
            <a:ext cx="786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Century Gothic" panose="020B0502020202020204" pitchFamily="34" charset="0"/>
              </a:rPr>
              <a:t>22.5”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58082" y="4202299"/>
            <a:ext cx="786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Century Gothic" panose="020B0502020202020204" pitchFamily="34" charset="0"/>
              </a:rPr>
              <a:t>27”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081992" y="1549211"/>
            <a:ext cx="786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Century Gothic" panose="020B0502020202020204" pitchFamily="34" charset="0"/>
              </a:rPr>
              <a:t>9”</a:t>
            </a:r>
            <a:endParaRPr lang="en-US" dirty="0">
              <a:latin typeface="Century Gothic" panose="020B0502020202020204" pitchFamily="34" charset="0"/>
            </a:endParaRPr>
          </a:p>
        </p:txBody>
      </p:sp>
      <p:cxnSp>
        <p:nvCxnSpPr>
          <p:cNvPr id="36" name="Straight Arrow Connector 35"/>
          <p:cNvCxnSpPr>
            <a:cxnSpLocks/>
            <a:endCxn id="9" idx="1"/>
          </p:cNvCxnSpPr>
          <p:nvPr/>
        </p:nvCxnSpPr>
        <p:spPr>
          <a:xfrm flipV="1">
            <a:off x="1364567" y="4587485"/>
            <a:ext cx="34465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cxnSpLocks/>
          </p:cNvCxnSpPr>
          <p:nvPr/>
        </p:nvCxnSpPr>
        <p:spPr>
          <a:xfrm flipV="1">
            <a:off x="1667022" y="3830238"/>
            <a:ext cx="34465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cxnSpLocks/>
          </p:cNvCxnSpPr>
          <p:nvPr/>
        </p:nvCxnSpPr>
        <p:spPr>
          <a:xfrm flipV="1">
            <a:off x="1976511" y="3139644"/>
            <a:ext cx="34465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cxnSpLocks/>
          </p:cNvCxnSpPr>
          <p:nvPr/>
        </p:nvCxnSpPr>
        <p:spPr>
          <a:xfrm flipV="1">
            <a:off x="2178148" y="2584988"/>
            <a:ext cx="34465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cxnSpLocks/>
          </p:cNvCxnSpPr>
          <p:nvPr/>
        </p:nvCxnSpPr>
        <p:spPr>
          <a:xfrm flipV="1">
            <a:off x="2350477" y="1918543"/>
            <a:ext cx="34465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362256" y="4210689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6”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361049" y="3482556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2.25”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673009" y="2775599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2.25”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805289" y="2208607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2.25”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045868" y="1562277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2.25”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595076" y="4257323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6”</a:t>
            </a:r>
          </a:p>
        </p:txBody>
      </p:sp>
      <p:cxnSp>
        <p:nvCxnSpPr>
          <p:cNvPr id="48" name="Straight Arrow Connector 47"/>
          <p:cNvCxnSpPr>
            <a:cxnSpLocks/>
          </p:cNvCxnSpPr>
          <p:nvPr/>
        </p:nvCxnSpPr>
        <p:spPr>
          <a:xfrm flipV="1">
            <a:off x="3977640" y="2400322"/>
            <a:ext cx="34465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cxnSpLocks/>
          </p:cNvCxnSpPr>
          <p:nvPr/>
        </p:nvCxnSpPr>
        <p:spPr>
          <a:xfrm flipV="1">
            <a:off x="4620066" y="4644054"/>
            <a:ext cx="34465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cxnSpLocks/>
          </p:cNvCxnSpPr>
          <p:nvPr/>
        </p:nvCxnSpPr>
        <p:spPr>
          <a:xfrm flipV="1">
            <a:off x="4149969" y="3140198"/>
            <a:ext cx="34465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cxnSpLocks/>
          </p:cNvCxnSpPr>
          <p:nvPr/>
        </p:nvCxnSpPr>
        <p:spPr>
          <a:xfrm flipV="1">
            <a:off x="4375052" y="3774895"/>
            <a:ext cx="34465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cxnSpLocks/>
          </p:cNvCxnSpPr>
          <p:nvPr/>
        </p:nvCxnSpPr>
        <p:spPr>
          <a:xfrm flipV="1">
            <a:off x="3734970" y="1918543"/>
            <a:ext cx="34465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3733730" y="1509402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2.25”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125871" y="2773691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2.25”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955596" y="2041176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2.25”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348844" y="3402183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2.25”</a:t>
            </a:r>
          </a:p>
        </p:txBody>
      </p:sp>
      <p:cxnSp>
        <p:nvCxnSpPr>
          <p:cNvPr id="59" name="Straight Arrow Connector 58"/>
          <p:cNvCxnSpPr>
            <a:cxnSpLocks/>
          </p:cNvCxnSpPr>
          <p:nvPr/>
        </p:nvCxnSpPr>
        <p:spPr>
          <a:xfrm flipH="1" flipV="1">
            <a:off x="764276" y="2034874"/>
            <a:ext cx="0" cy="331084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618698" y="2051716"/>
            <a:ext cx="3684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580031" y="2730547"/>
            <a:ext cx="3684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580031" y="4081047"/>
            <a:ext cx="3684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580031" y="3402183"/>
            <a:ext cx="3684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582305" y="4754943"/>
            <a:ext cx="3684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580031" y="5345723"/>
            <a:ext cx="3684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379612" y="2273316"/>
            <a:ext cx="425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6”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69747" y="2974787"/>
            <a:ext cx="425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6”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369747" y="3659968"/>
            <a:ext cx="425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6”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362712" y="4288691"/>
            <a:ext cx="425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6”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345307" y="4865667"/>
            <a:ext cx="425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6”</a:t>
            </a:r>
          </a:p>
        </p:txBody>
      </p:sp>
      <p:sp>
        <p:nvSpPr>
          <p:cNvPr id="6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50113" y="5757334"/>
            <a:ext cx="5499719" cy="498470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Seismic Group UET LHR</a:t>
            </a:r>
          </a:p>
        </p:txBody>
      </p:sp>
      <p:sp>
        <p:nvSpPr>
          <p:cNvPr id="6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24549" y="5757334"/>
            <a:ext cx="907186" cy="498470"/>
          </a:xfrm>
        </p:spPr>
        <p:txBody>
          <a:bodyPr/>
          <a:lstStyle/>
          <a:p>
            <a:fld id="{6D22F896-40B5-4ADD-8801-0D06FADFA095}" type="slidenum">
              <a:rPr lang="en-US" sz="2000" smtClean="0">
                <a:solidFill>
                  <a:schemeClr val="bg1"/>
                </a:solidFill>
                <a:latin typeface="Century Gothic" panose="020B0502020202020204" pitchFamily="34" charset="0"/>
              </a:rPr>
              <a:t>15</a:t>
            </a:fld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745" y="5757334"/>
            <a:ext cx="443028" cy="44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632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1024819" y="675249"/>
            <a:ext cx="4560053" cy="3928421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1205" y="827630"/>
            <a:ext cx="5196206" cy="3776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43122" y="4627786"/>
            <a:ext cx="2523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Four stepped footing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83614" y="4603670"/>
            <a:ext cx="2491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Two stepped footing</a:t>
            </a: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50113" y="5757334"/>
            <a:ext cx="5499719" cy="498470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Seismic Group UET LHR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24549" y="5757334"/>
            <a:ext cx="907186" cy="498470"/>
          </a:xfrm>
        </p:spPr>
        <p:txBody>
          <a:bodyPr/>
          <a:lstStyle/>
          <a:p>
            <a:fld id="{6D22F896-40B5-4ADD-8801-0D06FADFA095}" type="slidenum">
              <a:rPr lang="en-US" sz="2000" smtClean="0">
                <a:solidFill>
                  <a:schemeClr val="bg1"/>
                </a:solidFill>
                <a:latin typeface="Century Gothic" panose="020B0502020202020204" pitchFamily="34" charset="0"/>
              </a:rPr>
              <a:t>16</a:t>
            </a:fld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745" y="5757334"/>
            <a:ext cx="443028" cy="44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3966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625" y="221975"/>
            <a:ext cx="10396882" cy="851452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Basic 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3625" y="1073427"/>
            <a:ext cx="5759378" cy="3906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cap="none" spc="300" dirty="0">
                <a:solidFill>
                  <a:srgbClr val="C00000"/>
                </a:solidFill>
                <a:latin typeface="Century Gothic" panose="020B0502020202020204" pitchFamily="34" charset="0"/>
              </a:rPr>
              <a:t>LINTEL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Lintel is a small beam usually concealed beam provided over openings in wall like doors, windows and ventilators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6959" y="1528866"/>
            <a:ext cx="4453548" cy="3029067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7990449" y="1181686"/>
            <a:ext cx="984739" cy="12379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596554" y="815925"/>
            <a:ext cx="815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lintel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50113" y="5757334"/>
            <a:ext cx="5499719" cy="498470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Seismic Group UET LHR</a:t>
            </a: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24549" y="5757334"/>
            <a:ext cx="907186" cy="498470"/>
          </a:xfrm>
        </p:spPr>
        <p:txBody>
          <a:bodyPr/>
          <a:lstStyle/>
          <a:p>
            <a:fld id="{6D22F896-40B5-4ADD-8801-0D06FADFA095}" type="slidenum">
              <a:rPr lang="en-US" sz="2000" smtClean="0">
                <a:solidFill>
                  <a:schemeClr val="bg1"/>
                </a:solidFill>
                <a:latin typeface="Century Gothic" panose="020B0502020202020204" pitchFamily="34" charset="0"/>
              </a:rPr>
              <a:t>17</a:t>
            </a:fld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45" y="5757334"/>
            <a:ext cx="443028" cy="44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875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2551" y="1435491"/>
            <a:ext cx="4880156" cy="3277185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8299938" y="956603"/>
            <a:ext cx="1631853" cy="12520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7441809" y="928468"/>
            <a:ext cx="872197" cy="12660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960383" y="613621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Lintel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2800" y="1548033"/>
            <a:ext cx="50112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Century Gothic" panose="020B0502020202020204" pitchFamily="34" charset="0"/>
              </a:rPr>
              <a:t>After plastering, lintels hide, it is common mistake that students don’t draw lintels on drawings 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50113" y="5757334"/>
            <a:ext cx="5499719" cy="498470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Seismic Group UET LHR</a:t>
            </a:r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24549" y="5757334"/>
            <a:ext cx="907186" cy="498470"/>
          </a:xfrm>
        </p:spPr>
        <p:txBody>
          <a:bodyPr/>
          <a:lstStyle/>
          <a:p>
            <a:fld id="{6D22F896-40B5-4ADD-8801-0D06FADFA095}" type="slidenum">
              <a:rPr lang="en-US" sz="2000" smtClean="0">
                <a:solidFill>
                  <a:schemeClr val="bg1"/>
                </a:solidFill>
                <a:latin typeface="Century Gothic" panose="020B0502020202020204" pitchFamily="34" charset="0"/>
              </a:rPr>
              <a:t>18</a:t>
            </a:fld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45" y="5757334"/>
            <a:ext cx="443028" cy="44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103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625" y="221975"/>
            <a:ext cx="10396882" cy="851452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Basic 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1073428"/>
            <a:ext cx="10394707" cy="430115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cap="none" spc="300" dirty="0">
                <a:solidFill>
                  <a:srgbClr val="C00000"/>
                </a:solidFill>
                <a:latin typeface="Century Gothic" panose="020B0502020202020204" pitchFamily="34" charset="0"/>
              </a:rPr>
              <a:t>(1) CONCRETE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Binding Material ( cement or lime)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Filler material (Aggregates)</a:t>
            </a:r>
          </a:p>
          <a:p>
            <a:pPr marL="0" indent="0">
              <a:buNone/>
            </a:pPr>
            <a:r>
              <a:rPr lang="en-US" sz="2400" cap="none" spc="300" dirty="0">
                <a:solidFill>
                  <a:srgbClr val="C00000"/>
                </a:solidFill>
                <a:latin typeface="Century Gothic" panose="020B0502020202020204" pitchFamily="34" charset="0"/>
              </a:rPr>
              <a:t>(2) PLAIN CEMENT CONCRETE (PCC)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Lean Concrete (cement &lt; 10% of concrete)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e.g., PCC (1:4:8), PCC(1:6:12)  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(1+4+8=13, cement=(1/13)*100= 7.7%) calculate cement %age for</a:t>
            </a:r>
          </a:p>
          <a:p>
            <a:pPr marL="0" indent="0">
              <a:buNone/>
            </a:pPr>
            <a:r>
              <a:rPr lang="en-US" sz="2400" cap="none" dirty="0">
                <a:latin typeface="Century Gothic" panose="020B0502020202020204" pitchFamily="34" charset="0"/>
              </a:rPr>
              <a:t>    PCC(1:6:12)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50113" y="5757334"/>
            <a:ext cx="5499719" cy="498470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Seismic Group UET LHR</a:t>
            </a: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24549" y="5757334"/>
            <a:ext cx="907186" cy="498470"/>
          </a:xfrm>
        </p:spPr>
        <p:txBody>
          <a:bodyPr/>
          <a:lstStyle/>
          <a:p>
            <a:fld id="{6D22F896-40B5-4ADD-8801-0D06FADFA095}" type="slidenum">
              <a:rPr lang="en-US" sz="2000" smtClean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fld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45" y="5757334"/>
            <a:ext cx="443028" cy="44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25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625" y="221975"/>
            <a:ext cx="10396882" cy="851452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Basic 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1073428"/>
            <a:ext cx="10394707" cy="4301158"/>
          </a:xfrm>
        </p:spPr>
        <p:txBody>
          <a:bodyPr>
            <a:normAutofit/>
          </a:bodyPr>
          <a:lstStyle/>
          <a:p>
            <a:r>
              <a:rPr lang="en-US" sz="2400" u="sng" cap="none" dirty="0">
                <a:latin typeface="Century Gothic" panose="020B0502020202020204" pitchFamily="34" charset="0"/>
              </a:rPr>
              <a:t>Normal Concrete </a:t>
            </a:r>
            <a:r>
              <a:rPr lang="en-US" sz="2400" cap="none" dirty="0">
                <a:latin typeface="Century Gothic" panose="020B0502020202020204" pitchFamily="34" charset="0"/>
              </a:rPr>
              <a:t>(cement is 10 to 15% of concrete)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e.g., PCC (1:2:4) (14.28%)</a:t>
            </a:r>
          </a:p>
          <a:p>
            <a:r>
              <a:rPr lang="en-US" sz="2400" u="sng" cap="none" dirty="0">
                <a:latin typeface="Century Gothic" panose="020B0502020202020204" pitchFamily="34" charset="0"/>
              </a:rPr>
              <a:t>Rich Concrete </a:t>
            </a:r>
            <a:r>
              <a:rPr lang="en-US" sz="2400" cap="none" dirty="0">
                <a:latin typeface="Century Gothic" panose="020B0502020202020204" pitchFamily="34" charset="0"/>
              </a:rPr>
              <a:t>(cement &gt; 15% of concrete)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e.g., PCC (1:1.5:3) ( %age=?)</a:t>
            </a:r>
          </a:p>
          <a:p>
            <a:pPr marL="0" indent="0">
              <a:buNone/>
            </a:pPr>
            <a:r>
              <a:rPr lang="en-US" sz="2400" cap="none" spc="300" dirty="0">
                <a:solidFill>
                  <a:srgbClr val="C00000"/>
                </a:solidFill>
                <a:latin typeface="Century Gothic" panose="020B0502020202020204" pitchFamily="34" charset="0"/>
              </a:rPr>
              <a:t>(3) REINFORCED CEMENT CONCRETE (RCC)</a:t>
            </a:r>
          </a:p>
          <a:p>
            <a:pPr marL="0" indent="0">
              <a:buNone/>
            </a:pPr>
            <a:r>
              <a:rPr lang="en-US" sz="2400" cap="none" spc="300" dirty="0">
                <a:solidFill>
                  <a:srgbClr val="C00000"/>
                </a:solidFill>
                <a:latin typeface="Century Gothic" panose="020B0502020202020204" pitchFamily="34" charset="0"/>
              </a:rPr>
              <a:t>(4) MORTAR </a:t>
            </a:r>
          </a:p>
          <a:p>
            <a:pPr marL="0" indent="0">
              <a:buNone/>
            </a:pPr>
            <a:endParaRPr lang="en-US" sz="2400" cap="none" dirty="0">
              <a:latin typeface="Century Gothic" panose="020B0502020202020204" pitchFamily="34" charset="0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50113" y="5757334"/>
            <a:ext cx="5499719" cy="498470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Seismic Group UET LHR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24549" y="5757334"/>
            <a:ext cx="907186" cy="498470"/>
          </a:xfrm>
        </p:spPr>
        <p:txBody>
          <a:bodyPr/>
          <a:lstStyle/>
          <a:p>
            <a:fld id="{6D22F896-40B5-4ADD-8801-0D06FADFA095}" type="slidenum">
              <a:rPr lang="en-US" sz="2000" smtClean="0">
                <a:solidFill>
                  <a:schemeClr val="bg1"/>
                </a:solidFill>
                <a:latin typeface="Century Gothic" panose="020B0502020202020204" pitchFamily="34" charset="0"/>
              </a:rPr>
              <a:t>3</a:t>
            </a:fld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45" y="5757334"/>
            <a:ext cx="443028" cy="44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69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625" y="221975"/>
            <a:ext cx="10396882" cy="851452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Basic 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3625" y="1073428"/>
            <a:ext cx="10998859" cy="4301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cap="none" spc="300" dirty="0">
                <a:solidFill>
                  <a:srgbClr val="C00000"/>
                </a:solidFill>
                <a:latin typeface="Century Gothic" panose="020B0502020202020204" pitchFamily="34" charset="0"/>
              </a:rPr>
              <a:t>(5) DAMP PROOF COURSE (DPC)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1.5 in or 3 in thick layer of PCC (1:2:4)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Over two coats of bitumen are applied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The top of DPC is made in level with the  ground floor level of building</a:t>
            </a:r>
          </a:p>
          <a:p>
            <a:pPr marL="0" indent="0">
              <a:buNone/>
            </a:pPr>
            <a:r>
              <a:rPr lang="en-US" sz="2400" cap="none" dirty="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50113" y="5757334"/>
            <a:ext cx="5499719" cy="498470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Seismic Group UET LHR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24549" y="5757334"/>
            <a:ext cx="907186" cy="498470"/>
          </a:xfrm>
        </p:spPr>
        <p:txBody>
          <a:bodyPr/>
          <a:lstStyle/>
          <a:p>
            <a:fld id="{6D22F896-40B5-4ADD-8801-0D06FADFA095}" type="slidenum">
              <a:rPr lang="en-US" sz="2000" smtClean="0">
                <a:solidFill>
                  <a:schemeClr val="bg1"/>
                </a:solidFill>
                <a:latin typeface="Century Gothic" panose="020B0502020202020204" pitchFamily="34" charset="0"/>
              </a:rPr>
              <a:t>4</a:t>
            </a:fld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45" y="5757334"/>
            <a:ext cx="443028" cy="44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148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397971" y="876393"/>
            <a:ext cx="4094008" cy="3252943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550" y="876394"/>
            <a:ext cx="4342846" cy="3252943"/>
          </a:xfrm>
          <a:prstGeom prst="rect">
            <a:avLst/>
          </a:prstGeom>
        </p:spPr>
      </p:pic>
      <p:cxnSp>
        <p:nvCxnSpPr>
          <p:cNvPr id="15" name="Straight Arrow Connector 14"/>
          <p:cNvCxnSpPr>
            <a:cxnSpLocks/>
          </p:cNvCxnSpPr>
          <p:nvPr/>
        </p:nvCxnSpPr>
        <p:spPr>
          <a:xfrm flipV="1">
            <a:off x="2088107" y="2756848"/>
            <a:ext cx="791571" cy="154219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692322" y="4435522"/>
            <a:ext cx="1583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DPC</a:t>
            </a:r>
          </a:p>
        </p:txBody>
      </p:sp>
      <p:cxnSp>
        <p:nvCxnSpPr>
          <p:cNvPr id="19" name="Straight Arrow Connector 18"/>
          <p:cNvCxnSpPr>
            <a:cxnSpLocks/>
          </p:cNvCxnSpPr>
          <p:nvPr/>
        </p:nvCxnSpPr>
        <p:spPr>
          <a:xfrm flipH="1" flipV="1">
            <a:off x="7279680" y="3664424"/>
            <a:ext cx="1165295" cy="7710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095396" y="4496048"/>
            <a:ext cx="1583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DPC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50113" y="5757334"/>
            <a:ext cx="5499719" cy="498470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Seismic Group UET LHR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24549" y="5757334"/>
            <a:ext cx="907186" cy="498470"/>
          </a:xfrm>
        </p:spPr>
        <p:txBody>
          <a:bodyPr/>
          <a:lstStyle/>
          <a:p>
            <a:fld id="{6D22F896-40B5-4ADD-8801-0D06FADFA095}" type="slidenum">
              <a:rPr lang="en-US" sz="2000" smtClean="0">
                <a:solidFill>
                  <a:schemeClr val="bg1"/>
                </a:solidFill>
                <a:latin typeface="Century Gothic" panose="020B0502020202020204" pitchFamily="34" charset="0"/>
              </a:rPr>
              <a:t>5</a:t>
            </a:fld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745" y="5757334"/>
            <a:ext cx="443028" cy="44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67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625" y="221975"/>
            <a:ext cx="10396882" cy="851452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Basic 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1073428"/>
            <a:ext cx="5370443" cy="4301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cap="none" spc="300" dirty="0">
                <a:solidFill>
                  <a:srgbClr val="C00000"/>
                </a:solidFill>
                <a:latin typeface="Century Gothic" panose="020B0502020202020204" pitchFamily="34" charset="0"/>
              </a:rPr>
              <a:t>(6) CEILING HEIGHT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Bottom of roof slab is called ceiling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Clear height available inside a building is known as Ceiling Height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Generally it </a:t>
            </a:r>
            <a:r>
              <a:rPr lang="en-US" sz="2400" cap="none" dirty="0">
                <a:solidFill>
                  <a:srgbClr val="0070C0"/>
                </a:solidFill>
                <a:latin typeface="Century Gothic" panose="020B0502020202020204" pitchFamily="34" charset="0"/>
              </a:rPr>
              <a:t>is 8 to 12 </a:t>
            </a:r>
            <a:r>
              <a:rPr lang="en-US" sz="2400" cap="none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ft</a:t>
            </a:r>
            <a:endParaRPr lang="en-US" sz="2400" cap="none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2066" y="1073427"/>
            <a:ext cx="5092349" cy="3618248"/>
          </a:xfrm>
          <a:prstGeom prst="rect">
            <a:avLst/>
          </a:prstGeom>
        </p:spPr>
      </p:pic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50113" y="5757334"/>
            <a:ext cx="5499719" cy="498470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Seismic Group UET LHR</a:t>
            </a: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24549" y="5757334"/>
            <a:ext cx="907186" cy="498470"/>
          </a:xfrm>
        </p:spPr>
        <p:txBody>
          <a:bodyPr/>
          <a:lstStyle/>
          <a:p>
            <a:fld id="{6D22F896-40B5-4ADD-8801-0D06FADFA095}" type="slidenum">
              <a:rPr lang="en-US" sz="2000" smtClean="0">
                <a:solidFill>
                  <a:schemeClr val="bg1"/>
                </a:solidFill>
                <a:latin typeface="Century Gothic" panose="020B0502020202020204" pitchFamily="34" charset="0"/>
              </a:rPr>
              <a:t>6</a:t>
            </a:fld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745" y="5757334"/>
            <a:ext cx="443028" cy="44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777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625" y="221975"/>
            <a:ext cx="10396882" cy="851452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Basic 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1" y="1073428"/>
            <a:ext cx="5254776" cy="4301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cap="none" spc="300" dirty="0">
                <a:solidFill>
                  <a:srgbClr val="C00000"/>
                </a:solidFill>
                <a:latin typeface="Century Gothic" panose="020B0502020202020204" pitchFamily="34" charset="0"/>
              </a:rPr>
              <a:t>(7) SILL LEVEL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It is the level of bottom of main windows generally </a:t>
            </a:r>
            <a:r>
              <a:rPr lang="en-US" sz="2400" cap="none" dirty="0">
                <a:solidFill>
                  <a:srgbClr val="0070C0"/>
                </a:solidFill>
                <a:latin typeface="Century Gothic" panose="020B0502020202020204" pitchFamily="34" charset="0"/>
              </a:rPr>
              <a:t>3 ft.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In past sill or slab was provided at bottom of window projecting from the wall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8687" y="1240594"/>
            <a:ext cx="3638698" cy="3638698"/>
          </a:xfrm>
          <a:prstGeom prst="rect">
            <a:avLst/>
          </a:prstGeom>
        </p:spPr>
      </p:pic>
      <p:cxnSp>
        <p:nvCxnSpPr>
          <p:cNvPr id="11" name="Straight Arrow Connector 10"/>
          <p:cNvCxnSpPr>
            <a:cxnSpLocks/>
          </p:cNvCxnSpPr>
          <p:nvPr/>
        </p:nvCxnSpPr>
        <p:spPr>
          <a:xfrm flipH="1">
            <a:off x="8814665" y="2479840"/>
            <a:ext cx="1491175" cy="3376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</p:cNvCxnSpPr>
          <p:nvPr/>
        </p:nvCxnSpPr>
        <p:spPr>
          <a:xfrm flipH="1">
            <a:off x="8241899" y="2817465"/>
            <a:ext cx="7548" cy="187100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0305840" y="2272751"/>
            <a:ext cx="774667" cy="414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Sill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00309" y="3702631"/>
            <a:ext cx="12331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3 </a:t>
            </a:r>
            <a:r>
              <a:rPr lang="en-US" sz="2000" dirty="0" err="1">
                <a:solidFill>
                  <a:schemeClr val="bg2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ft</a:t>
            </a:r>
            <a:r>
              <a:rPr lang="en-US" sz="2000" dirty="0">
                <a:solidFill>
                  <a:schemeClr val="bg2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 high</a:t>
            </a: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50113" y="5757334"/>
            <a:ext cx="5499719" cy="498470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Seismic Group UET LHR</a:t>
            </a:r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24549" y="5757334"/>
            <a:ext cx="907186" cy="498470"/>
          </a:xfrm>
        </p:spPr>
        <p:txBody>
          <a:bodyPr/>
          <a:lstStyle/>
          <a:p>
            <a:fld id="{6D22F896-40B5-4ADD-8801-0D06FADFA095}" type="slidenum">
              <a:rPr lang="en-US" sz="2000" smtClean="0">
                <a:solidFill>
                  <a:schemeClr val="bg1"/>
                </a:solidFill>
                <a:latin typeface="Century Gothic" panose="020B0502020202020204" pitchFamily="34" charset="0"/>
              </a:rPr>
              <a:t>7</a:t>
            </a:fld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45" y="5757334"/>
            <a:ext cx="443028" cy="44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536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625" y="221975"/>
            <a:ext cx="10396882" cy="851452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Basic 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1" y="1073428"/>
            <a:ext cx="10394706" cy="4301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cap="none" spc="300" dirty="0">
                <a:solidFill>
                  <a:srgbClr val="C00000"/>
                </a:solidFill>
                <a:latin typeface="Century Gothic" panose="020B0502020202020204" pitchFamily="34" charset="0"/>
              </a:rPr>
              <a:t>(8) FINISHED FLOOR LEVEL (FFL)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Top level of floor in any part of the building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May be different for rooms, verandahs and open areas of building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Also different for different storeys of building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50113" y="5757334"/>
            <a:ext cx="5499719" cy="498470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Seismic Group UET LHR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24549" y="5757334"/>
            <a:ext cx="907186" cy="498470"/>
          </a:xfrm>
        </p:spPr>
        <p:txBody>
          <a:bodyPr/>
          <a:lstStyle/>
          <a:p>
            <a:fld id="{6D22F896-40B5-4ADD-8801-0D06FADFA095}" type="slidenum">
              <a:rPr lang="en-US" sz="2000" smtClean="0">
                <a:solidFill>
                  <a:schemeClr val="bg1"/>
                </a:solidFill>
                <a:latin typeface="Century Gothic" panose="020B0502020202020204" pitchFamily="34" charset="0"/>
              </a:rPr>
              <a:t>8</a:t>
            </a:fld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45" y="5757334"/>
            <a:ext cx="443028" cy="44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132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625" y="221975"/>
            <a:ext cx="10396882" cy="851452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Basic 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1073428"/>
            <a:ext cx="10394707" cy="4301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cap="none" spc="300" dirty="0">
                <a:solidFill>
                  <a:srgbClr val="C00000"/>
                </a:solidFill>
                <a:latin typeface="Century Gothic" panose="020B0502020202020204" pitchFamily="34" charset="0"/>
              </a:rPr>
              <a:t>(9) PLINTH LEVEL (PL)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It is the level of ground floor top in main part of the building.</a:t>
            </a:r>
          </a:p>
          <a:p>
            <a:r>
              <a:rPr lang="en-US" sz="2400" cap="none" dirty="0">
                <a:latin typeface="Century Gothic" panose="020B0502020202020204" pitchFamily="34" charset="0"/>
              </a:rPr>
              <a:t>It is made higher than the ground level by an amount depending upon following factors (</a:t>
            </a:r>
            <a:r>
              <a:rPr lang="en-US" sz="2400" cap="none" dirty="0">
                <a:solidFill>
                  <a:srgbClr val="0070C0"/>
                </a:solidFill>
                <a:latin typeface="Century Gothic" panose="020B0502020202020204" pitchFamily="34" charset="0"/>
              </a:rPr>
              <a:t>min. PL is 1 </a:t>
            </a:r>
            <a:r>
              <a:rPr lang="en-US" sz="2400" cap="none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ft</a:t>
            </a:r>
            <a:r>
              <a:rPr lang="en-US" sz="2400" cap="none" dirty="0">
                <a:latin typeface="Century Gothic" panose="020B0502020202020204" pitchFamily="34" charset="0"/>
              </a:rPr>
              <a:t>)</a:t>
            </a:r>
          </a:p>
          <a:p>
            <a:pPr marL="0" indent="0">
              <a:buNone/>
            </a:pPr>
            <a:r>
              <a:rPr lang="en-US" sz="2400" cap="none" dirty="0">
                <a:latin typeface="Century Gothic" panose="020B0502020202020204" pitchFamily="34" charset="0"/>
              </a:rPr>
              <a:t>(</a:t>
            </a:r>
            <a:r>
              <a:rPr lang="en-US" sz="2400" cap="none" dirty="0" err="1">
                <a:latin typeface="Century Gothic" panose="020B0502020202020204" pitchFamily="34" charset="0"/>
              </a:rPr>
              <a:t>i</a:t>
            </a:r>
            <a:r>
              <a:rPr lang="en-US" sz="2400" cap="none" dirty="0">
                <a:latin typeface="Century Gothic" panose="020B0502020202020204" pitchFamily="34" charset="0"/>
              </a:rPr>
              <a:t>) Prevention from rain water</a:t>
            </a:r>
          </a:p>
          <a:p>
            <a:pPr marL="0" indent="0">
              <a:buNone/>
            </a:pPr>
            <a:r>
              <a:rPr lang="en-US" sz="2400" cap="none" dirty="0">
                <a:latin typeface="Century Gothic" panose="020B0502020202020204" pitchFamily="34" charset="0"/>
              </a:rPr>
              <a:t>(ii) Drainage of used water</a:t>
            </a:r>
          </a:p>
          <a:p>
            <a:pPr marL="0" indent="0">
              <a:buNone/>
            </a:pPr>
            <a:r>
              <a:rPr lang="en-US" sz="2400" cap="none" dirty="0">
                <a:latin typeface="Century Gothic" panose="020B0502020202020204" pitchFamily="34" charset="0"/>
              </a:rPr>
              <a:t>(ii) Future trends like rising of road level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50113" y="5757334"/>
            <a:ext cx="5499719" cy="498470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Seismic Group UET LHR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24549" y="5757334"/>
            <a:ext cx="907186" cy="498470"/>
          </a:xfrm>
        </p:spPr>
        <p:txBody>
          <a:bodyPr/>
          <a:lstStyle/>
          <a:p>
            <a:fld id="{6D22F896-40B5-4ADD-8801-0D06FADFA095}" type="slidenum">
              <a:rPr lang="en-US" sz="2000" smtClean="0">
                <a:solidFill>
                  <a:schemeClr val="bg1"/>
                </a:solidFill>
                <a:latin typeface="Century Gothic" panose="020B0502020202020204" pitchFamily="34" charset="0"/>
              </a:rPr>
              <a:t>9</a:t>
            </a:fld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45" y="5757334"/>
            <a:ext cx="443028" cy="44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8431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8FA751"/>
      </a:accent1>
      <a:accent2>
        <a:srgbClr val="629D7D"/>
      </a:accent2>
      <a:accent3>
        <a:srgbClr val="5A7AAB"/>
      </a:accent3>
      <a:accent4>
        <a:srgbClr val="AA618F"/>
      </a:accent4>
      <a:accent5>
        <a:srgbClr val="BA5445"/>
      </a:accent5>
      <a:accent6>
        <a:srgbClr val="C8A547"/>
      </a:accent6>
      <a:hlink>
        <a:srgbClr val="91BF1A"/>
      </a:hlink>
      <a:folHlink>
        <a:srgbClr val="ADBE82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CF823853-53CC-4249-AEDB-2EA9F718B2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359</TotalTime>
  <Words>885</Words>
  <Application>Microsoft Office PowerPoint</Application>
  <PresentationFormat>Widescreen</PresentationFormat>
  <Paragraphs>148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Century Gothic</vt:lpstr>
      <vt:lpstr>Impact</vt:lpstr>
      <vt:lpstr>Main Event</vt:lpstr>
      <vt:lpstr>Building drawing</vt:lpstr>
      <vt:lpstr>Basic definitions</vt:lpstr>
      <vt:lpstr>Basic definitions</vt:lpstr>
      <vt:lpstr>Basic definitions</vt:lpstr>
      <vt:lpstr>PowerPoint Presentation</vt:lpstr>
      <vt:lpstr>Basic definitions</vt:lpstr>
      <vt:lpstr>Basic definitions</vt:lpstr>
      <vt:lpstr>Basic definitions</vt:lpstr>
      <vt:lpstr>Basic definitions</vt:lpstr>
      <vt:lpstr>Basic definitions</vt:lpstr>
      <vt:lpstr>Basic definitions</vt:lpstr>
      <vt:lpstr>Basic definitions</vt:lpstr>
      <vt:lpstr>Basic definitions</vt:lpstr>
      <vt:lpstr>PowerPoint Presentation</vt:lpstr>
      <vt:lpstr>PowerPoint Presentation</vt:lpstr>
      <vt:lpstr>PowerPoint Presentation</vt:lpstr>
      <vt:lpstr>Basic definitions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drawing</dc:title>
  <dc:creator>Umar</dc:creator>
  <cp:lastModifiedBy>Umar</cp:lastModifiedBy>
  <cp:revision>43</cp:revision>
  <dcterms:created xsi:type="dcterms:W3CDTF">2017-01-23T17:01:10Z</dcterms:created>
  <dcterms:modified xsi:type="dcterms:W3CDTF">2017-01-26T15:00:03Z</dcterms:modified>
</cp:coreProperties>
</file>