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1" r:id="rId4"/>
  </p:sldMasterIdLst>
  <p:handoutMasterIdLst>
    <p:handoutMasterId r:id="rId18"/>
  </p:handoutMasterIdLst>
  <p:sldIdLst>
    <p:sldId id="256" r:id="rId5"/>
    <p:sldId id="257" r:id="rId6"/>
    <p:sldId id="262" r:id="rId7"/>
    <p:sldId id="263" r:id="rId8"/>
    <p:sldId id="264" r:id="rId9"/>
    <p:sldId id="265" r:id="rId10"/>
    <p:sldId id="267" r:id="rId11"/>
    <p:sldId id="269" r:id="rId12"/>
    <p:sldId id="270" r:id="rId13"/>
    <p:sldId id="275" r:id="rId14"/>
    <p:sldId id="276" r:id="rId15"/>
    <p:sldId id="273" r:id="rId16"/>
    <p:sldId id="274" r:id="rId17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44" autoAdjust="0"/>
    <p:restoredTop sz="94660"/>
  </p:normalViewPr>
  <p:slideViewPr>
    <p:cSldViewPr>
      <p:cViewPr varScale="1">
        <p:scale>
          <a:sx n="110" d="100"/>
          <a:sy n="110" d="100"/>
        </p:scale>
        <p:origin x="1680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D2CE6C75-1D4B-4FDA-B929-AFFEBBE2DF07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42157F40-CC17-435C-BFB8-DC88D2E9D9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6284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sz="5400" cap="all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marL="0" indent="0" algn="l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  <p:cxnSp>
        <p:nvCxnSpPr>
          <p:cNvPr id="8" name="Straight Connector 7"/>
          <p:cNvCxnSpPr/>
          <p:nvPr/>
        </p:nvCxnSpPr>
        <p:spPr>
          <a:xfrm>
            <a:off x="685800" y="3398520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vert="eaVert" anchor="b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sz="4800" b="0" cap="all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/>
          <p:cNvCxnSpPr/>
          <p:nvPr/>
        </p:nvCxnSpPr>
        <p:spPr>
          <a:xfrm>
            <a:off x="731520" y="4599432"/>
            <a:ext cx="784860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sz="20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/>
        </p:style>
        <p:txBody>
          <a:bodyPr anchor="ctr">
            <a:normAutofit/>
          </a:bodyPr>
          <a:lstStyle>
            <a:lvl1pPr marL="0" indent="0" algn="ctr">
              <a:buNone/>
              <a:defRPr lang="en-US" sz="2000" b="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  <p:cxnSp>
        <p:nvCxnSpPr>
          <p:cNvPr id="11" name="Straight Connector 10"/>
          <p:cNvCxnSpPr/>
          <p:nvPr/>
        </p:nvCxnSpPr>
        <p:spPr>
          <a:xfrm rot="5400000">
            <a:off x="2217817" y="4045823"/>
            <a:ext cx="4709160" cy="794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 rot="5400000">
            <a:off x="-13116" y="3580206"/>
            <a:ext cx="5577840" cy="1588"/>
          </a:xfrm>
          <a:prstGeom prst="line">
            <a:avLst/>
          </a:prstGeom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blurRad="50800" dist="12700" dir="5400000" algn="t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220786"/>
            <a:ext cx="9144000" cy="2286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9144000" cy="36576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76388AFF-0EBC-4BB6-A196-923CFAE554DA}" type="datetimeFigureOut">
              <a:rPr lang="en-US" smtClean="0"/>
              <a:t>11/25/2018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 b="1">
                <a:solidFill>
                  <a:srgbClr val="FFFFFF"/>
                </a:solidFill>
              </a:defRPr>
            </a:lvl1pPr>
          </a:lstStyle>
          <a:p>
            <a:fld id="{2D0F837A-C377-4E13-863E-56659FDBECF7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 spc="-1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182880" algn="l" defTabSz="914400" rtl="0" eaLnBrk="1" latinLnBrk="0" hangingPunct="1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731520" indent="-182880" algn="l" defTabSz="914400" rtl="0" eaLnBrk="1" latinLnBrk="0" hangingPunct="1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3716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gif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Doors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5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>
            <a:normAutofit/>
          </a:bodyPr>
          <a:lstStyle/>
          <a:p>
            <a:r>
              <a:rPr lang="en-US" sz="2800" dirty="0" smtClean="0">
                <a:solidFill>
                  <a:srgbClr val="0070C0"/>
                </a:solidFill>
              </a:rPr>
              <a:t>INSTRUCTOR: SYED ARIF HUSSAIN</a:t>
            </a:r>
            <a:endParaRPr lang="en-US" sz="2800" dirty="0">
              <a:solidFill>
                <a:srgbClr val="0070C0"/>
              </a:solidFill>
            </a:endParaRPr>
          </a:p>
        </p:txBody>
      </p:sp>
      <p:pic>
        <p:nvPicPr>
          <p:cNvPr id="1026" name="Picture 2" descr="Image result for doors of hou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3020" y="4267200"/>
            <a:ext cx="2968625" cy="22264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897438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990432" y="2566445"/>
            <a:ext cx="96592" cy="1622738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5087024" y="4189184"/>
            <a:ext cx="57767" cy="103031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Arc 4"/>
          <p:cNvSpPr/>
          <p:nvPr/>
        </p:nvSpPr>
        <p:spPr>
          <a:xfrm rot="16200000">
            <a:off x="3205139" y="3024545"/>
            <a:ext cx="3373652" cy="2457450"/>
          </a:xfrm>
          <a:prstGeom prst="arc">
            <a:avLst>
              <a:gd name="adj1" fmla="val 16291345"/>
              <a:gd name="adj2" fmla="val 265607"/>
            </a:avLst>
          </a:prstGeom>
          <a:ln w="57150">
            <a:solidFill>
              <a:schemeClr val="accent2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3605473" y="4201754"/>
            <a:ext cx="57767" cy="103031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152400" y="495300"/>
            <a:ext cx="5458208" cy="533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800" spc="-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CREATING DOORS</a:t>
            </a:r>
          </a:p>
        </p:txBody>
      </p:sp>
    </p:spTree>
    <p:extLst>
      <p:ext uri="{BB962C8B-B14F-4D97-AF65-F5344CB8AC3E}">
        <p14:creationId xmlns:p14="http://schemas.microsoft.com/office/powerpoint/2010/main" val="1775774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5" grpId="0" animBg="1"/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5969246" y="2914678"/>
            <a:ext cx="96592" cy="1622738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065838" y="4537417"/>
            <a:ext cx="57767" cy="103031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Arc 13"/>
          <p:cNvSpPr/>
          <p:nvPr/>
        </p:nvSpPr>
        <p:spPr>
          <a:xfrm rot="16200000">
            <a:off x="4241740" y="3339039"/>
            <a:ext cx="3300416" cy="2499787"/>
          </a:xfrm>
          <a:prstGeom prst="arc">
            <a:avLst>
              <a:gd name="adj1" fmla="val 16291345"/>
              <a:gd name="adj2" fmla="val 232493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584286" y="4549987"/>
            <a:ext cx="57767" cy="103031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3201394" y="4588930"/>
            <a:ext cx="57767" cy="103031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3259161" y="2966193"/>
            <a:ext cx="96592" cy="1622738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Arc 40"/>
          <p:cNvSpPr/>
          <p:nvPr/>
        </p:nvSpPr>
        <p:spPr>
          <a:xfrm>
            <a:off x="2033098" y="2966193"/>
            <a:ext cx="2608955" cy="2959997"/>
          </a:xfrm>
          <a:prstGeom prst="arc">
            <a:avLst>
              <a:gd name="adj1" fmla="val 15995871"/>
              <a:gd name="adj2" fmla="val 0"/>
            </a:avLst>
          </a:prstGeom>
          <a:ln w="38100">
            <a:solidFill>
              <a:srgbClr val="00B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 41"/>
          <p:cNvSpPr/>
          <p:nvPr/>
        </p:nvSpPr>
        <p:spPr>
          <a:xfrm>
            <a:off x="4632582" y="4549987"/>
            <a:ext cx="57767" cy="103031"/>
          </a:xfrm>
          <a:prstGeom prst="rect">
            <a:avLst/>
          </a:prstGeom>
          <a:solidFill>
            <a:schemeClr val="accent2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itle 1"/>
          <p:cNvSpPr txBox="1">
            <a:spLocks/>
          </p:cNvSpPr>
          <p:nvPr/>
        </p:nvSpPr>
        <p:spPr>
          <a:xfrm>
            <a:off x="110992" y="491960"/>
            <a:ext cx="7620000" cy="5334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altLang="en-US" sz="4800" spc="-1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CREATING MAIN GATE</a:t>
            </a:r>
          </a:p>
        </p:txBody>
      </p:sp>
    </p:spTree>
    <p:extLst>
      <p:ext uri="{BB962C8B-B14F-4D97-AF65-F5344CB8AC3E}">
        <p14:creationId xmlns:p14="http://schemas.microsoft.com/office/powerpoint/2010/main" val="37976213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1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4" grpId="0" animBg="1"/>
      <p:bldP spid="15" grpId="0" animBg="1"/>
      <p:bldP spid="15" grpId="1" animBg="1"/>
      <p:bldP spid="33" grpId="0" animBg="1"/>
      <p:bldP spid="34" grpId="0" animBg="1"/>
      <p:bldP spid="41" grpId="0" animBg="1"/>
      <p:bldP spid="42" grpId="0" animBg="1"/>
      <p:bldP spid="42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hagglunderin\Desktop\Doors Solut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387" b="24022"/>
          <a:stretch/>
        </p:blipFill>
        <p:spPr bwMode="auto">
          <a:xfrm>
            <a:off x="1309255" y="914400"/>
            <a:ext cx="6477000" cy="5486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6226311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hagglunderin\Desktop\Door Layout Solution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180" b="13583"/>
          <a:stretch/>
        </p:blipFill>
        <p:spPr bwMode="auto">
          <a:xfrm>
            <a:off x="2209800" y="457200"/>
            <a:ext cx="5846087" cy="5888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705088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Doors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191000" cy="4876800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Necessary for connecting one area to another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Protection &amp; Privacy</a:t>
            </a:r>
          </a:p>
          <a:p>
            <a:pPr lvl="1"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Contribute to the atmosphere of a room and give balance &amp; design to the exterior of a structure.  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7170" name="Picture 2" descr="https://encrypted-tbn0.google.com/images?q=tbn:ANd9GcS_O66QM5mZGRu84Bi4LiwEGAbvbdp7arM_64-EcVybKqu880TsuQ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914400"/>
            <a:ext cx="3498827" cy="5257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45319521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Door Types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4419600" cy="4876800"/>
          </a:xfrm>
        </p:spPr>
        <p:txBody>
          <a:bodyPr/>
          <a:lstStyle/>
          <a:p>
            <a:pPr marL="0" indent="0">
              <a:buNone/>
            </a:pPr>
            <a:r>
              <a:rPr lang="en-US" dirty="0" smtClean="0"/>
              <a:t>Based on architectural style, costs, personal taste </a:t>
            </a:r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Stile-and-rail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Swinging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Sliding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Garage doors</a:t>
            </a:r>
          </a:p>
          <a:p>
            <a:endParaRPr lang="en-US" dirty="0"/>
          </a:p>
          <a:p>
            <a:endParaRPr lang="en-US" dirty="0" smtClean="0"/>
          </a:p>
        </p:txBody>
      </p:sp>
      <p:pic>
        <p:nvPicPr>
          <p:cNvPr id="8194" name="Picture 2" descr="http://www.diy-resources.com/images/dk-15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7800" y="1676400"/>
            <a:ext cx="2857500" cy="41433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9265587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Stile-and-Rail Doors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Strong heavy frame around perimeter</a:t>
            </a:r>
          </a:p>
          <a:p>
            <a:pPr>
              <a:buFont typeface="Wingdings" pitchFamily="2" charset="2"/>
              <a:buChar char="q"/>
            </a:pPr>
            <a:endParaRPr lang="en-US" dirty="0"/>
          </a:p>
        </p:txBody>
      </p:sp>
      <p:pic>
        <p:nvPicPr>
          <p:cNvPr id="5" name="Content Placeholder 4" descr="http://www.door.cc/assets/pics/W-Series_InteriorDoors/Interior-Doors-component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676400"/>
            <a:ext cx="3200400" cy="46815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1880179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Oval 7"/>
          <p:cNvSpPr/>
          <p:nvPr/>
        </p:nvSpPr>
        <p:spPr>
          <a:xfrm>
            <a:off x="2160678" y="3251565"/>
            <a:ext cx="2319882" cy="1752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Swinging Doors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Font typeface="Wingdings" pitchFamily="2" charset="2"/>
              <a:buChar char="q"/>
            </a:pPr>
            <a:r>
              <a:rPr lang="en-US" sz="2400" dirty="0" smtClean="0"/>
              <a:t>Placed on hinges so it swings out from the wall</a:t>
            </a:r>
          </a:p>
          <a:p>
            <a:pPr>
              <a:buFont typeface="Wingdings" pitchFamily="2" charset="2"/>
              <a:buChar char="q"/>
            </a:pPr>
            <a:endParaRPr lang="en-US" sz="2400" dirty="0" smtClean="0"/>
          </a:p>
          <a:p>
            <a:pPr>
              <a:buFont typeface="Wingdings" pitchFamily="2" charset="2"/>
              <a:buChar char="q"/>
            </a:pPr>
            <a:r>
              <a:rPr lang="en-US" sz="2400" dirty="0" smtClean="0"/>
              <a:t>Most secure</a:t>
            </a:r>
            <a:endParaRPr lang="en-US" sz="2400" dirty="0"/>
          </a:p>
        </p:txBody>
      </p:sp>
      <p:pic>
        <p:nvPicPr>
          <p:cNvPr id="1026" name="Picture 2" descr="http://www.cleansealdoors.com/images/230_235__FG__Pair_Swing_Doors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2158" y="1673225"/>
            <a:ext cx="3990683" cy="47180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" name="Picture 4" descr="dutchdoo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66205" y="4267200"/>
            <a:ext cx="1343025" cy="198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7" name="Text Box 8"/>
          <p:cNvSpPr txBox="1">
            <a:spLocks noChangeArrowheads="1"/>
          </p:cNvSpPr>
          <p:nvPr/>
        </p:nvSpPr>
        <p:spPr bwMode="auto">
          <a:xfrm>
            <a:off x="499518" y="6248400"/>
            <a:ext cx="1676400" cy="336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en-US" sz="1600" b="1" dirty="0"/>
              <a:t>Dutch door</a:t>
            </a:r>
          </a:p>
        </p:txBody>
      </p:sp>
      <p:sp>
        <p:nvSpPr>
          <p:cNvPr id="5" name="TextBox 4"/>
          <p:cNvSpPr txBox="1"/>
          <p:nvPr/>
        </p:nvSpPr>
        <p:spPr>
          <a:xfrm rot="20695437">
            <a:off x="2245351" y="3785616"/>
            <a:ext cx="20574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Why was the Dutch door created?</a:t>
            </a:r>
            <a:endParaRPr lang="en-US" dirty="0"/>
          </a:p>
        </p:txBody>
      </p:sp>
      <p:sp>
        <p:nvSpPr>
          <p:cNvPr id="9" name="Oval 8"/>
          <p:cNvSpPr/>
          <p:nvPr/>
        </p:nvSpPr>
        <p:spPr>
          <a:xfrm>
            <a:off x="2417105" y="5105400"/>
            <a:ext cx="338682" cy="304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2175918" y="5638800"/>
            <a:ext cx="241187" cy="228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354815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Sliding Doors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8686800" cy="4718304"/>
          </a:xfrm>
        </p:spPr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Set on a track and are opened and closed by </a:t>
            </a:r>
            <a:r>
              <a:rPr lang="en-US" dirty="0" smtClean="0"/>
              <a:t>sliding</a:t>
            </a:r>
            <a:endParaRPr lang="en-US" dirty="0"/>
          </a:p>
        </p:txBody>
      </p:sp>
      <p:pic>
        <p:nvPicPr>
          <p:cNvPr id="2050" name="Picture 2" descr="http://t0.gstatic.com/images?q=tbn:ANd9GcTifvy2ZEVoBbOz82NGYvpsdauPVU7j8fnwZWrEFejCDvGMTk3fkS9yt_MBXw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09800" y="2743200"/>
            <a:ext cx="5081587" cy="33815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857254486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Garage Doors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Overhead sectional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One-piece overhead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Wood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Metal </a:t>
            </a:r>
          </a:p>
          <a:p>
            <a:pPr lvl="1">
              <a:buFont typeface="Wingdings" pitchFamily="2" charset="2"/>
              <a:buChar char="q"/>
            </a:pPr>
            <a:r>
              <a:rPr lang="en-US" dirty="0" smtClean="0"/>
              <a:t>Fiberglass</a:t>
            </a:r>
          </a:p>
          <a:p>
            <a:pPr lvl="1"/>
            <a:endParaRPr lang="en-US" dirty="0"/>
          </a:p>
          <a:p>
            <a:pPr lvl="1"/>
            <a:endParaRPr lang="en-US" dirty="0"/>
          </a:p>
        </p:txBody>
      </p:sp>
      <p:pic>
        <p:nvPicPr>
          <p:cNvPr id="4100" name="Picture 4" descr="http://texasgaragedoors.net/images/garage-doors-opener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0600" y="4114800"/>
            <a:ext cx="3810000" cy="255785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2" name="Picture 6" descr="http://upload.wikimedia.org/wikipedia/commons/thumb/8/8d/Garage_door_sliding_up.jpg/220px-Garage_door_sliding_up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9665" y="685800"/>
            <a:ext cx="2431869" cy="323880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cxnSp>
        <p:nvCxnSpPr>
          <p:cNvPr id="7" name="Straight Arrow Connector 6"/>
          <p:cNvCxnSpPr/>
          <p:nvPr/>
        </p:nvCxnSpPr>
        <p:spPr>
          <a:xfrm>
            <a:off x="3429000" y="2438400"/>
            <a:ext cx="15240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3200400" y="5105400"/>
            <a:ext cx="144780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9309859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Door Symbols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Standard door symbols are used on construction drawings to communicate the type and locations of doors in a structure.</a:t>
            </a:r>
          </a:p>
          <a:p>
            <a:pPr>
              <a:buFont typeface="Wingdings" pitchFamily="2" charset="2"/>
              <a:buChar char="q"/>
            </a:pPr>
            <a:endParaRPr lang="en-US" dirty="0" smtClean="0"/>
          </a:p>
        </p:txBody>
      </p:sp>
      <p:pic>
        <p:nvPicPr>
          <p:cNvPr id="5122" name="Picture 2" descr="http://www.cise.ufl.edu/~mssz/Arch-CGS3470/wdw-door.gif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5800" y="2362200"/>
            <a:ext cx="4162753" cy="3095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2018424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B050"/>
                </a:solidFill>
              </a:rPr>
              <a:t>Door Treatments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buFont typeface="Wingdings" pitchFamily="2" charset="2"/>
              <a:buChar char="q"/>
            </a:pPr>
            <a:r>
              <a:rPr lang="en-US" dirty="0" smtClean="0"/>
              <a:t>Accent painting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Molding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Decorative hardware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Carvings</a:t>
            </a:r>
          </a:p>
          <a:p>
            <a:pPr>
              <a:buFont typeface="Wingdings" pitchFamily="2" charset="2"/>
              <a:buChar char="q"/>
            </a:pPr>
            <a:r>
              <a:rPr lang="en-US" dirty="0" smtClean="0"/>
              <a:t>Stained glass inserts</a:t>
            </a:r>
            <a:endParaRPr lang="en-US" dirty="0"/>
          </a:p>
        </p:txBody>
      </p:sp>
      <p:pic>
        <p:nvPicPr>
          <p:cNvPr id="6146" name="Picture 2" descr="http://upload.wikimedia.org/wikipedia/commons/f/f8/House_front_door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5600" y="1647455"/>
            <a:ext cx="2212340" cy="45857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 descr="http://t3.gstatic.com/images?q=tbn:ANd9GcQedet5gFjDEI2WzrG3Qreyp7AYqJSBwqSNhP8rFmwvVj3E8OstER_dq4WBV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676400"/>
            <a:ext cx="230505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4075990789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124880B59DAF442AA6F727311B224B5" ma:contentTypeVersion="1" ma:contentTypeDescription="Create a new document." ma:contentTypeScope="" ma:versionID="b9a503bab18a14c91211817c02c4a427">
  <xsd:schema xmlns:xsd="http://www.w3.org/2001/XMLSchema" xmlns:p="http://schemas.microsoft.com/office/2006/metadata/properties" xmlns:ns1="http://schemas.microsoft.com/sharepoint/v3" targetNamespace="http://schemas.microsoft.com/office/2006/metadata/properties" ma:root="true" ma:fieldsID="ddb0c952b897a810c8a4e377cff6bff8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dms="http://schemas.microsoft.com/office/2006/documentManagement/types" targetNamespace="http://schemas.microsoft.com/sharepoint/v3" elementFormDefault="qualified">
    <xsd:import namespace="http://schemas.microsoft.com/office/2006/documentManagement/types"/>
    <xsd:element name="PublishingStartDate" ma:index="8" nillable="true" ma:displayName="Scheduling Start Date" ma:description="" ma:hidden="true" ma:internalName="PublishingStartDate">
      <xsd:simpleType>
        <xsd:restriction base="dms:Unknown"/>
      </xsd:simpleType>
    </xsd:element>
    <xsd:element name="PublishingExpirationDate" ma:index="9" nillable="true" ma:displayName="Scheduling End Date" ma:description="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office/internal/2005/internalDocumentation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lastPrinted" minOccurs="0" maxOccurs="1" type="xsd:dateTime"/>
        <xsd:element name="contentStatus" minOccurs="0" maxOccurs="1" type="xsd:string"/>
      </xsd:all>
    </xsd:complexType>
  </xsd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481ABF5-2125-4CAD-AF48-D804AA8E91DB}">
  <ds:schemaRefs>
    <ds:schemaRef ds:uri="http://purl.org/dc/terms/"/>
    <ds:schemaRef ds:uri="http://schemas.openxmlformats.org/package/2006/metadata/core-properties"/>
    <ds:schemaRef ds:uri="http://purl.org/dc/dcmitype/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schemas.microsoft.com/sharepoint/v3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E462F7F5-BF16-4928-A45F-C3A4B8CC7C5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internal/2005/internalDocumentation"/>
  </ds:schemaRefs>
</ds:datastoreItem>
</file>

<file path=customXml/itemProps3.xml><?xml version="1.0" encoding="utf-8"?>
<ds:datastoreItem xmlns:ds="http://schemas.openxmlformats.org/officeDocument/2006/customXml" ds:itemID="{2B6BA9B0-1E9B-4B7E-BE88-AD9A12F6A28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Clarity</Template>
  <TotalTime>1116</TotalTime>
  <Words>142</Words>
  <Application>Microsoft Office PowerPoint</Application>
  <PresentationFormat>On-screen Show (4:3)</PresentationFormat>
  <Paragraphs>44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Times New Roman</vt:lpstr>
      <vt:lpstr>Wingdings</vt:lpstr>
      <vt:lpstr>Clarity</vt:lpstr>
      <vt:lpstr>Doors</vt:lpstr>
      <vt:lpstr>Doors</vt:lpstr>
      <vt:lpstr>Door Types</vt:lpstr>
      <vt:lpstr>Stile-and-Rail Doors</vt:lpstr>
      <vt:lpstr>Swinging Doors</vt:lpstr>
      <vt:lpstr>Sliding Doors</vt:lpstr>
      <vt:lpstr>Garage Doors</vt:lpstr>
      <vt:lpstr>Door Symbols</vt:lpstr>
      <vt:lpstr>Door Treatments</vt:lpstr>
      <vt:lpstr>PowerPoint Presentation</vt:lpstr>
      <vt:lpstr>PowerPoint Presentation</vt:lpstr>
      <vt:lpstr>PowerPoint Presentation</vt:lpstr>
      <vt:lpstr>PowerPoint Presentation</vt:lpstr>
    </vt:vector>
  </TitlesOfParts>
  <Company>RSD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RSD</dc:creator>
  <cp:lastModifiedBy>Adnan Ahmed</cp:lastModifiedBy>
  <cp:revision>26</cp:revision>
  <cp:lastPrinted>2012-10-12T14:42:57Z</cp:lastPrinted>
  <dcterms:created xsi:type="dcterms:W3CDTF">2012-02-17T15:04:52Z</dcterms:created>
  <dcterms:modified xsi:type="dcterms:W3CDTF">2018-11-25T17:00:25Z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0x0101005124880B59DAF442AA6F727311B224B5</vt:lpwstr>
  </property>
</Properties>
</file>