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44"/>
  </p:notesMasterIdLst>
  <p:sldIdLst>
    <p:sldId id="256" r:id="rId2"/>
    <p:sldId id="257" r:id="rId3"/>
    <p:sldId id="258" r:id="rId4"/>
    <p:sldId id="260" r:id="rId5"/>
    <p:sldId id="259" r:id="rId6"/>
    <p:sldId id="261" r:id="rId7"/>
    <p:sldId id="262" r:id="rId8"/>
    <p:sldId id="263" r:id="rId9"/>
    <p:sldId id="266" r:id="rId10"/>
    <p:sldId id="267" r:id="rId11"/>
    <p:sldId id="268" r:id="rId12"/>
    <p:sldId id="269" r:id="rId13"/>
    <p:sldId id="270" r:id="rId14"/>
    <p:sldId id="271" r:id="rId15"/>
    <p:sldId id="272" r:id="rId16"/>
    <p:sldId id="273" r:id="rId17"/>
    <p:sldId id="274" r:id="rId18"/>
    <p:sldId id="275" r:id="rId19"/>
    <p:sldId id="276" r:id="rId20"/>
    <p:sldId id="278" r:id="rId21"/>
    <p:sldId id="277" r:id="rId22"/>
    <p:sldId id="279" r:id="rId23"/>
    <p:sldId id="298" r:id="rId24"/>
    <p:sldId id="296" r:id="rId25"/>
    <p:sldId id="297" r:id="rId26"/>
    <p:sldId id="280" r:id="rId27"/>
    <p:sldId id="281" r:id="rId28"/>
    <p:sldId id="282" r:id="rId29"/>
    <p:sldId id="283" r:id="rId30"/>
    <p:sldId id="284" r:id="rId31"/>
    <p:sldId id="285" r:id="rId32"/>
    <p:sldId id="286" r:id="rId33"/>
    <p:sldId id="287" r:id="rId34"/>
    <p:sldId id="288" r:id="rId35"/>
    <p:sldId id="295" r:id="rId36"/>
    <p:sldId id="294" r:id="rId37"/>
    <p:sldId id="289" r:id="rId38"/>
    <p:sldId id="290" r:id="rId39"/>
    <p:sldId id="291" r:id="rId40"/>
    <p:sldId id="292" r:id="rId41"/>
    <p:sldId id="293" r:id="rId42"/>
    <p:sldId id="299"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69" d="100"/>
          <a:sy n="69" d="100"/>
        </p:scale>
        <p:origin x="696"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03B52C-8220-43EB-9E67-DD6CAF3427DC}" type="datetimeFigureOut">
              <a:rPr lang="en-GB" smtClean="0"/>
              <a:t>22/02/2019</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482DB03-10CE-42A0-A669-D154634A652B}" type="slidenum">
              <a:rPr lang="en-GB" smtClean="0"/>
              <a:t>‹#›</a:t>
            </a:fld>
            <a:endParaRPr lang="en-GB"/>
          </a:p>
        </p:txBody>
      </p:sp>
    </p:spTree>
    <p:extLst>
      <p:ext uri="{BB962C8B-B14F-4D97-AF65-F5344CB8AC3E}">
        <p14:creationId xmlns:p14="http://schemas.microsoft.com/office/powerpoint/2010/main" val="1345618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4643F7F-2F3F-4811-935F-A1F0BED3C9BD}" type="datetime1">
              <a:rPr lang="en-US" smtClean="0"/>
              <a:t>22-Feb-19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15356357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B1828D3-FE96-4BCD-8851-969266F862FB}" type="datetime1">
              <a:rPr lang="en-US" smtClean="0"/>
              <a:t>22-Feb-19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26823187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6A6882A-55D0-4C3F-9CF0-64D517F82C11}" type="datetime1">
              <a:rPr lang="en-US" smtClean="0"/>
              <a:t>22-Feb-19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1D54810-6751-4602-BDE9-E10C028084AA}"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4567319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F03F412C-DE8B-41B9-8799-35F06E8F94B4}" type="datetime1">
              <a:rPr lang="en-US" smtClean="0"/>
              <a:t>22-Feb-19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106946729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2B8AD6DE-A265-44D0-944C-AA71388DD9C5}" type="datetime1">
              <a:rPr lang="en-US" smtClean="0"/>
              <a:t>22-Feb-19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1D54810-6751-4602-BDE9-E10C028084AA}"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07843961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02B9951C-8BC8-421B-A6F3-02F67BA04747}" type="datetime1">
              <a:rPr lang="en-US" smtClean="0"/>
              <a:t>22-Feb-19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40411903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F323F1F-E2AE-49C5-BD04-D6BB1C60A28A}" type="datetime1">
              <a:rPr lang="en-US" smtClean="0"/>
              <a:t>22-Feb-19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38395062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36110C7-7BD6-4944-B29A-D6C0849FA360}" type="datetime1">
              <a:rPr lang="en-US" smtClean="0"/>
              <a:t>22-Feb-19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30071848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6925723-E5E0-4446-8E13-657BE3417D15}" type="datetime1">
              <a:rPr lang="en-US" smtClean="0"/>
              <a:t>22-Feb-19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25355310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F6DA41B-6FE1-4E1D-B91C-CD1F960A91B6}" type="datetime1">
              <a:rPr lang="en-US" smtClean="0"/>
              <a:t>22-Feb-19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3891217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9B31D86-0C1E-4A86-AE9D-D8085E697F90}" type="datetime1">
              <a:rPr lang="en-US" smtClean="0"/>
              <a:t>22-Feb-19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32042881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0453D56-5D9F-46D5-9861-F1DF21C8BC79}" type="datetime1">
              <a:rPr lang="en-US" smtClean="0"/>
              <a:t>22-Feb-19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13256155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1B53D8-D79A-44AC-89E9-78443F3E60EF}" type="datetime1">
              <a:rPr lang="en-US" smtClean="0"/>
              <a:t>22-Feb-19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1727782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E3381D2-EC40-4FC9-8355-225EC193567F}" type="datetime1">
              <a:rPr lang="en-US" smtClean="0"/>
              <a:t>22-Feb-19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36008288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3FA2F01-4DDD-4B44-9063-625551195F04}" type="datetime1">
              <a:rPr lang="en-US" smtClean="0"/>
              <a:t>22-Feb-19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20413132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dirty="0"/>
              <a:t>Click icon to add picture</a:t>
            </a:r>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38C4D9E-E7D1-48C0-A051-85D6C7D06AC6}" type="datetime1">
              <a:rPr lang="en-US" smtClean="0"/>
              <a:t>22-Feb-19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1D54810-6751-4602-BDE9-E10C028084AA}" type="slidenum">
              <a:rPr lang="en-US" smtClean="0"/>
              <a:t>‹#›</a:t>
            </a:fld>
            <a:endParaRPr lang="en-US" dirty="0"/>
          </a:p>
        </p:txBody>
      </p:sp>
    </p:spTree>
    <p:extLst>
      <p:ext uri="{BB962C8B-B14F-4D97-AF65-F5344CB8AC3E}">
        <p14:creationId xmlns:p14="http://schemas.microsoft.com/office/powerpoint/2010/main" val="4603950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C072F084-EB07-4CB8-859D-486B863BF3CA}" type="datetime1">
              <a:rPr lang="en-US" smtClean="0"/>
              <a:t>22-Feb-19</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1D54810-6751-4602-BDE9-E10C028084AA}" type="slidenum">
              <a:rPr lang="en-US" smtClean="0"/>
              <a:t>‹#›</a:t>
            </a:fld>
            <a:endParaRPr lang="en-US" dirty="0"/>
          </a:p>
        </p:txBody>
      </p:sp>
    </p:spTree>
    <p:extLst>
      <p:ext uri="{BB962C8B-B14F-4D97-AF65-F5344CB8AC3E}">
        <p14:creationId xmlns:p14="http://schemas.microsoft.com/office/powerpoint/2010/main" val="2011447224"/>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hf hdr="0" ftr="0" dt="0"/>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240.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50.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0.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852613" y="926006"/>
            <a:ext cx="7761287" cy="1005481"/>
          </a:xfrm>
        </p:spPr>
        <p:txBody>
          <a:bodyPr/>
          <a:lstStyle/>
          <a:p>
            <a:r>
              <a:rPr lang="en-US" dirty="0"/>
              <a:t>STREAM GAUGING</a:t>
            </a:r>
          </a:p>
        </p:txBody>
      </p:sp>
      <p:sp>
        <p:nvSpPr>
          <p:cNvPr id="3" name="Subtitle 2"/>
          <p:cNvSpPr>
            <a:spLocks noGrp="1"/>
          </p:cNvSpPr>
          <p:nvPr>
            <p:ph type="subTitle" idx="1"/>
          </p:nvPr>
        </p:nvSpPr>
        <p:spPr>
          <a:xfrm>
            <a:off x="1852613" y="2129273"/>
            <a:ext cx="8915399" cy="1126283"/>
          </a:xfrm>
        </p:spPr>
        <p:txBody>
          <a:bodyPr/>
          <a:lstStyle/>
          <a:p>
            <a:r>
              <a:rPr lang="en-US" dirty="0"/>
              <a:t>LECTURE 9</a:t>
            </a:r>
          </a:p>
        </p:txBody>
      </p:sp>
      <p:pic>
        <p:nvPicPr>
          <p:cNvPr id="2050" name="Picture 2" descr="Image result for discharge gauging at stream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40074" y="2166652"/>
            <a:ext cx="6473825" cy="451790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1D54810-6751-4602-BDE9-E10C028084AA}" type="slidenum">
              <a:rPr lang="en-US" smtClean="0"/>
              <a:t>1</a:t>
            </a:fld>
            <a:endParaRPr lang="en-US" dirty="0"/>
          </a:p>
        </p:txBody>
      </p:sp>
    </p:spTree>
    <p:extLst>
      <p:ext uri="{BB962C8B-B14F-4D97-AF65-F5344CB8AC3E}">
        <p14:creationId xmlns:p14="http://schemas.microsoft.com/office/powerpoint/2010/main" val="19667918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2252" y="565497"/>
            <a:ext cx="8911687" cy="1280890"/>
          </a:xfrm>
        </p:spPr>
        <p:txBody>
          <a:bodyPr/>
          <a:lstStyle/>
          <a:p>
            <a:r>
              <a:rPr lang="en-US" dirty="0"/>
              <a:t>CURRENT METER MEASUREMENT</a:t>
            </a:r>
          </a:p>
        </p:txBody>
      </p:sp>
      <p:grpSp>
        <p:nvGrpSpPr>
          <p:cNvPr id="6" name="Group 5"/>
          <p:cNvGrpSpPr/>
          <p:nvPr/>
        </p:nvGrpSpPr>
        <p:grpSpPr>
          <a:xfrm>
            <a:off x="1415503" y="2270077"/>
            <a:ext cx="6745857" cy="3161732"/>
            <a:chOff x="432865" y="2010769"/>
            <a:chExt cx="11604459" cy="4510567"/>
          </a:xfrm>
        </p:grpSpPr>
        <p:pic>
          <p:nvPicPr>
            <p:cNvPr id="4" name="Picture 3"/>
            <p:cNvPicPr>
              <a:picLocks noChangeAspect="1"/>
            </p:cNvPicPr>
            <p:nvPr/>
          </p:nvPicPr>
          <p:blipFill>
            <a:blip r:embed="rId2"/>
            <a:stretch>
              <a:fillRect/>
            </a:stretch>
          </p:blipFill>
          <p:spPr>
            <a:xfrm>
              <a:off x="432865" y="2010769"/>
              <a:ext cx="11604459" cy="4510567"/>
            </a:xfrm>
            <a:prstGeom prst="rect">
              <a:avLst/>
            </a:prstGeom>
          </p:spPr>
        </p:pic>
        <p:sp>
          <p:nvSpPr>
            <p:cNvPr id="5" name="Rectangle 4"/>
            <p:cNvSpPr/>
            <p:nvPr/>
          </p:nvSpPr>
          <p:spPr>
            <a:xfrm>
              <a:off x="846161" y="2429301"/>
              <a:ext cx="4640239" cy="98263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 name="Rectangle 6"/>
          <p:cNvSpPr/>
          <p:nvPr/>
        </p:nvSpPr>
        <p:spPr>
          <a:xfrm>
            <a:off x="8229601" y="2270078"/>
            <a:ext cx="2522348" cy="313443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9" name="Straight Connector 8"/>
          <p:cNvCxnSpPr/>
          <p:nvPr/>
        </p:nvCxnSpPr>
        <p:spPr>
          <a:xfrm flipV="1">
            <a:off x="9021168" y="3643952"/>
            <a:ext cx="723333" cy="1365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p:cNvCxnSpPr/>
          <p:nvPr/>
        </p:nvCxnSpPr>
        <p:spPr>
          <a:xfrm>
            <a:off x="9007522" y="3643952"/>
            <a:ext cx="13648" cy="1119117"/>
          </a:xfrm>
          <a:prstGeom prst="line">
            <a:avLst/>
          </a:prstGeom>
        </p:spPr>
        <p:style>
          <a:lnRef idx="1">
            <a:schemeClr val="accent1"/>
          </a:lnRef>
          <a:fillRef idx="0">
            <a:schemeClr val="accent1"/>
          </a:fillRef>
          <a:effectRef idx="0">
            <a:schemeClr val="accent1"/>
          </a:effectRef>
          <a:fontRef idx="minor">
            <a:schemeClr val="tx1"/>
          </a:fontRef>
        </p:style>
      </p:cxnSp>
      <p:sp>
        <p:nvSpPr>
          <p:cNvPr id="14" name="Arc 13"/>
          <p:cNvSpPr/>
          <p:nvPr/>
        </p:nvSpPr>
        <p:spPr>
          <a:xfrm rot="4628699">
            <a:off x="7934151" y="2927163"/>
            <a:ext cx="1819196" cy="1843009"/>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5" name="Rectangle 14"/>
          <p:cNvSpPr/>
          <p:nvPr/>
        </p:nvSpPr>
        <p:spPr>
          <a:xfrm>
            <a:off x="8366079" y="2429301"/>
            <a:ext cx="2238232" cy="2825087"/>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extBox 20"/>
          <p:cNvSpPr txBox="1"/>
          <p:nvPr/>
        </p:nvSpPr>
        <p:spPr>
          <a:xfrm>
            <a:off x="8297838" y="4049621"/>
            <a:ext cx="649537" cy="276999"/>
          </a:xfrm>
          <a:prstGeom prst="rect">
            <a:avLst/>
          </a:prstGeom>
          <a:noFill/>
        </p:spPr>
        <p:txBody>
          <a:bodyPr wrap="none" rtlCol="0">
            <a:spAutoFit/>
          </a:bodyPr>
          <a:lstStyle/>
          <a:p>
            <a:r>
              <a:rPr lang="en-US" sz="1200" dirty="0"/>
              <a:t>Depth</a:t>
            </a:r>
            <a:endParaRPr lang="en-US" sz="1600" dirty="0"/>
          </a:p>
        </p:txBody>
      </p:sp>
      <p:cxnSp>
        <p:nvCxnSpPr>
          <p:cNvPr id="23" name="Straight Arrow Connector 22"/>
          <p:cNvCxnSpPr/>
          <p:nvPr/>
        </p:nvCxnSpPr>
        <p:spPr>
          <a:xfrm>
            <a:off x="8843749" y="3848667"/>
            <a:ext cx="24142" cy="77792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Box 26"/>
          <p:cNvSpPr txBox="1"/>
          <p:nvPr/>
        </p:nvSpPr>
        <p:spPr>
          <a:xfrm>
            <a:off x="8988283" y="3246679"/>
            <a:ext cx="888385" cy="307777"/>
          </a:xfrm>
          <a:prstGeom prst="rect">
            <a:avLst/>
          </a:prstGeom>
          <a:noFill/>
        </p:spPr>
        <p:txBody>
          <a:bodyPr wrap="none" rtlCol="0">
            <a:spAutoFit/>
          </a:bodyPr>
          <a:lstStyle/>
          <a:p>
            <a:r>
              <a:rPr lang="en-US" sz="1400" dirty="0"/>
              <a:t>Velocity</a:t>
            </a:r>
            <a:endParaRPr lang="en-US" dirty="0"/>
          </a:p>
        </p:txBody>
      </p:sp>
      <p:cxnSp>
        <p:nvCxnSpPr>
          <p:cNvPr id="28" name="Straight Arrow Connector 27"/>
          <p:cNvCxnSpPr/>
          <p:nvPr/>
        </p:nvCxnSpPr>
        <p:spPr>
          <a:xfrm flipV="1">
            <a:off x="8996149" y="3493826"/>
            <a:ext cx="940666" cy="227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8474833" y="5514916"/>
            <a:ext cx="2149948" cy="307777"/>
          </a:xfrm>
          <a:prstGeom prst="rect">
            <a:avLst/>
          </a:prstGeom>
          <a:noFill/>
        </p:spPr>
        <p:txBody>
          <a:bodyPr wrap="none" rtlCol="0">
            <a:spAutoFit/>
          </a:bodyPr>
          <a:lstStyle/>
          <a:p>
            <a:r>
              <a:rPr lang="en-US" sz="1400" dirty="0"/>
              <a:t>Vertical velocity Profile</a:t>
            </a:r>
            <a:endParaRPr lang="en-US" dirty="0"/>
          </a:p>
        </p:txBody>
      </p:sp>
      <p:sp>
        <p:nvSpPr>
          <p:cNvPr id="31" name="TextBox 30"/>
          <p:cNvSpPr txBox="1"/>
          <p:nvPr/>
        </p:nvSpPr>
        <p:spPr>
          <a:xfrm>
            <a:off x="3782266" y="5476244"/>
            <a:ext cx="2334293" cy="307777"/>
          </a:xfrm>
          <a:prstGeom prst="rect">
            <a:avLst/>
          </a:prstGeom>
          <a:noFill/>
        </p:spPr>
        <p:txBody>
          <a:bodyPr wrap="none" rtlCol="0">
            <a:spAutoFit/>
          </a:bodyPr>
          <a:lstStyle/>
          <a:p>
            <a:r>
              <a:rPr lang="en-US" sz="1400" dirty="0"/>
              <a:t>Horizontal velocity Profile</a:t>
            </a:r>
            <a:endParaRPr lang="en-US" dirty="0"/>
          </a:p>
        </p:txBody>
      </p:sp>
      <p:cxnSp>
        <p:nvCxnSpPr>
          <p:cNvPr id="6144" name="Straight Connector 6143"/>
          <p:cNvCxnSpPr/>
          <p:nvPr/>
        </p:nvCxnSpPr>
        <p:spPr>
          <a:xfrm>
            <a:off x="2715904" y="3400567"/>
            <a:ext cx="3712192" cy="0"/>
          </a:xfrm>
          <a:prstGeom prst="line">
            <a:avLst/>
          </a:prstGeom>
        </p:spPr>
        <p:style>
          <a:lnRef idx="1">
            <a:schemeClr val="accent1"/>
          </a:lnRef>
          <a:fillRef idx="0">
            <a:schemeClr val="accent1"/>
          </a:fillRef>
          <a:effectRef idx="0">
            <a:schemeClr val="accent1"/>
          </a:effectRef>
          <a:fontRef idx="minor">
            <a:schemeClr val="tx1"/>
          </a:fontRef>
        </p:style>
      </p:cxnSp>
      <p:sp>
        <p:nvSpPr>
          <p:cNvPr id="6145" name="Arc 6144"/>
          <p:cNvSpPr/>
          <p:nvPr/>
        </p:nvSpPr>
        <p:spPr>
          <a:xfrm rot="16200000">
            <a:off x="3376657" y="1834456"/>
            <a:ext cx="2377039" cy="4490114"/>
          </a:xfrm>
          <a:prstGeom prst="arc">
            <a:avLst>
              <a:gd name="adj1" fmla="val 17440878"/>
              <a:gd name="adj2" fmla="val 4184832"/>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6148" name="Straight Arrow Connector 6147"/>
          <p:cNvCxnSpPr/>
          <p:nvPr/>
        </p:nvCxnSpPr>
        <p:spPr>
          <a:xfrm flipH="1" flipV="1">
            <a:off x="4503761" y="2890993"/>
            <a:ext cx="27296" cy="50957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4582319" y="3044233"/>
            <a:ext cx="311304" cy="307777"/>
          </a:xfrm>
          <a:prstGeom prst="rect">
            <a:avLst/>
          </a:prstGeom>
          <a:noFill/>
        </p:spPr>
        <p:txBody>
          <a:bodyPr wrap="none" rtlCol="0">
            <a:spAutoFit/>
          </a:bodyPr>
          <a:lstStyle/>
          <a:p>
            <a:r>
              <a:rPr lang="en-US" sz="1400" dirty="0"/>
              <a:t>V</a:t>
            </a:r>
            <a:endParaRPr lang="en-US" dirty="0"/>
          </a:p>
        </p:txBody>
      </p:sp>
      <p:sp>
        <p:nvSpPr>
          <p:cNvPr id="8" name="Slide Number Placeholder 7"/>
          <p:cNvSpPr>
            <a:spLocks noGrp="1"/>
          </p:cNvSpPr>
          <p:nvPr>
            <p:ph type="sldNum" sz="quarter" idx="12"/>
          </p:nvPr>
        </p:nvSpPr>
        <p:spPr/>
        <p:txBody>
          <a:bodyPr/>
          <a:lstStyle/>
          <a:p>
            <a:fld id="{D1D54810-6751-4602-BDE9-E10C028084AA}" type="slidenum">
              <a:rPr lang="en-US" smtClean="0"/>
              <a:t>10</a:t>
            </a:fld>
            <a:endParaRPr lang="en-US" dirty="0"/>
          </a:p>
        </p:txBody>
      </p:sp>
    </p:spTree>
    <p:extLst>
      <p:ext uri="{BB962C8B-B14F-4D97-AF65-F5344CB8AC3E}">
        <p14:creationId xmlns:p14="http://schemas.microsoft.com/office/powerpoint/2010/main" val="16961253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METER MEASUREMENTS</a:t>
            </a:r>
          </a:p>
        </p:txBody>
      </p:sp>
      <p:sp>
        <p:nvSpPr>
          <p:cNvPr id="3" name="Content Placeholder 2"/>
          <p:cNvSpPr>
            <a:spLocks noGrp="1"/>
          </p:cNvSpPr>
          <p:nvPr>
            <p:ph idx="1"/>
          </p:nvPr>
        </p:nvSpPr>
        <p:spPr>
          <a:xfrm>
            <a:off x="1033367" y="2175251"/>
            <a:ext cx="4277957" cy="3777622"/>
          </a:xfrm>
        </p:spPr>
        <p:txBody>
          <a:bodyPr>
            <a:normAutofit/>
          </a:bodyPr>
          <a:lstStyle/>
          <a:p>
            <a:r>
              <a:rPr lang="en-US" dirty="0"/>
              <a:t>Mean Velocity:</a:t>
            </a:r>
          </a:p>
          <a:p>
            <a:pPr lvl="1"/>
            <a:r>
              <a:rPr lang="en-US" dirty="0"/>
              <a:t>Average of the velocities at 2 tenths and 8 tenths depth below water</a:t>
            </a:r>
          </a:p>
          <a:p>
            <a:pPr lvl="1"/>
            <a:r>
              <a:rPr lang="en-US" dirty="0"/>
              <a:t>Or is equal to 6 tenths below the water surface</a:t>
            </a:r>
          </a:p>
          <a:p>
            <a:r>
              <a:rPr lang="en-US" dirty="0"/>
              <a:t>Velocity Measurements:</a:t>
            </a:r>
          </a:p>
          <a:p>
            <a:pPr lvl="1"/>
            <a:r>
              <a:rPr lang="en-US" dirty="0"/>
              <a:t>Six-tenths depth (Shallow Flows)</a:t>
            </a:r>
          </a:p>
          <a:p>
            <a:pPr lvl="1"/>
            <a:r>
              <a:rPr lang="en-US" dirty="0"/>
              <a:t>Two point method (Deep Flows)</a:t>
            </a:r>
          </a:p>
          <a:p>
            <a:pPr lvl="1"/>
            <a:r>
              <a:rPr lang="en-US" dirty="0"/>
              <a:t>Three Point method (very deep flows)</a:t>
            </a:r>
          </a:p>
        </p:txBody>
      </p:sp>
      <p:grpSp>
        <p:nvGrpSpPr>
          <p:cNvPr id="9" name="Group 8"/>
          <p:cNvGrpSpPr/>
          <p:nvPr/>
        </p:nvGrpSpPr>
        <p:grpSpPr>
          <a:xfrm>
            <a:off x="5311324" y="1672987"/>
            <a:ext cx="6398457" cy="4959808"/>
            <a:chOff x="2540829" y="1658630"/>
            <a:chExt cx="6398457" cy="4959808"/>
          </a:xfrm>
        </p:grpSpPr>
        <p:pic>
          <p:nvPicPr>
            <p:cNvPr id="7" name="Picture 6"/>
            <p:cNvPicPr>
              <a:picLocks noChangeAspect="1"/>
            </p:cNvPicPr>
            <p:nvPr/>
          </p:nvPicPr>
          <p:blipFill>
            <a:blip r:embed="rId2"/>
            <a:stretch>
              <a:fillRect/>
            </a:stretch>
          </p:blipFill>
          <p:spPr>
            <a:xfrm>
              <a:off x="2540829" y="3817692"/>
              <a:ext cx="6398457" cy="2800746"/>
            </a:xfrm>
            <a:prstGeom prst="rect">
              <a:avLst/>
            </a:prstGeom>
          </p:spPr>
        </p:pic>
        <p:pic>
          <p:nvPicPr>
            <p:cNvPr id="8" name="Picture 7"/>
            <p:cNvPicPr>
              <a:picLocks noChangeAspect="1"/>
            </p:cNvPicPr>
            <p:nvPr/>
          </p:nvPicPr>
          <p:blipFill>
            <a:blip r:embed="rId3"/>
            <a:stretch>
              <a:fillRect/>
            </a:stretch>
          </p:blipFill>
          <p:spPr>
            <a:xfrm>
              <a:off x="2540829" y="1658630"/>
              <a:ext cx="6398457" cy="2547669"/>
            </a:xfrm>
            <a:prstGeom prst="rect">
              <a:avLst/>
            </a:prstGeom>
          </p:spPr>
        </p:pic>
      </p:grpSp>
      <p:sp>
        <p:nvSpPr>
          <p:cNvPr id="4" name="Slide Number Placeholder 3"/>
          <p:cNvSpPr>
            <a:spLocks noGrp="1"/>
          </p:cNvSpPr>
          <p:nvPr>
            <p:ph type="sldNum" sz="quarter" idx="12"/>
          </p:nvPr>
        </p:nvSpPr>
        <p:spPr/>
        <p:txBody>
          <a:bodyPr/>
          <a:lstStyle/>
          <a:p>
            <a:fld id="{D1D54810-6751-4602-BDE9-E10C028084AA}" type="slidenum">
              <a:rPr lang="en-US" smtClean="0"/>
              <a:t>11</a:t>
            </a:fld>
            <a:endParaRPr lang="en-US" dirty="0"/>
          </a:p>
        </p:txBody>
      </p:sp>
    </p:spTree>
    <p:extLst>
      <p:ext uri="{BB962C8B-B14F-4D97-AF65-F5344CB8AC3E}">
        <p14:creationId xmlns:p14="http://schemas.microsoft.com/office/powerpoint/2010/main" val="4065746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METER MEASUREMENTS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389721" y="1799519"/>
                <a:ext cx="7890758" cy="4553804"/>
              </a:xfrm>
            </p:spPr>
            <p:txBody>
              <a:bodyPr>
                <a:normAutofit lnSpcReduction="10000"/>
              </a:bodyPr>
              <a:lstStyle/>
              <a:p>
                <a:pPr algn="just"/>
                <a:r>
                  <a:rPr lang="en-US" dirty="0"/>
                  <a:t>Steps</a:t>
                </a:r>
              </a:p>
              <a:p>
                <a:pPr lvl="1" algn="just"/>
                <a:r>
                  <a:rPr lang="en-US" dirty="0"/>
                  <a:t>Divide the entire cross-section in 20-30 vertical sections (Q</a:t>
                </a:r>
                <a:r>
                  <a:rPr lang="en-US" baseline="-25000" dirty="0"/>
                  <a:t>i</a:t>
                </a:r>
                <a:r>
                  <a:rPr lang="en-US" dirty="0"/>
                  <a:t> &lt;10% Q)</a:t>
                </a:r>
              </a:p>
              <a:p>
                <a:pPr lvl="1" algn="just"/>
                <a:r>
                  <a:rPr lang="en-US" dirty="0"/>
                  <a:t>Measure total depth by sounding  with meter cable</a:t>
                </a:r>
              </a:p>
              <a:p>
                <a:pPr lvl="1" algn="just"/>
                <a:r>
                  <a:rPr lang="en-US" dirty="0"/>
                  <a:t>Take meter to 0.2D depth start the stop watch on an impulse and count number of revolutions and stop the stop watch at the next impulse by meter about 45 seconds later</a:t>
                </a:r>
              </a:p>
              <a:p>
                <a:pPr lvl="1" algn="just"/>
                <a:r>
                  <a:rPr lang="en-US" dirty="0"/>
                  <a:t>Take the meter to 0.8D  depth and measure velocity</a:t>
                </a:r>
              </a:p>
              <a:p>
                <a:pPr lvl="1" algn="just"/>
                <a:r>
                  <a:rPr lang="en-US" dirty="0"/>
                  <a:t>In shallow waters only one velocity measurement is sufficient at 0,6D depth</a:t>
                </a:r>
              </a:p>
              <a:p>
                <a:pPr lvl="1" algn="just"/>
                <a:r>
                  <a:rPr lang="en-US" dirty="0"/>
                  <a:t>If velocities are higher meter and sounding weight will not be able to hang vertically below the point of suspension</a:t>
                </a:r>
              </a:p>
              <a:p>
                <a:pPr lvl="1" algn="just"/>
                <a:r>
                  <a:rPr lang="en-US" dirty="0"/>
                  <a:t>Under this condition meter is higher than indicated depth</a:t>
                </a:r>
              </a:p>
              <a:p>
                <a:pPr lvl="1" algn="just"/>
                <a:r>
                  <a:rPr lang="en-US" dirty="0"/>
                  <a:t>Apply Correction</a:t>
                </a:r>
              </a:p>
              <a:p>
                <a:pPr lvl="2" algn="just"/>
                <a:r>
                  <a:rPr lang="az-Cyrl-AZ" dirty="0">
                    <a:latin typeface="Calibri" panose="020F0502020204030204" pitchFamily="34" charset="0"/>
                    <a:cs typeface="Calibri" panose="020F0502020204030204" pitchFamily="34" charset="0"/>
                  </a:rPr>
                  <a:t>Ѳ</a:t>
                </a:r>
                <a:r>
                  <a:rPr lang="en-US" dirty="0">
                    <a:latin typeface="Calibri" panose="020F0502020204030204" pitchFamily="34" charset="0"/>
                    <a:cs typeface="Calibri" panose="020F0502020204030204" pitchFamily="34" charset="0"/>
                  </a:rPr>
                  <a:t>=12</a:t>
                </a:r>
                <a:r>
                  <a:rPr lang="en-US" baseline="30000" dirty="0">
                    <a:latin typeface="Calibri" panose="020F0502020204030204" pitchFamily="34" charset="0"/>
                    <a:cs typeface="Calibri" panose="020F0502020204030204" pitchFamily="34" charset="0"/>
                  </a:rPr>
                  <a:t>o</a:t>
                </a:r>
                <a:r>
                  <a:rPr lang="en-US" dirty="0">
                    <a:latin typeface="Calibri" panose="020F0502020204030204" pitchFamily="34" charset="0"/>
                    <a:cs typeface="Calibri" panose="020F0502020204030204" pitchFamily="34" charset="0"/>
                  </a:rPr>
                  <a:t>     Error </a:t>
                </a:r>
                <a14:m>
                  <m:oMath xmlns:m="http://schemas.openxmlformats.org/officeDocument/2006/math">
                    <m:r>
                      <a:rPr lang="en-US" i="1" smtClean="0">
                        <a:latin typeface="Cambria Math" panose="02040503050406030204" pitchFamily="18" charset="0"/>
                        <a:ea typeface="Cambria Math" panose="02040503050406030204" pitchFamily="18" charset="0"/>
                        <a:cs typeface="Calibri" panose="020F0502020204030204" pitchFamily="34" charset="0"/>
                      </a:rPr>
                      <m:t>≈</m:t>
                    </m:r>
                  </m:oMath>
                </a14:m>
                <a:r>
                  <a:rPr lang="en-US" dirty="0"/>
                  <a:t> 2 %</a:t>
                </a:r>
              </a:p>
              <a:p>
                <a:pPr lvl="2" algn="just"/>
                <a:endParaRPr lang="en-US" dirty="0"/>
              </a:p>
              <a:p>
                <a:pPr lvl="1" algn="just"/>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389721" y="1799519"/>
                <a:ext cx="7890758" cy="4553804"/>
              </a:xfrm>
              <a:blipFill rotWithShape="0">
                <a:blip r:embed="rId2"/>
                <a:stretch>
                  <a:fillRect l="-541" t="-1339" r="-386"/>
                </a:stretch>
              </a:blipFill>
            </p:spPr>
            <p:txBody>
              <a:bodyPr/>
              <a:lstStyle/>
              <a:p>
                <a:r>
                  <a:rPr lang="en-US">
                    <a:noFill/>
                  </a:rPr>
                  <a:t> </a:t>
                </a:r>
              </a:p>
            </p:txBody>
          </p:sp>
        </mc:Fallback>
      </mc:AlternateContent>
      <p:cxnSp>
        <p:nvCxnSpPr>
          <p:cNvPr id="5" name="Straight Connector 4"/>
          <p:cNvCxnSpPr/>
          <p:nvPr/>
        </p:nvCxnSpPr>
        <p:spPr>
          <a:xfrm flipV="1">
            <a:off x="9498842" y="3807725"/>
            <a:ext cx="2483892" cy="13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9487468" y="4874529"/>
            <a:ext cx="2483892" cy="13648"/>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10072048" y="2811439"/>
            <a:ext cx="0" cy="2076738"/>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10072048" y="2811439"/>
            <a:ext cx="477671" cy="1105468"/>
          </a:xfrm>
          <a:prstGeom prst="line">
            <a:avLst/>
          </a:prstGeom>
        </p:spPr>
        <p:style>
          <a:lnRef idx="1">
            <a:schemeClr val="accent1"/>
          </a:lnRef>
          <a:fillRef idx="0">
            <a:schemeClr val="accent1"/>
          </a:fillRef>
          <a:effectRef idx="0">
            <a:schemeClr val="accent1"/>
          </a:effectRef>
          <a:fontRef idx="minor">
            <a:schemeClr val="tx1"/>
          </a:fontRef>
        </p:style>
      </p:cxnSp>
      <p:sp>
        <p:nvSpPr>
          <p:cNvPr id="13" name="Arc 12"/>
          <p:cNvSpPr/>
          <p:nvPr/>
        </p:nvSpPr>
        <p:spPr>
          <a:xfrm rot="4311915">
            <a:off x="8233406" y="3719102"/>
            <a:ext cx="3455247" cy="1513687"/>
          </a:xfrm>
          <a:prstGeom prst="arc">
            <a:avLst>
              <a:gd name="adj1" fmla="val 14297915"/>
              <a:gd name="adj2" fmla="val 18098025"/>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5" name="Straight Connector 14"/>
          <p:cNvCxnSpPr/>
          <p:nvPr/>
        </p:nvCxnSpPr>
        <p:spPr>
          <a:xfrm>
            <a:off x="10579287" y="4572000"/>
            <a:ext cx="488593" cy="0"/>
          </a:xfrm>
          <a:prstGeom prst="line">
            <a:avLst/>
          </a:prstGeom>
        </p:spPr>
        <p:style>
          <a:lnRef idx="1">
            <a:schemeClr val="accent1"/>
          </a:lnRef>
          <a:fillRef idx="0">
            <a:schemeClr val="accent1"/>
          </a:fillRef>
          <a:effectRef idx="0">
            <a:schemeClr val="accent1"/>
          </a:effectRef>
          <a:fontRef idx="minor">
            <a:schemeClr val="tx1"/>
          </a:fontRef>
        </p:style>
      </p:cxnSp>
      <p:sp>
        <p:nvSpPr>
          <p:cNvPr id="16" name="Oval 15"/>
          <p:cNvSpPr/>
          <p:nvPr/>
        </p:nvSpPr>
        <p:spPr>
          <a:xfrm>
            <a:off x="10508775" y="4475945"/>
            <a:ext cx="179695" cy="205237"/>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Flowchart: Manual Input 16"/>
          <p:cNvSpPr/>
          <p:nvPr/>
        </p:nvSpPr>
        <p:spPr>
          <a:xfrm>
            <a:off x="10959154" y="4457539"/>
            <a:ext cx="258853" cy="210873"/>
          </a:xfrm>
          <a:prstGeom prst="flowChartManualInp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lowchart: Terminator 17"/>
          <p:cNvSpPr/>
          <p:nvPr/>
        </p:nvSpPr>
        <p:spPr>
          <a:xfrm>
            <a:off x="10674822" y="4653886"/>
            <a:ext cx="325276" cy="95534"/>
          </a:xfrm>
          <a:prstGeom prst="flowChartTerminator">
            <a:avLst/>
          </a:prstGeom>
          <a:solidFill>
            <a:srgbClr val="00B050"/>
          </a:solidFill>
          <a:ln>
            <a:solidFill>
              <a:srgbClr val="00B050"/>
            </a:solidFill>
          </a:ln>
        </p:spPr>
        <p:style>
          <a:lnRef idx="3">
            <a:schemeClr val="lt1"/>
          </a:lnRef>
          <a:fillRef idx="1">
            <a:schemeClr val="accent4"/>
          </a:fillRef>
          <a:effectRef idx="1">
            <a:schemeClr val="accent4"/>
          </a:effectRef>
          <a:fontRef idx="minor">
            <a:schemeClr val="lt1"/>
          </a:fontRef>
        </p:style>
        <p:txBody>
          <a:bodyPr rtlCol="0" anchor="ctr"/>
          <a:lstStyle/>
          <a:p>
            <a:pPr algn="ctr"/>
            <a:endParaRPr lang="en-US"/>
          </a:p>
        </p:txBody>
      </p:sp>
      <p:sp>
        <p:nvSpPr>
          <p:cNvPr id="20" name="Arc 19"/>
          <p:cNvSpPr/>
          <p:nvPr/>
        </p:nvSpPr>
        <p:spPr>
          <a:xfrm rot="7982406">
            <a:off x="10022838" y="3044321"/>
            <a:ext cx="313195" cy="235287"/>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21" name="Rectangle 20"/>
          <p:cNvSpPr/>
          <p:nvPr/>
        </p:nvSpPr>
        <p:spPr>
          <a:xfrm>
            <a:off x="10035347" y="3219812"/>
            <a:ext cx="336952" cy="369332"/>
          </a:xfrm>
          <a:prstGeom prst="rect">
            <a:avLst/>
          </a:prstGeom>
        </p:spPr>
        <p:txBody>
          <a:bodyPr wrap="none">
            <a:spAutoFit/>
          </a:bodyPr>
          <a:lstStyle/>
          <a:p>
            <a:r>
              <a:rPr lang="az-Cyrl-AZ" dirty="0">
                <a:latin typeface="Calibri" panose="020F0502020204030204" pitchFamily="34" charset="0"/>
                <a:cs typeface="Calibri" panose="020F0502020204030204" pitchFamily="34" charset="0"/>
              </a:rPr>
              <a:t>Ѳ</a:t>
            </a:r>
            <a:endParaRPr lang="en-US" dirty="0"/>
          </a:p>
        </p:txBody>
      </p:sp>
      <p:sp>
        <p:nvSpPr>
          <p:cNvPr id="22" name="Rectangle 21"/>
          <p:cNvSpPr/>
          <p:nvPr/>
        </p:nvSpPr>
        <p:spPr>
          <a:xfrm>
            <a:off x="10189957" y="4886945"/>
            <a:ext cx="1145378" cy="338554"/>
          </a:xfrm>
          <a:prstGeom prst="rect">
            <a:avLst/>
          </a:prstGeom>
        </p:spPr>
        <p:txBody>
          <a:bodyPr wrap="none">
            <a:spAutoFit/>
          </a:bodyPr>
          <a:lstStyle/>
          <a:p>
            <a:r>
              <a:rPr lang="en-US" sz="1600" dirty="0">
                <a:latin typeface="Calibri" panose="020F0502020204030204" pitchFamily="34" charset="0"/>
                <a:cs typeface="Calibri" panose="020F0502020204030204" pitchFamily="34" charset="0"/>
              </a:rPr>
              <a:t>Stream bed</a:t>
            </a:r>
            <a:endParaRPr lang="en-US" sz="1600" dirty="0"/>
          </a:p>
        </p:txBody>
      </p:sp>
      <p:sp>
        <p:nvSpPr>
          <p:cNvPr id="23" name="Rectangle 22"/>
          <p:cNvSpPr/>
          <p:nvPr/>
        </p:nvSpPr>
        <p:spPr>
          <a:xfrm>
            <a:off x="10574369" y="3469851"/>
            <a:ext cx="1363643" cy="338554"/>
          </a:xfrm>
          <a:prstGeom prst="rect">
            <a:avLst/>
          </a:prstGeom>
        </p:spPr>
        <p:txBody>
          <a:bodyPr wrap="none">
            <a:spAutoFit/>
          </a:bodyPr>
          <a:lstStyle/>
          <a:p>
            <a:r>
              <a:rPr lang="en-US" sz="1600" dirty="0">
                <a:latin typeface="Calibri" panose="020F0502020204030204" pitchFamily="34" charset="0"/>
                <a:cs typeface="Calibri" panose="020F0502020204030204" pitchFamily="34" charset="0"/>
              </a:rPr>
              <a:t>Water Surface</a:t>
            </a:r>
            <a:endParaRPr lang="en-US" sz="1600" dirty="0"/>
          </a:p>
        </p:txBody>
      </p:sp>
      <p:cxnSp>
        <p:nvCxnSpPr>
          <p:cNvPr id="25" name="Straight Arrow Connector 24"/>
          <p:cNvCxnSpPr>
            <a:stCxn id="21" idx="3"/>
          </p:cNvCxnSpPr>
          <p:nvPr/>
        </p:nvCxnSpPr>
        <p:spPr>
          <a:xfrm flipV="1">
            <a:off x="10372299" y="2811439"/>
            <a:ext cx="451284" cy="59303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6" name="Rectangle 25"/>
          <p:cNvSpPr/>
          <p:nvPr/>
        </p:nvSpPr>
        <p:spPr>
          <a:xfrm>
            <a:off x="10783242" y="2576789"/>
            <a:ext cx="811441" cy="338554"/>
          </a:xfrm>
          <a:prstGeom prst="rect">
            <a:avLst/>
          </a:prstGeom>
        </p:spPr>
        <p:txBody>
          <a:bodyPr wrap="none">
            <a:spAutoFit/>
          </a:bodyPr>
          <a:lstStyle/>
          <a:p>
            <a:r>
              <a:rPr lang="en-US" sz="1600" dirty="0">
                <a:latin typeface="Calibri" panose="020F0502020204030204" pitchFamily="34" charset="0"/>
                <a:cs typeface="Calibri" panose="020F0502020204030204" pitchFamily="34" charset="0"/>
              </a:rPr>
              <a:t>Air Line</a:t>
            </a:r>
            <a:endParaRPr lang="en-US" sz="1600" dirty="0"/>
          </a:p>
        </p:txBody>
      </p:sp>
      <p:sp>
        <p:nvSpPr>
          <p:cNvPr id="27" name="Rectangle 26"/>
          <p:cNvSpPr/>
          <p:nvPr/>
        </p:nvSpPr>
        <p:spPr>
          <a:xfrm>
            <a:off x="9585517" y="5355066"/>
            <a:ext cx="2606483" cy="338554"/>
          </a:xfrm>
          <a:prstGeom prst="rect">
            <a:avLst/>
          </a:prstGeom>
        </p:spPr>
        <p:txBody>
          <a:bodyPr wrap="none">
            <a:spAutoFit/>
          </a:bodyPr>
          <a:lstStyle/>
          <a:p>
            <a:r>
              <a:rPr lang="en-US" sz="1600" dirty="0">
                <a:latin typeface="Calibri" panose="020F0502020204030204" pitchFamily="34" charset="0"/>
                <a:cs typeface="Calibri" panose="020F0502020204030204" pitchFamily="34" charset="0"/>
              </a:rPr>
              <a:t>Stream having strong current</a:t>
            </a:r>
            <a:endParaRPr lang="en-US" sz="1600" dirty="0"/>
          </a:p>
        </p:txBody>
      </p:sp>
      <p:sp>
        <p:nvSpPr>
          <p:cNvPr id="4" name="Slide Number Placeholder 3"/>
          <p:cNvSpPr>
            <a:spLocks noGrp="1"/>
          </p:cNvSpPr>
          <p:nvPr>
            <p:ph type="sldNum" sz="quarter" idx="12"/>
          </p:nvPr>
        </p:nvSpPr>
        <p:spPr/>
        <p:txBody>
          <a:bodyPr/>
          <a:lstStyle/>
          <a:p>
            <a:fld id="{D1D54810-6751-4602-BDE9-E10C028084AA}" type="slidenum">
              <a:rPr lang="en-US" smtClean="0"/>
              <a:t>12</a:t>
            </a:fld>
            <a:endParaRPr lang="en-US" dirty="0"/>
          </a:p>
        </p:txBody>
      </p:sp>
    </p:spTree>
    <p:extLst>
      <p:ext uri="{BB962C8B-B14F-4D97-AF65-F5344CB8AC3E}">
        <p14:creationId xmlns:p14="http://schemas.microsoft.com/office/powerpoint/2010/main" val="1302569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METER MEASUREMENTS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589212" y="1905000"/>
                <a:ext cx="8915400" cy="3777622"/>
              </a:xfrm>
            </p:spPr>
            <p:txBody>
              <a:bodyPr/>
              <a:lstStyle/>
              <a:p>
                <a:r>
                  <a:rPr lang="en-US" dirty="0"/>
                  <a:t>Steps</a:t>
                </a:r>
              </a:p>
              <a:p>
                <a:pPr lvl="1"/>
                <a:r>
                  <a:rPr lang="en-US" dirty="0"/>
                  <a:t>Compute average velocity in each vertical section</a:t>
                </a:r>
              </a:p>
              <a:p>
                <a:pPr marL="914400" lvl="2" indent="0">
                  <a:buNone/>
                </a:pPr>
                <a:r>
                  <a:rPr lang="en-US" dirty="0"/>
                  <a:t>	</a:t>
                </a:r>
                <a14:m>
                  <m:oMath xmlns:m="http://schemas.openxmlformats.org/officeDocument/2006/math">
                    <m:sSub>
                      <m:sSubPr>
                        <m:ctrlPr>
                          <a:rPr lang="en-US" sz="2400" i="1" smtClean="0">
                            <a:latin typeface="Cambria Math" panose="02040503050406030204" pitchFamily="18" charset="0"/>
                          </a:rPr>
                        </m:ctrlPr>
                      </m:sSubPr>
                      <m:e>
                        <m:r>
                          <a:rPr lang="en-US" sz="2400" b="0" i="1" smtClean="0">
                            <a:latin typeface="Cambria Math" panose="02040503050406030204" pitchFamily="18" charset="0"/>
                          </a:rPr>
                          <m:t>𝑉</m:t>
                        </m:r>
                      </m:e>
                      <m:sub>
                        <m:r>
                          <a:rPr lang="en-US" sz="2400" b="0" i="1" smtClean="0">
                            <a:latin typeface="Cambria Math" panose="02040503050406030204" pitchFamily="18" charset="0"/>
                          </a:rPr>
                          <m:t>𝑖</m:t>
                        </m:r>
                      </m:sub>
                    </m:sSub>
                    <m:r>
                      <a:rPr lang="en-US" sz="2400" b="0" i="1" smtClean="0">
                        <a:latin typeface="Cambria Math" panose="02040503050406030204" pitchFamily="18" charset="0"/>
                      </a:rPr>
                      <m:t>=</m:t>
                    </m:r>
                    <m:f>
                      <m:fPr>
                        <m:ctrlPr>
                          <a:rPr lang="en-US" sz="2400" b="0" i="1" smtClean="0">
                            <a:latin typeface="Cambria Math" panose="02040503050406030204" pitchFamily="18" charset="0"/>
                          </a:rPr>
                        </m:ctrlPr>
                      </m:fPr>
                      <m:num>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𝑉</m:t>
                            </m:r>
                          </m:e>
                          <m:sub>
                            <m:r>
                              <a:rPr lang="en-US" sz="2400" b="0" i="1" smtClean="0">
                                <a:latin typeface="Cambria Math" panose="02040503050406030204" pitchFamily="18" charset="0"/>
                              </a:rPr>
                              <m:t>0.8</m:t>
                            </m:r>
                            <m:r>
                              <a:rPr lang="en-US" sz="2400" b="0" i="1" smtClean="0">
                                <a:latin typeface="Cambria Math" panose="02040503050406030204" pitchFamily="18" charset="0"/>
                              </a:rPr>
                              <m:t>𝐷</m:t>
                            </m:r>
                          </m:sub>
                        </m:sSub>
                        <m:r>
                          <a:rPr lang="en-US" sz="2400" b="0" i="1" smtClean="0">
                            <a:latin typeface="Cambria Math" panose="02040503050406030204" pitchFamily="18" charset="0"/>
                          </a:rPr>
                          <m:t>+</m:t>
                        </m:r>
                        <m:sSub>
                          <m:sSubPr>
                            <m:ctrlPr>
                              <a:rPr lang="en-US" sz="2400" i="1">
                                <a:latin typeface="Cambria Math" panose="02040503050406030204" pitchFamily="18" charset="0"/>
                              </a:rPr>
                            </m:ctrlPr>
                          </m:sSubPr>
                          <m:e>
                            <m:r>
                              <a:rPr lang="en-US" sz="2400" i="1">
                                <a:latin typeface="Cambria Math" panose="02040503050406030204" pitchFamily="18" charset="0"/>
                              </a:rPr>
                              <m:t>𝑉</m:t>
                            </m:r>
                          </m:e>
                          <m:sub>
                            <m:r>
                              <a:rPr lang="en-US" sz="2400" i="1">
                                <a:latin typeface="Cambria Math" panose="02040503050406030204" pitchFamily="18" charset="0"/>
                              </a:rPr>
                              <m:t>0.</m:t>
                            </m:r>
                            <m:r>
                              <a:rPr lang="en-US" sz="2400" b="0" i="1" smtClean="0">
                                <a:latin typeface="Cambria Math" panose="02040503050406030204" pitchFamily="18" charset="0"/>
                              </a:rPr>
                              <m:t>2</m:t>
                            </m:r>
                            <m:r>
                              <a:rPr lang="en-US" sz="2400" i="1">
                                <a:latin typeface="Cambria Math" panose="02040503050406030204" pitchFamily="18" charset="0"/>
                              </a:rPr>
                              <m:t>𝐷</m:t>
                            </m:r>
                          </m:sub>
                        </m:sSub>
                      </m:num>
                      <m:den>
                        <m:r>
                          <a:rPr lang="en-US" sz="2400" b="0" i="1" smtClean="0">
                            <a:latin typeface="Cambria Math" panose="02040503050406030204" pitchFamily="18" charset="0"/>
                          </a:rPr>
                          <m:t>2</m:t>
                        </m:r>
                      </m:den>
                    </m:f>
                  </m:oMath>
                </a14:m>
                <a:endParaRPr lang="en-US" dirty="0"/>
              </a:p>
              <a:p>
                <a:pPr marL="914400" lvl="2" indent="0">
                  <a:buNone/>
                </a:pPr>
                <a:r>
                  <a:rPr lang="en-US" dirty="0"/>
                  <a:t>	</a:t>
                </a:r>
                <a14:m>
                  <m:oMath xmlns:m="http://schemas.openxmlformats.org/officeDocument/2006/math">
                    <m:sSub>
                      <m:sSubPr>
                        <m:ctrlPr>
                          <a:rPr lang="en-US" sz="2400" i="1">
                            <a:solidFill>
                              <a:prstClr val="black">
                                <a:lumMod val="75000"/>
                                <a:lumOff val="25000"/>
                              </a:prstClr>
                            </a:solidFill>
                            <a:latin typeface="Cambria Math" panose="02040503050406030204" pitchFamily="18" charset="0"/>
                          </a:rPr>
                        </m:ctrlPr>
                      </m:sSubPr>
                      <m:e>
                        <m:r>
                          <a:rPr lang="en-US" sz="2400" i="1">
                            <a:solidFill>
                              <a:prstClr val="black">
                                <a:lumMod val="75000"/>
                                <a:lumOff val="25000"/>
                              </a:prstClr>
                            </a:solidFill>
                            <a:latin typeface="Cambria Math" panose="02040503050406030204" pitchFamily="18" charset="0"/>
                          </a:rPr>
                          <m:t>𝑉</m:t>
                        </m:r>
                      </m:e>
                      <m:sub>
                        <m:r>
                          <a:rPr lang="en-US" sz="2400" i="1">
                            <a:solidFill>
                              <a:prstClr val="black">
                                <a:lumMod val="75000"/>
                                <a:lumOff val="25000"/>
                              </a:prstClr>
                            </a:solidFill>
                            <a:latin typeface="Cambria Math" panose="02040503050406030204" pitchFamily="18" charset="0"/>
                          </a:rPr>
                          <m:t>𝑖</m:t>
                        </m:r>
                      </m:sub>
                    </m:sSub>
                    <m:r>
                      <a:rPr lang="en-US" sz="2400" i="1">
                        <a:solidFill>
                          <a:prstClr val="black">
                            <a:lumMod val="75000"/>
                            <a:lumOff val="25000"/>
                          </a:prstClr>
                        </a:solidFill>
                        <a:latin typeface="Cambria Math" panose="02040503050406030204" pitchFamily="18" charset="0"/>
                      </a:rPr>
                      <m:t>=</m:t>
                    </m:r>
                    <m:sSub>
                      <m:sSubPr>
                        <m:ctrlPr>
                          <a:rPr lang="en-US" sz="2400" i="1">
                            <a:solidFill>
                              <a:prstClr val="black">
                                <a:lumMod val="75000"/>
                                <a:lumOff val="25000"/>
                              </a:prstClr>
                            </a:solidFill>
                            <a:latin typeface="Cambria Math" panose="02040503050406030204" pitchFamily="18" charset="0"/>
                          </a:rPr>
                        </m:ctrlPr>
                      </m:sSubPr>
                      <m:e>
                        <m:r>
                          <a:rPr lang="en-US" sz="2400" i="1">
                            <a:solidFill>
                              <a:prstClr val="black">
                                <a:lumMod val="75000"/>
                                <a:lumOff val="25000"/>
                              </a:prstClr>
                            </a:solidFill>
                            <a:latin typeface="Cambria Math" panose="02040503050406030204" pitchFamily="18" charset="0"/>
                          </a:rPr>
                          <m:t>𝑉</m:t>
                        </m:r>
                      </m:e>
                      <m:sub>
                        <m:r>
                          <a:rPr lang="en-US" sz="2400" i="1">
                            <a:solidFill>
                              <a:prstClr val="black">
                                <a:lumMod val="75000"/>
                                <a:lumOff val="25000"/>
                              </a:prstClr>
                            </a:solidFill>
                            <a:latin typeface="Cambria Math" panose="02040503050406030204" pitchFamily="18" charset="0"/>
                          </a:rPr>
                          <m:t>0.</m:t>
                        </m:r>
                        <m:r>
                          <a:rPr lang="en-US" sz="2400" b="0" i="1" smtClean="0">
                            <a:solidFill>
                              <a:prstClr val="black">
                                <a:lumMod val="75000"/>
                                <a:lumOff val="25000"/>
                              </a:prstClr>
                            </a:solidFill>
                            <a:latin typeface="Cambria Math" panose="02040503050406030204" pitchFamily="18" charset="0"/>
                          </a:rPr>
                          <m:t>6</m:t>
                        </m:r>
                        <m:r>
                          <a:rPr lang="en-US" sz="2400" i="1">
                            <a:solidFill>
                              <a:prstClr val="black">
                                <a:lumMod val="75000"/>
                                <a:lumOff val="25000"/>
                              </a:prstClr>
                            </a:solidFill>
                            <a:latin typeface="Cambria Math" panose="02040503050406030204" pitchFamily="18" charset="0"/>
                          </a:rPr>
                          <m:t>𝐷</m:t>
                        </m:r>
                      </m:sub>
                    </m:sSub>
                  </m:oMath>
                </a14:m>
                <a:endParaRPr lang="en-US" sz="2400" dirty="0">
                  <a:solidFill>
                    <a:prstClr val="black">
                      <a:lumMod val="75000"/>
                      <a:lumOff val="25000"/>
                    </a:prstClr>
                  </a:solidFill>
                </a:endParaRPr>
              </a:p>
              <a:p>
                <a:pPr lvl="1"/>
                <a:r>
                  <a:rPr lang="en-US" dirty="0"/>
                  <a:t>Compute Discharge in each vertical section</a:t>
                </a:r>
              </a:p>
              <a:p>
                <a:pPr marL="914400" lvl="2" indent="0">
                  <a:buNone/>
                </a:pPr>
                <a:r>
                  <a:rPr lang="en-US" dirty="0"/>
                  <a:t>	</a:t>
                </a:r>
                <a14:m>
                  <m:oMath xmlns:m="http://schemas.openxmlformats.org/officeDocument/2006/math">
                    <m:sSub>
                      <m:sSubPr>
                        <m:ctrlPr>
                          <a:rPr lang="en-US" sz="2400" i="1">
                            <a:latin typeface="Cambria Math" panose="02040503050406030204" pitchFamily="18" charset="0"/>
                          </a:rPr>
                        </m:ctrlPr>
                      </m:sSubPr>
                      <m:e>
                        <m:r>
                          <a:rPr lang="en-US" sz="2400" b="0" i="1" smtClean="0">
                            <a:latin typeface="Cambria Math" panose="02040503050406030204" pitchFamily="18" charset="0"/>
                          </a:rPr>
                          <m:t>𝑄</m:t>
                        </m:r>
                      </m:e>
                      <m:sub>
                        <m:r>
                          <a:rPr lang="en-US" sz="2400" i="1">
                            <a:latin typeface="Cambria Math" panose="02040503050406030204" pitchFamily="18" charset="0"/>
                          </a:rPr>
                          <m:t>𝑖</m:t>
                        </m:r>
                      </m:sub>
                    </m:sSub>
                    <m:r>
                      <a:rPr lang="en-US" sz="2400" i="1">
                        <a:latin typeface="Cambria Math" panose="02040503050406030204" pitchFamily="18" charset="0"/>
                      </a:rPr>
                      <m:t>=</m:t>
                    </m:r>
                    <m:sSub>
                      <m:sSubPr>
                        <m:ctrlPr>
                          <a:rPr lang="en-US" sz="2400" i="1">
                            <a:solidFill>
                              <a:prstClr val="black">
                                <a:lumMod val="75000"/>
                                <a:lumOff val="25000"/>
                              </a:prstClr>
                            </a:solidFill>
                            <a:latin typeface="Cambria Math" panose="02040503050406030204" pitchFamily="18" charset="0"/>
                          </a:rPr>
                        </m:ctrlPr>
                      </m:sSubPr>
                      <m:e>
                        <m:r>
                          <a:rPr lang="en-US" sz="2400" i="1">
                            <a:solidFill>
                              <a:prstClr val="black">
                                <a:lumMod val="75000"/>
                                <a:lumOff val="25000"/>
                              </a:prstClr>
                            </a:solidFill>
                            <a:latin typeface="Cambria Math" panose="02040503050406030204" pitchFamily="18" charset="0"/>
                          </a:rPr>
                          <m:t>𝑉</m:t>
                        </m:r>
                      </m:e>
                      <m:sub>
                        <m:r>
                          <a:rPr lang="en-US" sz="2400" i="1">
                            <a:solidFill>
                              <a:prstClr val="black">
                                <a:lumMod val="75000"/>
                                <a:lumOff val="25000"/>
                              </a:prstClr>
                            </a:solidFill>
                            <a:latin typeface="Cambria Math" panose="02040503050406030204" pitchFamily="18" charset="0"/>
                          </a:rPr>
                          <m:t>𝑖</m:t>
                        </m:r>
                      </m:sub>
                    </m:sSub>
                  </m:oMath>
                </a14:m>
                <a:r>
                  <a:rPr lang="en-US" dirty="0"/>
                  <a:t> .</a:t>
                </a:r>
                <a:r>
                  <a:rPr lang="en-US" sz="2400" dirty="0">
                    <a:solidFill>
                      <a:prstClr val="black">
                        <a:lumMod val="75000"/>
                        <a:lumOff val="25000"/>
                      </a:prstClr>
                    </a:solidFill>
                  </a:rPr>
                  <a:t> </a:t>
                </a:r>
                <a14:m>
                  <m:oMath xmlns:m="http://schemas.openxmlformats.org/officeDocument/2006/math">
                    <m:sSub>
                      <m:sSubPr>
                        <m:ctrlPr>
                          <a:rPr lang="en-US" sz="2400" i="1">
                            <a:solidFill>
                              <a:prstClr val="black">
                                <a:lumMod val="75000"/>
                                <a:lumOff val="25000"/>
                              </a:prstClr>
                            </a:solidFill>
                            <a:latin typeface="Cambria Math" panose="02040503050406030204" pitchFamily="18" charset="0"/>
                          </a:rPr>
                        </m:ctrlPr>
                      </m:sSubPr>
                      <m:e>
                        <m:r>
                          <a:rPr lang="en-US" sz="2400" b="0" i="1" smtClean="0">
                            <a:solidFill>
                              <a:prstClr val="black">
                                <a:lumMod val="75000"/>
                                <a:lumOff val="25000"/>
                              </a:prstClr>
                            </a:solidFill>
                            <a:latin typeface="Cambria Math" panose="02040503050406030204" pitchFamily="18" charset="0"/>
                          </a:rPr>
                          <m:t>𝐴</m:t>
                        </m:r>
                      </m:e>
                      <m:sub>
                        <m:r>
                          <a:rPr lang="en-US" sz="2400" i="1">
                            <a:solidFill>
                              <a:prstClr val="black">
                                <a:lumMod val="75000"/>
                                <a:lumOff val="25000"/>
                              </a:prstClr>
                            </a:solidFill>
                            <a:latin typeface="Cambria Math" panose="02040503050406030204" pitchFamily="18" charset="0"/>
                          </a:rPr>
                          <m:t>𝑖</m:t>
                        </m:r>
                      </m:sub>
                    </m:sSub>
                  </m:oMath>
                </a14:m>
                <a:endParaRPr lang="en-US" dirty="0"/>
              </a:p>
              <a:p>
                <a:pPr lvl="1">
                  <a:buClr>
                    <a:srgbClr val="353535"/>
                  </a:buClr>
                </a:pPr>
                <a:r>
                  <a:rPr lang="en-US" dirty="0">
                    <a:solidFill>
                      <a:prstClr val="black">
                        <a:lumMod val="75000"/>
                        <a:lumOff val="25000"/>
                      </a:prstClr>
                    </a:solidFill>
                  </a:rPr>
                  <a:t>Integrate Q</a:t>
                </a:r>
                <a:r>
                  <a:rPr lang="en-US" baseline="-25000" dirty="0">
                    <a:solidFill>
                      <a:prstClr val="black">
                        <a:lumMod val="75000"/>
                        <a:lumOff val="25000"/>
                      </a:prstClr>
                    </a:solidFill>
                  </a:rPr>
                  <a:t>i</a:t>
                </a:r>
                <a:r>
                  <a:rPr lang="en-US" dirty="0">
                    <a:solidFill>
                      <a:prstClr val="black">
                        <a:lumMod val="75000"/>
                        <a:lumOff val="25000"/>
                      </a:prstClr>
                    </a:solidFill>
                  </a:rPr>
                  <a:t> for the entire cross section</a:t>
                </a:r>
              </a:p>
              <a:p>
                <a:pPr marL="457200" lvl="1" indent="0">
                  <a:buClr>
                    <a:srgbClr val="353535"/>
                  </a:buClr>
                  <a:buNone/>
                </a:pPr>
                <a:r>
                  <a:rPr lang="en-US" dirty="0">
                    <a:solidFill>
                      <a:prstClr val="black">
                        <a:lumMod val="75000"/>
                        <a:lumOff val="25000"/>
                      </a:prstClr>
                    </a:solidFill>
                  </a:rPr>
                  <a:t>	         </a:t>
                </a:r>
                <a14:m>
                  <m:oMath xmlns:m="http://schemas.openxmlformats.org/officeDocument/2006/math">
                    <m:r>
                      <m:rPr>
                        <m:sty m:val="p"/>
                      </m:rPr>
                      <a:rPr lang="en-US" sz="2000" b="0" i="0" smtClean="0">
                        <a:solidFill>
                          <a:prstClr val="black">
                            <a:lumMod val="75000"/>
                            <a:lumOff val="25000"/>
                          </a:prstClr>
                        </a:solidFill>
                        <a:latin typeface="Cambria Math" panose="02040503050406030204" pitchFamily="18" charset="0"/>
                      </a:rPr>
                      <m:t>Q</m:t>
                    </m:r>
                    <m:r>
                      <a:rPr lang="en-US" sz="2000" b="0" i="0" smtClean="0">
                        <a:solidFill>
                          <a:prstClr val="black">
                            <a:lumMod val="75000"/>
                            <a:lumOff val="25000"/>
                          </a:prstClr>
                        </a:solidFill>
                        <a:latin typeface="Cambria Math" panose="02040503050406030204" pitchFamily="18" charset="0"/>
                      </a:rPr>
                      <m:t>=</m:t>
                    </m:r>
                    <m:nary>
                      <m:naryPr>
                        <m:chr m:val="∑"/>
                        <m:subHide m:val="on"/>
                        <m:supHide m:val="on"/>
                        <m:ctrlPr>
                          <a:rPr lang="en-US" sz="2000" i="1" smtClean="0">
                            <a:solidFill>
                              <a:prstClr val="black">
                                <a:lumMod val="75000"/>
                                <a:lumOff val="25000"/>
                              </a:prstClr>
                            </a:solidFill>
                            <a:latin typeface="Cambria Math" panose="02040503050406030204" pitchFamily="18" charset="0"/>
                          </a:rPr>
                        </m:ctrlPr>
                      </m:naryPr>
                      <m:sub/>
                      <m:sup/>
                      <m:e>
                        <m:sSub>
                          <m:sSubPr>
                            <m:ctrlPr>
                              <a:rPr lang="en-US" sz="2000" i="1" smtClean="0">
                                <a:solidFill>
                                  <a:prstClr val="black">
                                    <a:lumMod val="75000"/>
                                    <a:lumOff val="25000"/>
                                  </a:prstClr>
                                </a:solidFill>
                                <a:latin typeface="Cambria Math" panose="02040503050406030204" pitchFamily="18" charset="0"/>
                              </a:rPr>
                            </m:ctrlPr>
                          </m:sSubPr>
                          <m:e>
                            <m:r>
                              <a:rPr lang="en-US" sz="2000" b="0" i="1" smtClean="0">
                                <a:solidFill>
                                  <a:prstClr val="black">
                                    <a:lumMod val="75000"/>
                                    <a:lumOff val="25000"/>
                                  </a:prstClr>
                                </a:solidFill>
                                <a:latin typeface="Cambria Math" panose="02040503050406030204" pitchFamily="18" charset="0"/>
                              </a:rPr>
                              <m:t>𝑄</m:t>
                            </m:r>
                          </m:e>
                          <m:sub>
                            <m:r>
                              <a:rPr lang="en-US" sz="2000" b="0" i="1" smtClean="0">
                                <a:solidFill>
                                  <a:prstClr val="black">
                                    <a:lumMod val="75000"/>
                                    <a:lumOff val="25000"/>
                                  </a:prstClr>
                                </a:solidFill>
                                <a:latin typeface="Cambria Math" panose="02040503050406030204" pitchFamily="18" charset="0"/>
                              </a:rPr>
                              <m:t>𝑖</m:t>
                            </m:r>
                          </m:sub>
                        </m:sSub>
                        <m:r>
                          <a:rPr lang="en-US" sz="2000" b="0" i="1" smtClean="0">
                            <a:solidFill>
                              <a:prstClr val="black">
                                <a:lumMod val="75000"/>
                                <a:lumOff val="25000"/>
                              </a:prstClr>
                            </a:solidFill>
                            <a:latin typeface="Cambria Math" panose="02040503050406030204" pitchFamily="18" charset="0"/>
                          </a:rPr>
                          <m:t>=</m:t>
                        </m:r>
                      </m:e>
                    </m:nary>
                    <m:nary>
                      <m:naryPr>
                        <m:chr m:val="∑"/>
                        <m:subHide m:val="on"/>
                        <m:supHide m:val="on"/>
                        <m:ctrlPr>
                          <a:rPr lang="en-US" sz="2000" i="1">
                            <a:solidFill>
                              <a:prstClr val="black">
                                <a:lumMod val="75000"/>
                                <a:lumOff val="25000"/>
                              </a:prstClr>
                            </a:solidFill>
                            <a:latin typeface="Cambria Math" panose="02040503050406030204" pitchFamily="18" charset="0"/>
                          </a:rPr>
                        </m:ctrlPr>
                      </m:naryPr>
                      <m:sub/>
                      <m:sup/>
                      <m:e>
                        <m:sSub>
                          <m:sSubPr>
                            <m:ctrlPr>
                              <a:rPr lang="en-US" sz="2000" i="1">
                                <a:solidFill>
                                  <a:prstClr val="black">
                                    <a:lumMod val="75000"/>
                                    <a:lumOff val="25000"/>
                                  </a:prstClr>
                                </a:solidFill>
                                <a:latin typeface="Cambria Math" panose="02040503050406030204" pitchFamily="18" charset="0"/>
                              </a:rPr>
                            </m:ctrlPr>
                          </m:sSubPr>
                          <m:e>
                            <m:r>
                              <a:rPr lang="en-US" sz="2000" b="0" i="1" smtClean="0">
                                <a:solidFill>
                                  <a:prstClr val="black">
                                    <a:lumMod val="75000"/>
                                    <a:lumOff val="25000"/>
                                  </a:prstClr>
                                </a:solidFill>
                                <a:latin typeface="Cambria Math" panose="02040503050406030204" pitchFamily="18" charset="0"/>
                              </a:rPr>
                              <m:t>𝑉</m:t>
                            </m:r>
                          </m:e>
                          <m:sub>
                            <m:r>
                              <a:rPr lang="en-US" sz="2000" i="1">
                                <a:solidFill>
                                  <a:prstClr val="black">
                                    <a:lumMod val="75000"/>
                                    <a:lumOff val="25000"/>
                                  </a:prstClr>
                                </a:solidFill>
                                <a:latin typeface="Cambria Math" panose="02040503050406030204" pitchFamily="18" charset="0"/>
                              </a:rPr>
                              <m:t>𝑖</m:t>
                            </m:r>
                          </m:sub>
                        </m:sSub>
                        <m:r>
                          <a:rPr lang="en-US" sz="2000" b="0" i="1" smtClean="0">
                            <a:solidFill>
                              <a:prstClr val="black">
                                <a:lumMod val="75000"/>
                                <a:lumOff val="25000"/>
                              </a:prstClr>
                            </a:solidFill>
                            <a:latin typeface="Cambria Math" panose="02040503050406030204" pitchFamily="18" charset="0"/>
                          </a:rPr>
                          <m:t>.</m:t>
                        </m:r>
                        <m:sSub>
                          <m:sSubPr>
                            <m:ctrlPr>
                              <a:rPr lang="en-US" sz="2000" i="1">
                                <a:solidFill>
                                  <a:prstClr val="black">
                                    <a:lumMod val="75000"/>
                                    <a:lumOff val="25000"/>
                                  </a:prstClr>
                                </a:solidFill>
                                <a:latin typeface="Cambria Math" panose="02040503050406030204" pitchFamily="18" charset="0"/>
                              </a:rPr>
                            </m:ctrlPr>
                          </m:sSubPr>
                          <m:e>
                            <m:r>
                              <a:rPr lang="en-US" sz="2000" b="0" i="1" smtClean="0">
                                <a:solidFill>
                                  <a:prstClr val="black">
                                    <a:lumMod val="75000"/>
                                    <a:lumOff val="25000"/>
                                  </a:prstClr>
                                </a:solidFill>
                                <a:latin typeface="Cambria Math" panose="02040503050406030204" pitchFamily="18" charset="0"/>
                              </a:rPr>
                              <m:t>𝐴</m:t>
                            </m:r>
                          </m:e>
                          <m:sub>
                            <m:r>
                              <a:rPr lang="en-US" sz="2000" i="1">
                                <a:solidFill>
                                  <a:prstClr val="black">
                                    <a:lumMod val="75000"/>
                                    <a:lumOff val="25000"/>
                                  </a:prstClr>
                                </a:solidFill>
                                <a:latin typeface="Cambria Math" panose="02040503050406030204" pitchFamily="18" charset="0"/>
                              </a:rPr>
                              <m:t>𝑖</m:t>
                            </m:r>
                          </m:sub>
                        </m:sSub>
                      </m:e>
                    </m:nary>
                  </m:oMath>
                </a14:m>
                <a:endParaRPr lang="en-US" dirty="0">
                  <a:solidFill>
                    <a:prstClr val="black">
                      <a:lumMod val="75000"/>
                      <a:lumOff val="25000"/>
                    </a:prstClr>
                  </a:solidFill>
                </a:endParaRPr>
              </a:p>
              <a:p>
                <a:pPr marL="914400" lvl="2" indent="0">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589212" y="1905000"/>
                <a:ext cx="8915400" cy="3777622"/>
              </a:xfrm>
              <a:blipFill rotWithShape="0">
                <a:blip r:embed="rId2"/>
                <a:stretch>
                  <a:fillRect l="-479" t="-969" b="-13409"/>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D1D54810-6751-4602-BDE9-E10C028084AA}" type="slidenum">
              <a:rPr lang="en-US" smtClean="0"/>
              <a:t>13</a:t>
            </a:fld>
            <a:endParaRPr lang="en-US" dirty="0"/>
          </a:p>
        </p:txBody>
      </p:sp>
    </p:spTree>
    <p:extLst>
      <p:ext uri="{BB962C8B-B14F-4D97-AF65-F5344CB8AC3E}">
        <p14:creationId xmlns:p14="http://schemas.microsoft.com/office/powerpoint/2010/main" val="15408351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RATING OF CURRENT METER</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937833" y="1912961"/>
                <a:ext cx="8272134" cy="4569726"/>
              </a:xfrm>
            </p:spPr>
            <p:txBody>
              <a:bodyPr/>
              <a:lstStyle/>
              <a:p>
                <a:pPr algn="just"/>
                <a:r>
                  <a:rPr lang="en-US" dirty="0"/>
                  <a:t>Rating of current meter is to establish relationship between point velocity of flow in a stream and the revolution per second of current meter</a:t>
                </a:r>
              </a:p>
              <a:p>
                <a:pPr algn="just"/>
                <a:r>
                  <a:rPr lang="en-US" dirty="0"/>
                  <a:t>It is done on a flume 400’ x 6’ x 6’ (length x width x depth)</a:t>
                </a:r>
              </a:p>
              <a:p>
                <a:pPr algn="just"/>
                <a:r>
                  <a:rPr lang="en-US" dirty="0"/>
                  <a:t>Electronically driven car rides on rails extending the length of the flume. The car carries current meter at constant rate through still water in the flume</a:t>
                </a:r>
              </a:p>
              <a:p>
                <a:pPr marL="0" indent="0" algn="just">
                  <a:buNone/>
                </a:pPr>
                <a:r>
                  <a:rPr lang="en-US" dirty="0"/>
                  <a:t>						</a:t>
                </a:r>
                <a14:m>
                  <m:oMath xmlns:m="http://schemas.openxmlformats.org/officeDocument/2006/math">
                    <m:r>
                      <a:rPr lang="en-US" sz="2000" b="0" i="1" smtClean="0">
                        <a:latin typeface="Cambria Math" panose="02040503050406030204" pitchFamily="18" charset="0"/>
                      </a:rPr>
                      <m:t>𝑉</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𝑆</m:t>
                        </m:r>
                      </m:num>
                      <m:den>
                        <m:r>
                          <a:rPr lang="en-US" sz="2000" b="0" i="1" smtClean="0">
                            <a:latin typeface="Cambria Math" panose="02040503050406030204" pitchFamily="18" charset="0"/>
                          </a:rPr>
                          <m:t>𝑇</m:t>
                        </m:r>
                      </m:den>
                    </m:f>
                  </m:oMath>
                </a14:m>
                <a:endParaRPr lang="en-US" dirty="0"/>
              </a:p>
              <a:p>
                <a:pPr lvl="0" algn="just">
                  <a:buClr>
                    <a:srgbClr val="353535"/>
                  </a:buClr>
                </a:pPr>
                <a:r>
                  <a:rPr lang="en-US" dirty="0">
                    <a:solidFill>
                      <a:prstClr val="black">
                        <a:lumMod val="75000"/>
                        <a:lumOff val="25000"/>
                      </a:prstClr>
                    </a:solidFill>
                  </a:rPr>
                  <a:t>And N are counted through counter and rating curves are developed</a:t>
                </a:r>
              </a:p>
              <a:p>
                <a:pPr marL="0" lvl="0" indent="0" algn="just">
                  <a:buClr>
                    <a:srgbClr val="353535"/>
                  </a:buClr>
                  <a:buNone/>
                </a:pPr>
                <a:r>
                  <a:rPr lang="en-US" dirty="0">
                    <a:solidFill>
                      <a:prstClr val="black">
                        <a:lumMod val="75000"/>
                        <a:lumOff val="25000"/>
                      </a:prstClr>
                    </a:solidFill>
                  </a:rPr>
                  <a:t>					V= a + </a:t>
                </a:r>
                <a:r>
                  <a:rPr lang="en-US" dirty="0" err="1">
                    <a:solidFill>
                      <a:prstClr val="black">
                        <a:lumMod val="75000"/>
                        <a:lumOff val="25000"/>
                      </a:prstClr>
                    </a:solidFill>
                  </a:rPr>
                  <a:t>bN</a:t>
                </a:r>
                <a:endParaRPr lang="en-US" dirty="0">
                  <a:solidFill>
                    <a:prstClr val="black">
                      <a:lumMod val="75000"/>
                      <a:lumOff val="25000"/>
                    </a:prstClr>
                  </a:solidFill>
                </a:endParaRPr>
              </a:p>
              <a:p>
                <a:pPr marL="0" lvl="0" indent="0" algn="just">
                  <a:buClr>
                    <a:srgbClr val="353535"/>
                  </a:buClr>
                  <a:buNone/>
                </a:pPr>
                <a:r>
                  <a:rPr lang="en-US" dirty="0">
                    <a:solidFill>
                      <a:prstClr val="black">
                        <a:lumMod val="75000"/>
                        <a:lumOff val="25000"/>
                      </a:prstClr>
                    </a:solidFill>
                  </a:rPr>
                  <a:t>Where a and b are calibration constants and N number of revolutions</a:t>
                </a:r>
              </a:p>
              <a:p>
                <a:pPr lvl="0" algn="just">
                  <a:buClr>
                    <a:srgbClr val="353535"/>
                  </a:buClr>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937833" y="1912961"/>
                <a:ext cx="8272134" cy="4569726"/>
              </a:xfrm>
              <a:blipFill rotWithShape="0">
                <a:blip r:embed="rId2"/>
                <a:stretch>
                  <a:fillRect l="-663" t="-801" r="-590"/>
                </a:stretch>
              </a:blipFill>
            </p:spPr>
            <p:txBody>
              <a:bodyPr/>
              <a:lstStyle/>
              <a:p>
                <a:r>
                  <a:rPr lang="en-US">
                    <a:noFill/>
                  </a:rPr>
                  <a:t> </a:t>
                </a:r>
              </a:p>
            </p:txBody>
          </p:sp>
        </mc:Fallback>
      </mc:AlternateContent>
      <p:cxnSp>
        <p:nvCxnSpPr>
          <p:cNvPr id="6" name="Straight Connector 5"/>
          <p:cNvCxnSpPr/>
          <p:nvPr/>
        </p:nvCxnSpPr>
        <p:spPr>
          <a:xfrm flipV="1">
            <a:off x="10099343" y="2934269"/>
            <a:ext cx="1405269" cy="1378424"/>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9228163" y="2936542"/>
            <a:ext cx="1405269" cy="1378424"/>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10101616" y="3455162"/>
            <a:ext cx="1405269" cy="13784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10633432" y="2934269"/>
            <a:ext cx="87118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V="1">
            <a:off x="11504612" y="2931996"/>
            <a:ext cx="0" cy="523166"/>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10633432" y="2931996"/>
            <a:ext cx="0" cy="498145"/>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9244083" y="3430141"/>
            <a:ext cx="1405269" cy="1378424"/>
          </a:xfrm>
          <a:prstGeom prst="line">
            <a:avLst/>
          </a:prstGeom>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10635705" y="3414218"/>
            <a:ext cx="871180" cy="0"/>
          </a:xfrm>
          <a:prstGeom prst="line">
            <a:avLst/>
          </a:prstGeom>
        </p:spPr>
        <p:style>
          <a:lnRef idx="1">
            <a:schemeClr val="accent1"/>
          </a:lnRef>
          <a:fillRef idx="0">
            <a:schemeClr val="accent1"/>
          </a:fillRef>
          <a:effectRef idx="0">
            <a:schemeClr val="accent1"/>
          </a:effectRef>
          <a:fontRef idx="minor">
            <a:schemeClr val="tx1"/>
          </a:fontRef>
        </p:style>
      </p:cxnSp>
      <p:sp>
        <p:nvSpPr>
          <p:cNvPr id="4" name="Rectangle 3"/>
          <p:cNvSpPr/>
          <p:nvPr/>
        </p:nvSpPr>
        <p:spPr>
          <a:xfrm>
            <a:off x="9225887" y="4312693"/>
            <a:ext cx="873456" cy="532262"/>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4" name="Straight Arrow Connector 23"/>
          <p:cNvCxnSpPr/>
          <p:nvPr/>
        </p:nvCxnSpPr>
        <p:spPr>
          <a:xfrm flipV="1">
            <a:off x="9225887" y="4995082"/>
            <a:ext cx="873456" cy="13646"/>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9512489" y="5022374"/>
            <a:ext cx="346570" cy="307777"/>
          </a:xfrm>
          <a:prstGeom prst="rect">
            <a:avLst/>
          </a:prstGeom>
          <a:noFill/>
        </p:spPr>
        <p:txBody>
          <a:bodyPr wrap="none" rtlCol="0">
            <a:spAutoFit/>
          </a:bodyPr>
          <a:lstStyle/>
          <a:p>
            <a:r>
              <a:rPr lang="en-US" sz="1400" dirty="0"/>
              <a:t>6’</a:t>
            </a:r>
          </a:p>
        </p:txBody>
      </p:sp>
      <p:cxnSp>
        <p:nvCxnSpPr>
          <p:cNvPr id="28" name="Straight Arrow Connector 27"/>
          <p:cNvCxnSpPr/>
          <p:nvPr/>
        </p:nvCxnSpPr>
        <p:spPr>
          <a:xfrm>
            <a:off x="9089409" y="4312693"/>
            <a:ext cx="0" cy="53226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1" name="TextBox 30"/>
          <p:cNvSpPr txBox="1"/>
          <p:nvPr/>
        </p:nvSpPr>
        <p:spPr>
          <a:xfrm>
            <a:off x="8750488" y="4437792"/>
            <a:ext cx="346570" cy="307777"/>
          </a:xfrm>
          <a:prstGeom prst="rect">
            <a:avLst/>
          </a:prstGeom>
          <a:noFill/>
        </p:spPr>
        <p:txBody>
          <a:bodyPr wrap="none" rtlCol="0">
            <a:spAutoFit/>
          </a:bodyPr>
          <a:lstStyle/>
          <a:p>
            <a:r>
              <a:rPr lang="en-US" sz="1400" dirty="0"/>
              <a:t>6’</a:t>
            </a:r>
          </a:p>
        </p:txBody>
      </p:sp>
      <p:cxnSp>
        <p:nvCxnSpPr>
          <p:cNvPr id="33" name="Straight Arrow Connector 32"/>
          <p:cNvCxnSpPr/>
          <p:nvPr/>
        </p:nvCxnSpPr>
        <p:spPr>
          <a:xfrm flipV="1">
            <a:off x="10115263" y="3455162"/>
            <a:ext cx="1567221" cy="1539921"/>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5" name="TextBox 34"/>
          <p:cNvSpPr txBox="1"/>
          <p:nvPr/>
        </p:nvSpPr>
        <p:spPr>
          <a:xfrm>
            <a:off x="10922756" y="4248996"/>
            <a:ext cx="545342" cy="307777"/>
          </a:xfrm>
          <a:prstGeom prst="rect">
            <a:avLst/>
          </a:prstGeom>
          <a:noFill/>
        </p:spPr>
        <p:txBody>
          <a:bodyPr wrap="none" rtlCol="0">
            <a:spAutoFit/>
          </a:bodyPr>
          <a:lstStyle/>
          <a:p>
            <a:r>
              <a:rPr lang="en-US" sz="1400" dirty="0"/>
              <a:t>400’</a:t>
            </a:r>
          </a:p>
        </p:txBody>
      </p:sp>
      <p:sp>
        <p:nvSpPr>
          <p:cNvPr id="5" name="Slide Number Placeholder 4"/>
          <p:cNvSpPr>
            <a:spLocks noGrp="1"/>
          </p:cNvSpPr>
          <p:nvPr>
            <p:ph type="sldNum" sz="quarter" idx="12"/>
          </p:nvPr>
        </p:nvSpPr>
        <p:spPr/>
        <p:txBody>
          <a:bodyPr/>
          <a:lstStyle/>
          <a:p>
            <a:fld id="{D1D54810-6751-4602-BDE9-E10C028084AA}" type="slidenum">
              <a:rPr lang="en-US" smtClean="0"/>
              <a:t>14</a:t>
            </a:fld>
            <a:endParaRPr lang="en-US" dirty="0"/>
          </a:p>
        </p:txBody>
      </p:sp>
    </p:spTree>
    <p:extLst>
      <p:ext uri="{BB962C8B-B14F-4D97-AF65-F5344CB8AC3E}">
        <p14:creationId xmlns:p14="http://schemas.microsoft.com/office/powerpoint/2010/main" val="4008625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14422" y="512193"/>
            <a:ext cx="8911687" cy="1280890"/>
          </a:xfrm>
        </p:spPr>
        <p:txBody>
          <a:bodyPr/>
          <a:lstStyle/>
          <a:p>
            <a:r>
              <a:rPr lang="en-US" dirty="0"/>
              <a:t>NUMERICAL PROBLEM</a:t>
            </a:r>
          </a:p>
        </p:txBody>
      </p:sp>
      <p:grpSp>
        <p:nvGrpSpPr>
          <p:cNvPr id="101" name="Group 100"/>
          <p:cNvGrpSpPr/>
          <p:nvPr/>
        </p:nvGrpSpPr>
        <p:grpSpPr>
          <a:xfrm>
            <a:off x="4870063" y="4776715"/>
            <a:ext cx="7058090" cy="1978930"/>
            <a:chOff x="2645467" y="2606091"/>
            <a:chExt cx="8099707" cy="2539116"/>
          </a:xfrm>
        </p:grpSpPr>
        <p:grpSp>
          <p:nvGrpSpPr>
            <p:cNvPr id="89" name="Group 88"/>
            <p:cNvGrpSpPr/>
            <p:nvPr/>
          </p:nvGrpSpPr>
          <p:grpSpPr>
            <a:xfrm>
              <a:off x="2780280" y="2888208"/>
              <a:ext cx="7870346" cy="2256999"/>
              <a:chOff x="2589212" y="2615252"/>
              <a:chExt cx="7870346" cy="2256999"/>
            </a:xfrm>
          </p:grpSpPr>
          <p:cxnSp>
            <p:nvCxnSpPr>
              <p:cNvPr id="8" name="Straight Connector 7"/>
              <p:cNvCxnSpPr/>
              <p:nvPr/>
            </p:nvCxnSpPr>
            <p:spPr>
              <a:xfrm>
                <a:off x="2589212" y="2618664"/>
                <a:ext cx="7870346" cy="30137"/>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3016154" y="2634017"/>
                <a:ext cx="0" cy="39578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H="1">
                <a:off x="3316406" y="2634017"/>
                <a:ext cx="13649" cy="68238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a:off x="3632581" y="2649937"/>
                <a:ext cx="11371" cy="925776"/>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3919179" y="2649937"/>
                <a:ext cx="27304" cy="1239675"/>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4244454" y="2663585"/>
                <a:ext cx="15924" cy="1553573"/>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a:off x="4870957" y="2663585"/>
                <a:ext cx="11369" cy="1785586"/>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a:off x="5570561" y="2649937"/>
                <a:ext cx="11369" cy="2222314"/>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6297476" y="2663585"/>
                <a:ext cx="3" cy="156722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35344" y="2663585"/>
                <a:ext cx="25022" cy="1226027"/>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7522198" y="2663585"/>
                <a:ext cx="25018" cy="109750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8068120" y="2649937"/>
                <a:ext cx="25022" cy="90644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8668621" y="2649937"/>
                <a:ext cx="11363" cy="626661"/>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9294120" y="2649937"/>
                <a:ext cx="2286" cy="4845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9842329" y="2649937"/>
                <a:ext cx="11358" cy="379866"/>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p:nvCxnSpPr>
            <p:spPr>
              <a:xfrm>
                <a:off x="2589212" y="2615252"/>
                <a:ext cx="426942" cy="414551"/>
              </a:xfrm>
              <a:prstGeom prst="line">
                <a:avLst/>
              </a:prstGeom>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p:nvCxnSpPr>
            <p:spPr>
              <a:xfrm>
                <a:off x="2991136" y="2977488"/>
                <a:ext cx="322989" cy="368221"/>
              </a:xfrm>
              <a:prstGeom prst="line">
                <a:avLst/>
              </a:prstGeom>
            </p:spPr>
            <p:style>
              <a:lnRef idx="1">
                <a:schemeClr val="accent1"/>
              </a:lnRef>
              <a:fillRef idx="0">
                <a:schemeClr val="accent1"/>
              </a:fillRef>
              <a:effectRef idx="0">
                <a:schemeClr val="accent1"/>
              </a:effectRef>
              <a:fontRef idx="minor">
                <a:schemeClr val="tx1"/>
              </a:fontRef>
            </p:style>
          </p:cxnSp>
          <p:cxnSp>
            <p:nvCxnSpPr>
              <p:cNvPr id="55" name="Straight Connector 54"/>
              <p:cNvCxnSpPr/>
              <p:nvPr/>
            </p:nvCxnSpPr>
            <p:spPr>
              <a:xfrm>
                <a:off x="3300482" y="3345709"/>
                <a:ext cx="329811" cy="199297"/>
              </a:xfrm>
              <a:prstGeom prst="line">
                <a:avLst/>
              </a:prstGeom>
            </p:spPr>
            <p:style>
              <a:lnRef idx="1">
                <a:schemeClr val="accent1"/>
              </a:lnRef>
              <a:fillRef idx="0">
                <a:schemeClr val="accent1"/>
              </a:fillRef>
              <a:effectRef idx="0">
                <a:schemeClr val="accent1"/>
              </a:effectRef>
              <a:fontRef idx="minor">
                <a:schemeClr val="tx1"/>
              </a:fontRef>
            </p:style>
          </p:cxnSp>
          <p:cxnSp>
            <p:nvCxnSpPr>
              <p:cNvPr id="58" name="Straight Connector 57"/>
              <p:cNvCxnSpPr/>
              <p:nvPr/>
            </p:nvCxnSpPr>
            <p:spPr>
              <a:xfrm>
                <a:off x="3630304" y="3552701"/>
                <a:ext cx="300259" cy="336911"/>
              </a:xfrm>
              <a:prstGeom prst="line">
                <a:avLst/>
              </a:prstGeom>
            </p:spPr>
            <p:style>
              <a:lnRef idx="1">
                <a:schemeClr val="accent1"/>
              </a:lnRef>
              <a:fillRef idx="0">
                <a:schemeClr val="accent1"/>
              </a:fillRef>
              <a:effectRef idx="0">
                <a:schemeClr val="accent1"/>
              </a:effectRef>
              <a:fontRef idx="minor">
                <a:schemeClr val="tx1"/>
              </a:fontRef>
            </p:style>
          </p:cxnSp>
          <p:cxnSp>
            <p:nvCxnSpPr>
              <p:cNvPr id="60" name="Straight Connector 59"/>
              <p:cNvCxnSpPr/>
              <p:nvPr/>
            </p:nvCxnSpPr>
            <p:spPr>
              <a:xfrm>
                <a:off x="3916914" y="3889612"/>
                <a:ext cx="343460" cy="327546"/>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p:cNvCxnSpPr/>
              <p:nvPr/>
            </p:nvCxnSpPr>
            <p:spPr>
              <a:xfrm>
                <a:off x="4253163" y="4217158"/>
                <a:ext cx="550852" cy="247936"/>
              </a:xfrm>
              <a:prstGeom prst="line">
                <a:avLst/>
              </a:prstGeom>
            </p:spPr>
            <p:style>
              <a:lnRef idx="1">
                <a:schemeClr val="accent1"/>
              </a:lnRef>
              <a:fillRef idx="0">
                <a:schemeClr val="accent1"/>
              </a:fillRef>
              <a:effectRef idx="0">
                <a:schemeClr val="accent1"/>
              </a:effectRef>
              <a:fontRef idx="minor">
                <a:schemeClr val="tx1"/>
              </a:fontRef>
            </p:style>
          </p:cxnSp>
          <p:cxnSp>
            <p:nvCxnSpPr>
              <p:cNvPr id="68" name="Straight Connector 67"/>
              <p:cNvCxnSpPr/>
              <p:nvPr/>
            </p:nvCxnSpPr>
            <p:spPr>
              <a:xfrm>
                <a:off x="4778995" y="4465094"/>
                <a:ext cx="802935" cy="407157"/>
              </a:xfrm>
              <a:prstGeom prst="line">
                <a:avLst/>
              </a:prstGeom>
            </p:spPr>
            <p:style>
              <a:lnRef idx="1">
                <a:schemeClr val="accent1"/>
              </a:lnRef>
              <a:fillRef idx="0">
                <a:schemeClr val="accent1"/>
              </a:fillRef>
              <a:effectRef idx="0">
                <a:schemeClr val="accent1"/>
              </a:effectRef>
              <a:fontRef idx="minor">
                <a:schemeClr val="tx1"/>
              </a:fontRef>
            </p:style>
          </p:cxnSp>
          <p:cxnSp>
            <p:nvCxnSpPr>
              <p:cNvPr id="72" name="Straight Connector 71"/>
              <p:cNvCxnSpPr/>
              <p:nvPr/>
            </p:nvCxnSpPr>
            <p:spPr>
              <a:xfrm flipV="1">
                <a:off x="5581930" y="4217158"/>
                <a:ext cx="793857" cy="655093"/>
              </a:xfrm>
              <a:prstGeom prst="line">
                <a:avLst/>
              </a:prstGeom>
            </p:spPr>
            <p:style>
              <a:lnRef idx="1">
                <a:schemeClr val="accent1"/>
              </a:lnRef>
              <a:fillRef idx="0">
                <a:schemeClr val="accent1"/>
              </a:fillRef>
              <a:effectRef idx="0">
                <a:schemeClr val="accent1"/>
              </a:effectRef>
              <a:fontRef idx="minor">
                <a:schemeClr val="tx1"/>
              </a:fontRef>
            </p:style>
          </p:cxnSp>
          <p:cxnSp>
            <p:nvCxnSpPr>
              <p:cNvPr id="73" name="Straight Connector 72"/>
              <p:cNvCxnSpPr/>
              <p:nvPr/>
            </p:nvCxnSpPr>
            <p:spPr>
              <a:xfrm flipV="1">
                <a:off x="6391740" y="3919179"/>
                <a:ext cx="579757" cy="288616"/>
              </a:xfrm>
              <a:prstGeom prst="line">
                <a:avLst/>
              </a:prstGeom>
            </p:spPr>
            <p:style>
              <a:lnRef idx="1">
                <a:schemeClr val="accent1"/>
              </a:lnRef>
              <a:fillRef idx="0">
                <a:schemeClr val="accent1"/>
              </a:fillRef>
              <a:effectRef idx="0">
                <a:schemeClr val="accent1"/>
              </a:effectRef>
              <a:fontRef idx="minor">
                <a:schemeClr val="tx1"/>
              </a:fontRef>
            </p:style>
          </p:cxnSp>
          <p:cxnSp>
            <p:nvCxnSpPr>
              <p:cNvPr id="75" name="Straight Connector 74"/>
              <p:cNvCxnSpPr/>
              <p:nvPr/>
            </p:nvCxnSpPr>
            <p:spPr>
              <a:xfrm flipV="1">
                <a:off x="6892113" y="3760088"/>
                <a:ext cx="655103" cy="189099"/>
              </a:xfrm>
              <a:prstGeom prst="line">
                <a:avLst/>
              </a:prstGeom>
            </p:spPr>
            <p:style>
              <a:lnRef idx="1">
                <a:schemeClr val="accent1"/>
              </a:lnRef>
              <a:fillRef idx="0">
                <a:schemeClr val="accent1"/>
              </a:fillRef>
              <a:effectRef idx="0">
                <a:schemeClr val="accent1"/>
              </a:effectRef>
              <a:fontRef idx="minor">
                <a:schemeClr val="tx1"/>
              </a:fontRef>
            </p:style>
          </p:cxnSp>
          <p:cxnSp>
            <p:nvCxnSpPr>
              <p:cNvPr id="77" name="Straight Connector 76"/>
              <p:cNvCxnSpPr/>
              <p:nvPr/>
            </p:nvCxnSpPr>
            <p:spPr>
              <a:xfrm flipV="1">
                <a:off x="7534707" y="3552701"/>
                <a:ext cx="558435" cy="208394"/>
              </a:xfrm>
              <a:prstGeom prst="line">
                <a:avLst/>
              </a:prstGeom>
            </p:spPr>
            <p:style>
              <a:lnRef idx="1">
                <a:schemeClr val="accent1"/>
              </a:lnRef>
              <a:fillRef idx="0">
                <a:schemeClr val="accent1"/>
              </a:fillRef>
              <a:effectRef idx="0">
                <a:schemeClr val="accent1"/>
              </a:effectRef>
              <a:fontRef idx="minor">
                <a:schemeClr val="tx1"/>
              </a:fontRef>
            </p:style>
          </p:cxnSp>
          <p:cxnSp>
            <p:nvCxnSpPr>
              <p:cNvPr id="79" name="Straight Connector 78"/>
              <p:cNvCxnSpPr/>
              <p:nvPr/>
            </p:nvCxnSpPr>
            <p:spPr>
              <a:xfrm flipV="1">
                <a:off x="8096685" y="3269774"/>
                <a:ext cx="577617" cy="288384"/>
              </a:xfrm>
              <a:prstGeom prst="line">
                <a:avLst/>
              </a:prstGeom>
            </p:spPr>
            <p:style>
              <a:lnRef idx="1">
                <a:schemeClr val="accent1"/>
              </a:lnRef>
              <a:fillRef idx="0">
                <a:schemeClr val="accent1"/>
              </a:fillRef>
              <a:effectRef idx="0">
                <a:schemeClr val="accent1"/>
              </a:effectRef>
              <a:fontRef idx="minor">
                <a:schemeClr val="tx1"/>
              </a:fontRef>
            </p:style>
          </p:cxnSp>
          <p:cxnSp>
            <p:nvCxnSpPr>
              <p:cNvPr id="81" name="Straight Connector 80"/>
              <p:cNvCxnSpPr/>
              <p:nvPr/>
            </p:nvCxnSpPr>
            <p:spPr>
              <a:xfrm flipV="1">
                <a:off x="8679984" y="3132406"/>
                <a:ext cx="614136" cy="124611"/>
              </a:xfrm>
              <a:prstGeom prst="line">
                <a:avLst/>
              </a:prstGeom>
            </p:spPr>
            <p:style>
              <a:lnRef idx="1">
                <a:schemeClr val="accent1"/>
              </a:lnRef>
              <a:fillRef idx="0">
                <a:schemeClr val="accent1"/>
              </a:fillRef>
              <a:effectRef idx="0">
                <a:schemeClr val="accent1"/>
              </a:effectRef>
              <a:fontRef idx="minor">
                <a:schemeClr val="tx1"/>
              </a:fontRef>
            </p:style>
          </p:cxnSp>
          <p:cxnSp>
            <p:nvCxnSpPr>
              <p:cNvPr id="83" name="Straight Connector 82"/>
              <p:cNvCxnSpPr/>
              <p:nvPr/>
            </p:nvCxnSpPr>
            <p:spPr>
              <a:xfrm flipV="1">
                <a:off x="9262703" y="3015477"/>
                <a:ext cx="614136" cy="124611"/>
              </a:xfrm>
              <a:prstGeom prst="line">
                <a:avLst/>
              </a:prstGeom>
            </p:spPr>
            <p:style>
              <a:lnRef idx="1">
                <a:schemeClr val="accent1"/>
              </a:lnRef>
              <a:fillRef idx="0">
                <a:schemeClr val="accent1"/>
              </a:fillRef>
              <a:effectRef idx="0">
                <a:schemeClr val="accent1"/>
              </a:effectRef>
              <a:fontRef idx="minor">
                <a:schemeClr val="tx1"/>
              </a:fontRef>
            </p:style>
          </p:cxnSp>
          <p:cxnSp>
            <p:nvCxnSpPr>
              <p:cNvPr id="84" name="Straight Connector 83"/>
              <p:cNvCxnSpPr/>
              <p:nvPr/>
            </p:nvCxnSpPr>
            <p:spPr>
              <a:xfrm flipV="1">
                <a:off x="9827384" y="2649937"/>
                <a:ext cx="632174" cy="372704"/>
              </a:xfrm>
              <a:prstGeom prst="line">
                <a:avLst/>
              </a:prstGeom>
            </p:spPr>
            <p:style>
              <a:lnRef idx="1">
                <a:schemeClr val="accent1"/>
              </a:lnRef>
              <a:fillRef idx="0">
                <a:schemeClr val="accent1"/>
              </a:fillRef>
              <a:effectRef idx="0">
                <a:schemeClr val="accent1"/>
              </a:effectRef>
              <a:fontRef idx="minor">
                <a:schemeClr val="tx1"/>
              </a:fontRef>
            </p:style>
          </p:cxnSp>
        </p:grpSp>
        <p:sp>
          <p:nvSpPr>
            <p:cNvPr id="90" name="TextBox 89"/>
            <p:cNvSpPr txBox="1"/>
            <p:nvPr/>
          </p:nvSpPr>
          <p:spPr>
            <a:xfrm>
              <a:off x="2645467" y="2606091"/>
              <a:ext cx="269626" cy="276999"/>
            </a:xfrm>
            <a:prstGeom prst="rect">
              <a:avLst/>
            </a:prstGeom>
            <a:noFill/>
          </p:spPr>
          <p:txBody>
            <a:bodyPr wrap="none" rtlCol="0">
              <a:spAutoFit/>
            </a:bodyPr>
            <a:lstStyle/>
            <a:p>
              <a:r>
                <a:rPr lang="en-US" sz="1200" dirty="0"/>
                <a:t>0</a:t>
              </a:r>
            </a:p>
          </p:txBody>
        </p:sp>
        <p:sp>
          <p:nvSpPr>
            <p:cNvPr id="91" name="TextBox 90"/>
            <p:cNvSpPr txBox="1"/>
            <p:nvPr/>
          </p:nvSpPr>
          <p:spPr>
            <a:xfrm>
              <a:off x="3111768" y="2622011"/>
              <a:ext cx="269626" cy="276999"/>
            </a:xfrm>
            <a:prstGeom prst="rect">
              <a:avLst/>
            </a:prstGeom>
            <a:noFill/>
          </p:spPr>
          <p:txBody>
            <a:bodyPr wrap="none" rtlCol="0">
              <a:spAutoFit/>
            </a:bodyPr>
            <a:lstStyle/>
            <a:p>
              <a:r>
                <a:rPr lang="en-US" sz="1200" dirty="0"/>
                <a:t>2</a:t>
              </a:r>
            </a:p>
          </p:txBody>
        </p:sp>
        <p:sp>
          <p:nvSpPr>
            <p:cNvPr id="92" name="TextBox 91"/>
            <p:cNvSpPr txBox="1"/>
            <p:nvPr/>
          </p:nvSpPr>
          <p:spPr>
            <a:xfrm>
              <a:off x="3684976" y="2635659"/>
              <a:ext cx="269626" cy="276999"/>
            </a:xfrm>
            <a:prstGeom prst="rect">
              <a:avLst/>
            </a:prstGeom>
            <a:noFill/>
          </p:spPr>
          <p:txBody>
            <a:bodyPr wrap="none" rtlCol="0">
              <a:spAutoFit/>
            </a:bodyPr>
            <a:lstStyle/>
            <a:p>
              <a:r>
                <a:rPr lang="en-US" sz="1200" dirty="0"/>
                <a:t>4</a:t>
              </a:r>
            </a:p>
          </p:txBody>
        </p:sp>
        <p:sp>
          <p:nvSpPr>
            <p:cNvPr id="93" name="TextBox 92"/>
            <p:cNvSpPr txBox="1"/>
            <p:nvPr/>
          </p:nvSpPr>
          <p:spPr>
            <a:xfrm>
              <a:off x="4340064" y="2635660"/>
              <a:ext cx="269626" cy="276999"/>
            </a:xfrm>
            <a:prstGeom prst="rect">
              <a:avLst/>
            </a:prstGeom>
            <a:noFill/>
          </p:spPr>
          <p:txBody>
            <a:bodyPr wrap="none" rtlCol="0">
              <a:spAutoFit/>
            </a:bodyPr>
            <a:lstStyle/>
            <a:p>
              <a:r>
                <a:rPr lang="en-US" sz="1200" dirty="0"/>
                <a:t>6</a:t>
              </a:r>
            </a:p>
          </p:txBody>
        </p:sp>
        <p:sp>
          <p:nvSpPr>
            <p:cNvPr id="94" name="TextBox 93"/>
            <p:cNvSpPr txBox="1"/>
            <p:nvPr/>
          </p:nvSpPr>
          <p:spPr>
            <a:xfrm>
              <a:off x="5622964" y="2635659"/>
              <a:ext cx="269626" cy="276999"/>
            </a:xfrm>
            <a:prstGeom prst="rect">
              <a:avLst/>
            </a:prstGeom>
            <a:noFill/>
          </p:spPr>
          <p:txBody>
            <a:bodyPr wrap="none" rtlCol="0">
              <a:spAutoFit/>
            </a:bodyPr>
            <a:lstStyle/>
            <a:p>
              <a:r>
                <a:rPr lang="en-US" sz="1200" dirty="0"/>
                <a:t>9</a:t>
              </a:r>
            </a:p>
          </p:txBody>
        </p:sp>
        <p:sp>
          <p:nvSpPr>
            <p:cNvPr id="95" name="TextBox 94"/>
            <p:cNvSpPr txBox="1"/>
            <p:nvPr/>
          </p:nvSpPr>
          <p:spPr>
            <a:xfrm>
              <a:off x="6974093" y="2635659"/>
              <a:ext cx="354584" cy="276999"/>
            </a:xfrm>
            <a:prstGeom prst="rect">
              <a:avLst/>
            </a:prstGeom>
            <a:noFill/>
          </p:spPr>
          <p:txBody>
            <a:bodyPr wrap="none" rtlCol="0">
              <a:spAutoFit/>
            </a:bodyPr>
            <a:lstStyle/>
            <a:p>
              <a:r>
                <a:rPr lang="en-US" sz="1200" dirty="0"/>
                <a:t>11</a:t>
              </a:r>
            </a:p>
          </p:txBody>
        </p:sp>
        <p:sp>
          <p:nvSpPr>
            <p:cNvPr id="96" name="TextBox 95"/>
            <p:cNvSpPr txBox="1"/>
            <p:nvPr/>
          </p:nvSpPr>
          <p:spPr>
            <a:xfrm>
              <a:off x="8068191" y="2637934"/>
              <a:ext cx="354584" cy="276999"/>
            </a:xfrm>
            <a:prstGeom prst="rect">
              <a:avLst/>
            </a:prstGeom>
            <a:noFill/>
          </p:spPr>
          <p:txBody>
            <a:bodyPr wrap="none" rtlCol="0">
              <a:spAutoFit/>
            </a:bodyPr>
            <a:lstStyle/>
            <a:p>
              <a:r>
                <a:rPr lang="en-US" sz="1200" dirty="0"/>
                <a:t>13</a:t>
              </a:r>
            </a:p>
          </p:txBody>
        </p:sp>
        <p:sp>
          <p:nvSpPr>
            <p:cNvPr id="97" name="TextBox 96"/>
            <p:cNvSpPr txBox="1"/>
            <p:nvPr/>
          </p:nvSpPr>
          <p:spPr>
            <a:xfrm>
              <a:off x="9323786" y="2637931"/>
              <a:ext cx="354584" cy="276999"/>
            </a:xfrm>
            <a:prstGeom prst="rect">
              <a:avLst/>
            </a:prstGeom>
            <a:noFill/>
          </p:spPr>
          <p:txBody>
            <a:bodyPr wrap="none" rtlCol="0">
              <a:spAutoFit/>
            </a:bodyPr>
            <a:lstStyle/>
            <a:p>
              <a:r>
                <a:rPr lang="en-US" sz="1200" dirty="0"/>
                <a:t>15</a:t>
              </a:r>
            </a:p>
          </p:txBody>
        </p:sp>
        <p:sp>
          <p:nvSpPr>
            <p:cNvPr id="98" name="TextBox 97"/>
            <p:cNvSpPr txBox="1"/>
            <p:nvPr/>
          </p:nvSpPr>
          <p:spPr>
            <a:xfrm>
              <a:off x="10390590" y="2640204"/>
              <a:ext cx="354584" cy="276999"/>
            </a:xfrm>
            <a:prstGeom prst="rect">
              <a:avLst/>
            </a:prstGeom>
            <a:noFill/>
          </p:spPr>
          <p:txBody>
            <a:bodyPr wrap="none" rtlCol="0">
              <a:spAutoFit/>
            </a:bodyPr>
            <a:lstStyle/>
            <a:p>
              <a:r>
                <a:rPr lang="en-US" sz="1200" dirty="0"/>
                <a:t>17</a:t>
              </a:r>
            </a:p>
          </p:txBody>
        </p:sp>
        <p:cxnSp>
          <p:nvCxnSpPr>
            <p:cNvPr id="99" name="Straight Connector 98"/>
            <p:cNvCxnSpPr/>
            <p:nvPr/>
          </p:nvCxnSpPr>
          <p:spPr>
            <a:xfrm flipH="1">
              <a:off x="2961518" y="2895597"/>
              <a:ext cx="2321" cy="217229"/>
            </a:xfrm>
            <a:prstGeom prst="line">
              <a:avLst/>
            </a:prstGeom>
            <a:ln>
              <a:prstDash val="sysDash"/>
            </a:ln>
          </p:spPr>
          <p:style>
            <a:lnRef idx="1">
              <a:schemeClr val="accent1"/>
            </a:lnRef>
            <a:fillRef idx="0">
              <a:schemeClr val="accent1"/>
            </a:fillRef>
            <a:effectRef idx="0">
              <a:schemeClr val="accent1"/>
            </a:effectRef>
            <a:fontRef idx="minor">
              <a:schemeClr val="tx1"/>
            </a:fontRef>
          </p:style>
        </p:cxnSp>
      </p:grpSp>
      <p:graphicFrame>
        <p:nvGraphicFramePr>
          <p:cNvPr id="102" name="Table 101"/>
          <p:cNvGraphicFramePr>
            <a:graphicFrameLocks noGrp="1"/>
          </p:cNvGraphicFramePr>
          <p:nvPr>
            <p:extLst>
              <p:ext uri="{D42A27DB-BD31-4B8C-83A1-F6EECF244321}">
                <p14:modId xmlns:p14="http://schemas.microsoft.com/office/powerpoint/2010/main" val="1289448317"/>
              </p:ext>
            </p:extLst>
          </p:nvPr>
        </p:nvGraphicFramePr>
        <p:xfrm>
          <a:off x="5775754" y="1555494"/>
          <a:ext cx="5610745" cy="2827997"/>
        </p:xfrm>
        <a:graphic>
          <a:graphicData uri="http://schemas.openxmlformats.org/drawingml/2006/table">
            <a:tbl>
              <a:tblPr firstRow="1" bandRow="1">
                <a:tableStyleId>{21E4AEA4-8DFA-4A89-87EB-49C32662AFE0}</a:tableStyleId>
              </a:tblPr>
              <a:tblGrid>
                <a:gridCol w="1122149">
                  <a:extLst>
                    <a:ext uri="{9D8B030D-6E8A-4147-A177-3AD203B41FA5}">
                      <a16:colId xmlns:a16="http://schemas.microsoft.com/office/drawing/2014/main" val="20000"/>
                    </a:ext>
                  </a:extLst>
                </a:gridCol>
                <a:gridCol w="1122149">
                  <a:extLst>
                    <a:ext uri="{9D8B030D-6E8A-4147-A177-3AD203B41FA5}">
                      <a16:colId xmlns:a16="http://schemas.microsoft.com/office/drawing/2014/main" val="20001"/>
                    </a:ext>
                  </a:extLst>
                </a:gridCol>
                <a:gridCol w="1122149">
                  <a:extLst>
                    <a:ext uri="{9D8B030D-6E8A-4147-A177-3AD203B41FA5}">
                      <a16:colId xmlns:a16="http://schemas.microsoft.com/office/drawing/2014/main" val="20002"/>
                    </a:ext>
                  </a:extLst>
                </a:gridCol>
                <a:gridCol w="1122149">
                  <a:extLst>
                    <a:ext uri="{9D8B030D-6E8A-4147-A177-3AD203B41FA5}">
                      <a16:colId xmlns:a16="http://schemas.microsoft.com/office/drawing/2014/main" val="20003"/>
                    </a:ext>
                  </a:extLst>
                </a:gridCol>
                <a:gridCol w="1122149">
                  <a:extLst>
                    <a:ext uri="{9D8B030D-6E8A-4147-A177-3AD203B41FA5}">
                      <a16:colId xmlns:a16="http://schemas.microsoft.com/office/drawing/2014/main" val="20004"/>
                    </a:ext>
                  </a:extLst>
                </a:gridCol>
              </a:tblGrid>
              <a:tr h="395537">
                <a:tc>
                  <a:txBody>
                    <a:bodyPr/>
                    <a:lstStyle/>
                    <a:p>
                      <a:r>
                        <a:rPr lang="en-US" sz="1100" dirty="0"/>
                        <a:t>Distance from bank (</a:t>
                      </a:r>
                      <a:r>
                        <a:rPr lang="en-US" sz="1100" dirty="0" err="1"/>
                        <a:t>ft</a:t>
                      </a:r>
                      <a:r>
                        <a:rPr lang="en-US" sz="1100" dirty="0"/>
                        <a:t>)</a:t>
                      </a:r>
                    </a:p>
                  </a:txBody>
                  <a:tcPr/>
                </a:tc>
                <a:tc>
                  <a:txBody>
                    <a:bodyPr/>
                    <a:lstStyle/>
                    <a:p>
                      <a:r>
                        <a:rPr lang="en-US" sz="1100" dirty="0"/>
                        <a:t>Depth (</a:t>
                      </a:r>
                      <a:r>
                        <a:rPr lang="en-US" sz="1100" dirty="0" err="1"/>
                        <a:t>ft</a:t>
                      </a:r>
                      <a:r>
                        <a:rPr lang="en-US" sz="1100" dirty="0"/>
                        <a:t>)</a:t>
                      </a:r>
                    </a:p>
                  </a:txBody>
                  <a:tcPr/>
                </a:tc>
                <a:tc>
                  <a:txBody>
                    <a:bodyPr/>
                    <a:lstStyle/>
                    <a:p>
                      <a:r>
                        <a:rPr lang="en-US" sz="1100" dirty="0"/>
                        <a:t>Meter Depth (</a:t>
                      </a:r>
                      <a:r>
                        <a:rPr lang="en-US" sz="1100" dirty="0" err="1"/>
                        <a:t>ft</a:t>
                      </a:r>
                      <a:r>
                        <a:rPr lang="en-US" sz="1100" dirty="0"/>
                        <a:t>)</a:t>
                      </a:r>
                    </a:p>
                  </a:txBody>
                  <a:tcPr/>
                </a:tc>
                <a:tc>
                  <a:txBody>
                    <a:bodyPr/>
                    <a:lstStyle/>
                    <a:p>
                      <a:r>
                        <a:rPr lang="en-US" sz="1100" dirty="0"/>
                        <a:t>Revolutions </a:t>
                      </a:r>
                    </a:p>
                  </a:txBody>
                  <a:tcPr/>
                </a:tc>
                <a:tc>
                  <a:txBody>
                    <a:bodyPr/>
                    <a:lstStyle/>
                    <a:p>
                      <a:r>
                        <a:rPr lang="en-US" sz="1100" dirty="0"/>
                        <a:t>Time (sec)</a:t>
                      </a:r>
                    </a:p>
                  </a:txBody>
                  <a:tcPr/>
                </a:tc>
                <a:extLst>
                  <a:ext uri="{0D108BD9-81ED-4DB2-BD59-A6C34878D82A}">
                    <a16:rowId xmlns:a16="http://schemas.microsoft.com/office/drawing/2014/main" val="10000"/>
                  </a:ext>
                </a:extLst>
              </a:tr>
              <a:tr h="267677">
                <a:tc>
                  <a:txBody>
                    <a:bodyPr/>
                    <a:lstStyle/>
                    <a:p>
                      <a:r>
                        <a:rPr lang="en-US" sz="1100" dirty="0"/>
                        <a:t>2</a:t>
                      </a:r>
                    </a:p>
                  </a:txBody>
                  <a:tcPr/>
                </a:tc>
                <a:tc>
                  <a:txBody>
                    <a:bodyPr/>
                    <a:lstStyle/>
                    <a:p>
                      <a:r>
                        <a:rPr lang="en-US" sz="1100" dirty="0"/>
                        <a:t>1</a:t>
                      </a:r>
                    </a:p>
                  </a:txBody>
                  <a:tcPr/>
                </a:tc>
                <a:tc>
                  <a:txBody>
                    <a:bodyPr/>
                    <a:lstStyle/>
                    <a:p>
                      <a:r>
                        <a:rPr lang="en-US" sz="1100" dirty="0"/>
                        <a:t>0.6</a:t>
                      </a:r>
                    </a:p>
                  </a:txBody>
                  <a:tcPr/>
                </a:tc>
                <a:tc>
                  <a:txBody>
                    <a:bodyPr/>
                    <a:lstStyle/>
                    <a:p>
                      <a:r>
                        <a:rPr lang="en-US" sz="1100" dirty="0"/>
                        <a:t>10</a:t>
                      </a:r>
                    </a:p>
                  </a:txBody>
                  <a:tcPr/>
                </a:tc>
                <a:tc>
                  <a:txBody>
                    <a:bodyPr/>
                    <a:lstStyle/>
                    <a:p>
                      <a:r>
                        <a:rPr lang="en-US" sz="1100" dirty="0"/>
                        <a:t>50</a:t>
                      </a:r>
                    </a:p>
                  </a:txBody>
                  <a:tcPr/>
                </a:tc>
                <a:extLst>
                  <a:ext uri="{0D108BD9-81ED-4DB2-BD59-A6C34878D82A}">
                    <a16:rowId xmlns:a16="http://schemas.microsoft.com/office/drawing/2014/main" val="10001"/>
                  </a:ext>
                </a:extLst>
              </a:tr>
              <a:tr h="395537">
                <a:tc>
                  <a:txBody>
                    <a:bodyPr/>
                    <a:lstStyle/>
                    <a:p>
                      <a:r>
                        <a:rPr lang="en-US" sz="1100" dirty="0"/>
                        <a:t>4</a:t>
                      </a:r>
                    </a:p>
                  </a:txBody>
                  <a:tcPr/>
                </a:tc>
                <a:tc>
                  <a:txBody>
                    <a:bodyPr/>
                    <a:lstStyle/>
                    <a:p>
                      <a:r>
                        <a:rPr lang="en-US" sz="1100" dirty="0"/>
                        <a:t>3.5</a:t>
                      </a:r>
                    </a:p>
                  </a:txBody>
                  <a:tcPr/>
                </a:tc>
                <a:tc>
                  <a:txBody>
                    <a:bodyPr/>
                    <a:lstStyle/>
                    <a:p>
                      <a:r>
                        <a:rPr lang="en-US" sz="1100" dirty="0"/>
                        <a:t>2.8</a:t>
                      </a:r>
                    </a:p>
                    <a:p>
                      <a:r>
                        <a:rPr lang="en-US" sz="1100" dirty="0"/>
                        <a:t>0.7</a:t>
                      </a:r>
                    </a:p>
                  </a:txBody>
                  <a:tcPr/>
                </a:tc>
                <a:tc>
                  <a:txBody>
                    <a:bodyPr/>
                    <a:lstStyle/>
                    <a:p>
                      <a:r>
                        <a:rPr lang="en-US" sz="1100" dirty="0"/>
                        <a:t>22</a:t>
                      </a:r>
                    </a:p>
                    <a:p>
                      <a:r>
                        <a:rPr lang="en-US" sz="1100" dirty="0"/>
                        <a:t>35</a:t>
                      </a:r>
                    </a:p>
                  </a:txBody>
                  <a:tcPr/>
                </a:tc>
                <a:tc>
                  <a:txBody>
                    <a:bodyPr/>
                    <a:lstStyle/>
                    <a:p>
                      <a:r>
                        <a:rPr lang="en-US" sz="1100" dirty="0"/>
                        <a:t>55</a:t>
                      </a:r>
                    </a:p>
                    <a:p>
                      <a:r>
                        <a:rPr lang="en-US" sz="1100" dirty="0"/>
                        <a:t>52</a:t>
                      </a:r>
                    </a:p>
                  </a:txBody>
                  <a:tcPr/>
                </a:tc>
                <a:extLst>
                  <a:ext uri="{0D108BD9-81ED-4DB2-BD59-A6C34878D82A}">
                    <a16:rowId xmlns:a16="http://schemas.microsoft.com/office/drawing/2014/main" val="10002"/>
                  </a:ext>
                </a:extLst>
              </a:tr>
              <a:tr h="395537">
                <a:tc>
                  <a:txBody>
                    <a:bodyPr/>
                    <a:lstStyle/>
                    <a:p>
                      <a:r>
                        <a:rPr lang="en-US" sz="1100" dirty="0"/>
                        <a:t>6</a:t>
                      </a:r>
                    </a:p>
                  </a:txBody>
                  <a:tcPr/>
                </a:tc>
                <a:tc>
                  <a:txBody>
                    <a:bodyPr/>
                    <a:lstStyle/>
                    <a:p>
                      <a:r>
                        <a:rPr lang="en-US" sz="1100" dirty="0"/>
                        <a:t>5.2</a:t>
                      </a:r>
                    </a:p>
                  </a:txBody>
                  <a:tcPr/>
                </a:tc>
                <a:tc>
                  <a:txBody>
                    <a:bodyPr/>
                    <a:lstStyle/>
                    <a:p>
                      <a:r>
                        <a:rPr lang="en-US" sz="1100" dirty="0"/>
                        <a:t>4.2</a:t>
                      </a:r>
                    </a:p>
                    <a:p>
                      <a:r>
                        <a:rPr lang="en-US" sz="1100" dirty="0"/>
                        <a:t>1</a:t>
                      </a:r>
                    </a:p>
                  </a:txBody>
                  <a:tcPr/>
                </a:tc>
                <a:tc>
                  <a:txBody>
                    <a:bodyPr/>
                    <a:lstStyle/>
                    <a:p>
                      <a:r>
                        <a:rPr lang="en-US" sz="1100" dirty="0"/>
                        <a:t>28</a:t>
                      </a:r>
                    </a:p>
                    <a:p>
                      <a:r>
                        <a:rPr lang="en-US" sz="1100" dirty="0"/>
                        <a:t>40</a:t>
                      </a:r>
                    </a:p>
                  </a:txBody>
                  <a:tcPr/>
                </a:tc>
                <a:tc>
                  <a:txBody>
                    <a:bodyPr/>
                    <a:lstStyle/>
                    <a:p>
                      <a:r>
                        <a:rPr lang="en-US" sz="1100" dirty="0"/>
                        <a:t>53</a:t>
                      </a:r>
                    </a:p>
                    <a:p>
                      <a:r>
                        <a:rPr lang="en-US" sz="1100" dirty="0"/>
                        <a:t>58</a:t>
                      </a:r>
                    </a:p>
                  </a:txBody>
                  <a:tcPr/>
                </a:tc>
                <a:extLst>
                  <a:ext uri="{0D108BD9-81ED-4DB2-BD59-A6C34878D82A}">
                    <a16:rowId xmlns:a16="http://schemas.microsoft.com/office/drawing/2014/main" val="10003"/>
                  </a:ext>
                </a:extLst>
              </a:tr>
              <a:tr h="395537">
                <a:tc>
                  <a:txBody>
                    <a:bodyPr/>
                    <a:lstStyle/>
                    <a:p>
                      <a:r>
                        <a:rPr lang="en-US" sz="1100" dirty="0"/>
                        <a:t>9</a:t>
                      </a:r>
                    </a:p>
                  </a:txBody>
                  <a:tcPr/>
                </a:tc>
                <a:tc>
                  <a:txBody>
                    <a:bodyPr/>
                    <a:lstStyle/>
                    <a:p>
                      <a:r>
                        <a:rPr lang="en-US" sz="1100" dirty="0"/>
                        <a:t>6.3</a:t>
                      </a:r>
                    </a:p>
                  </a:txBody>
                  <a:tcPr/>
                </a:tc>
                <a:tc>
                  <a:txBody>
                    <a:bodyPr/>
                    <a:lstStyle/>
                    <a:p>
                      <a:r>
                        <a:rPr lang="en-US" sz="1100" dirty="0"/>
                        <a:t>5</a:t>
                      </a:r>
                    </a:p>
                    <a:p>
                      <a:r>
                        <a:rPr lang="en-US" sz="1100" dirty="0"/>
                        <a:t>1.3</a:t>
                      </a:r>
                    </a:p>
                  </a:txBody>
                  <a:tcPr/>
                </a:tc>
                <a:tc>
                  <a:txBody>
                    <a:bodyPr/>
                    <a:lstStyle/>
                    <a:p>
                      <a:r>
                        <a:rPr lang="en-US" sz="1100" dirty="0"/>
                        <a:t>32</a:t>
                      </a:r>
                    </a:p>
                    <a:p>
                      <a:r>
                        <a:rPr lang="en-US" sz="1100" dirty="0"/>
                        <a:t>45</a:t>
                      </a:r>
                    </a:p>
                  </a:txBody>
                  <a:tcPr/>
                </a:tc>
                <a:tc>
                  <a:txBody>
                    <a:bodyPr/>
                    <a:lstStyle/>
                    <a:p>
                      <a:r>
                        <a:rPr lang="en-US" sz="1100" dirty="0"/>
                        <a:t>58</a:t>
                      </a:r>
                    </a:p>
                    <a:p>
                      <a:r>
                        <a:rPr lang="en-US" sz="1100" dirty="0"/>
                        <a:t>60</a:t>
                      </a:r>
                    </a:p>
                  </a:txBody>
                  <a:tcPr/>
                </a:tc>
                <a:extLst>
                  <a:ext uri="{0D108BD9-81ED-4DB2-BD59-A6C34878D82A}">
                    <a16:rowId xmlns:a16="http://schemas.microsoft.com/office/drawing/2014/main" val="10004"/>
                  </a:ext>
                </a:extLst>
              </a:tr>
              <a:tr h="395537">
                <a:tc>
                  <a:txBody>
                    <a:bodyPr/>
                    <a:lstStyle/>
                    <a:p>
                      <a:r>
                        <a:rPr lang="en-US" sz="1100" dirty="0"/>
                        <a:t>11</a:t>
                      </a:r>
                    </a:p>
                  </a:txBody>
                  <a:tcPr/>
                </a:tc>
                <a:tc>
                  <a:txBody>
                    <a:bodyPr/>
                    <a:lstStyle/>
                    <a:p>
                      <a:r>
                        <a:rPr lang="en-US" sz="1100" dirty="0"/>
                        <a:t>4.4</a:t>
                      </a:r>
                    </a:p>
                  </a:txBody>
                  <a:tcPr/>
                </a:tc>
                <a:tc>
                  <a:txBody>
                    <a:bodyPr/>
                    <a:lstStyle/>
                    <a:p>
                      <a:r>
                        <a:rPr lang="en-US" sz="1100" dirty="0"/>
                        <a:t>3,5</a:t>
                      </a:r>
                    </a:p>
                    <a:p>
                      <a:r>
                        <a:rPr lang="en-US" sz="1100" dirty="0"/>
                        <a:t>0.9</a:t>
                      </a:r>
                    </a:p>
                  </a:txBody>
                  <a:tcPr/>
                </a:tc>
                <a:tc>
                  <a:txBody>
                    <a:bodyPr/>
                    <a:lstStyle/>
                    <a:p>
                      <a:r>
                        <a:rPr lang="en-US" sz="1100" dirty="0"/>
                        <a:t>28</a:t>
                      </a:r>
                    </a:p>
                    <a:p>
                      <a:r>
                        <a:rPr lang="en-US" sz="1100" dirty="0"/>
                        <a:t>33</a:t>
                      </a:r>
                    </a:p>
                  </a:txBody>
                  <a:tcPr/>
                </a:tc>
                <a:tc>
                  <a:txBody>
                    <a:bodyPr/>
                    <a:lstStyle/>
                    <a:p>
                      <a:r>
                        <a:rPr lang="en-US" sz="1100" dirty="0"/>
                        <a:t>45</a:t>
                      </a:r>
                    </a:p>
                    <a:p>
                      <a:r>
                        <a:rPr lang="en-US" sz="1100" dirty="0"/>
                        <a:t>46</a:t>
                      </a:r>
                    </a:p>
                  </a:txBody>
                  <a:tcPr/>
                </a:tc>
                <a:extLst>
                  <a:ext uri="{0D108BD9-81ED-4DB2-BD59-A6C34878D82A}">
                    <a16:rowId xmlns:a16="http://schemas.microsoft.com/office/drawing/2014/main" val="10005"/>
                  </a:ext>
                </a:extLst>
              </a:tr>
              <a:tr h="395537">
                <a:tc>
                  <a:txBody>
                    <a:bodyPr/>
                    <a:lstStyle/>
                    <a:p>
                      <a:r>
                        <a:rPr lang="en-US" sz="1100" dirty="0"/>
                        <a:t>13</a:t>
                      </a:r>
                    </a:p>
                  </a:txBody>
                  <a:tcPr/>
                </a:tc>
                <a:tc>
                  <a:txBody>
                    <a:bodyPr/>
                    <a:lstStyle/>
                    <a:p>
                      <a:r>
                        <a:rPr lang="en-US" sz="1100" dirty="0"/>
                        <a:t>2.2</a:t>
                      </a:r>
                    </a:p>
                  </a:txBody>
                  <a:tcPr/>
                </a:tc>
                <a:tc>
                  <a:txBody>
                    <a:bodyPr/>
                    <a:lstStyle/>
                    <a:p>
                      <a:r>
                        <a:rPr lang="en-US" sz="1100" dirty="0"/>
                        <a:t>1.3</a:t>
                      </a:r>
                    </a:p>
                    <a:p>
                      <a:r>
                        <a:rPr lang="en-US" sz="1100" dirty="0"/>
                        <a:t>0.5</a:t>
                      </a:r>
                    </a:p>
                  </a:txBody>
                  <a:tcPr/>
                </a:tc>
                <a:tc>
                  <a:txBody>
                    <a:bodyPr/>
                    <a:lstStyle/>
                    <a:p>
                      <a:r>
                        <a:rPr lang="en-US" sz="1100" dirty="0"/>
                        <a:t>22</a:t>
                      </a:r>
                    </a:p>
                    <a:p>
                      <a:r>
                        <a:rPr lang="en-US" sz="1100" dirty="0"/>
                        <a:t>12</a:t>
                      </a:r>
                    </a:p>
                  </a:txBody>
                  <a:tcPr/>
                </a:tc>
                <a:tc>
                  <a:txBody>
                    <a:bodyPr/>
                    <a:lstStyle/>
                    <a:p>
                      <a:r>
                        <a:rPr lang="en-US" sz="1100" dirty="0"/>
                        <a:t>50</a:t>
                      </a:r>
                    </a:p>
                    <a:p>
                      <a:r>
                        <a:rPr lang="en-US" sz="1100" dirty="0"/>
                        <a:t>49</a:t>
                      </a:r>
                    </a:p>
                  </a:txBody>
                  <a:tcPr/>
                </a:tc>
                <a:extLst>
                  <a:ext uri="{0D108BD9-81ED-4DB2-BD59-A6C34878D82A}">
                    <a16:rowId xmlns:a16="http://schemas.microsoft.com/office/drawing/2014/main" val="10006"/>
                  </a:ext>
                </a:extLst>
              </a:tr>
            </a:tbl>
          </a:graphicData>
        </a:graphic>
      </p:graphicFrame>
      <p:sp>
        <p:nvSpPr>
          <p:cNvPr id="104" name="TextBox 103"/>
          <p:cNvSpPr txBox="1"/>
          <p:nvPr/>
        </p:nvSpPr>
        <p:spPr>
          <a:xfrm>
            <a:off x="1405719" y="2169994"/>
            <a:ext cx="3953858" cy="3970318"/>
          </a:xfrm>
          <a:prstGeom prst="rect">
            <a:avLst/>
          </a:prstGeom>
          <a:noFill/>
        </p:spPr>
        <p:txBody>
          <a:bodyPr wrap="square" rtlCol="0">
            <a:spAutoFit/>
          </a:bodyPr>
          <a:lstStyle/>
          <a:p>
            <a:r>
              <a:rPr lang="en-US" dirty="0"/>
              <a:t>Compute the stream flow for the measurements of data given. Take the meter rating from equation with a= 0.1 and b=2.2 for v in </a:t>
            </a:r>
            <a:r>
              <a:rPr lang="en-US" dirty="0" err="1"/>
              <a:t>ft</a:t>
            </a:r>
            <a:r>
              <a:rPr lang="en-US" dirty="0"/>
              <a:t>/sec.</a:t>
            </a:r>
          </a:p>
          <a:p>
            <a:pPr lvl="0"/>
            <a:endParaRPr lang="en-US" dirty="0"/>
          </a:p>
          <a:p>
            <a:pPr lvl="0"/>
            <a:r>
              <a:rPr lang="en-US" dirty="0"/>
              <a:t>V = a + </a:t>
            </a:r>
            <a:r>
              <a:rPr lang="en-US" dirty="0" err="1"/>
              <a:t>bN</a:t>
            </a:r>
            <a:r>
              <a:rPr lang="en-US" dirty="0"/>
              <a:t> (</a:t>
            </a:r>
            <a:r>
              <a:rPr lang="en-US" dirty="0" err="1"/>
              <a:t>ft</a:t>
            </a:r>
            <a:r>
              <a:rPr lang="en-US" dirty="0"/>
              <a:t>/s)</a:t>
            </a:r>
          </a:p>
          <a:p>
            <a:r>
              <a:rPr lang="en-US" dirty="0"/>
              <a:t>a=0.1</a:t>
            </a:r>
          </a:p>
          <a:p>
            <a:r>
              <a:rPr lang="en-US" dirty="0"/>
              <a:t>b=2.2</a:t>
            </a:r>
          </a:p>
          <a:p>
            <a:endParaRPr lang="en-US" dirty="0"/>
          </a:p>
          <a:p>
            <a:r>
              <a:rPr lang="en-US" dirty="0"/>
              <a:t>Also report mean velocity and mean depth for the section.</a:t>
            </a:r>
          </a:p>
          <a:p>
            <a:pPr lvl="0"/>
            <a:endParaRPr lang="en-US" dirty="0"/>
          </a:p>
          <a:p>
            <a:endParaRPr lang="en-US" dirty="0"/>
          </a:p>
        </p:txBody>
      </p:sp>
      <p:sp>
        <p:nvSpPr>
          <p:cNvPr id="3" name="Slide Number Placeholder 2"/>
          <p:cNvSpPr>
            <a:spLocks noGrp="1"/>
          </p:cNvSpPr>
          <p:nvPr>
            <p:ph type="sldNum" sz="quarter" idx="12"/>
          </p:nvPr>
        </p:nvSpPr>
        <p:spPr/>
        <p:txBody>
          <a:bodyPr/>
          <a:lstStyle/>
          <a:p>
            <a:fld id="{D1D54810-6751-4602-BDE9-E10C028084AA}" type="slidenum">
              <a:rPr lang="en-US" smtClean="0"/>
              <a:t>15</a:t>
            </a:fld>
            <a:endParaRPr lang="en-US" dirty="0"/>
          </a:p>
        </p:txBody>
      </p:sp>
    </p:spTree>
    <p:extLst>
      <p:ext uri="{BB962C8B-B14F-4D97-AF65-F5344CB8AC3E}">
        <p14:creationId xmlns:p14="http://schemas.microsoft.com/office/powerpoint/2010/main" val="3316439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NUMERICAL PROBLEM</a:t>
            </a:r>
          </a:p>
        </p:txBody>
      </p:sp>
      <p:sp>
        <p:nvSpPr>
          <p:cNvPr id="3" name="Content Placeholder 2"/>
          <p:cNvSpPr>
            <a:spLocks noGrp="1"/>
          </p:cNvSpPr>
          <p:nvPr>
            <p:ph idx="1"/>
          </p:nvPr>
        </p:nvSpPr>
        <p:spPr>
          <a:xfrm>
            <a:off x="2056949" y="1505803"/>
            <a:ext cx="8915400" cy="3777622"/>
          </a:xfrm>
        </p:spPr>
        <p:txBody>
          <a:bodyPr/>
          <a:lstStyle/>
          <a:p>
            <a:pPr marL="0" lvl="0" indent="0">
              <a:buClr>
                <a:srgbClr val="353535"/>
              </a:buClr>
              <a:buNone/>
            </a:pPr>
            <a:r>
              <a:rPr lang="en-US" dirty="0"/>
              <a:t>					V = a + </a:t>
            </a:r>
            <a:r>
              <a:rPr lang="en-US" dirty="0" err="1"/>
              <a:t>bN</a:t>
            </a:r>
            <a:r>
              <a:rPr lang="en-US" dirty="0"/>
              <a:t> (</a:t>
            </a:r>
            <a:r>
              <a:rPr lang="en-US" dirty="0" err="1"/>
              <a:t>ft</a:t>
            </a:r>
            <a:r>
              <a:rPr lang="en-US" dirty="0"/>
              <a:t>/s)</a:t>
            </a:r>
          </a:p>
        </p:txBody>
      </p:sp>
      <p:sp>
        <p:nvSpPr>
          <p:cNvPr id="4" name="TextBox 3"/>
          <p:cNvSpPr txBox="1"/>
          <p:nvPr/>
        </p:nvSpPr>
        <p:spPr>
          <a:xfrm>
            <a:off x="6933062" y="1505803"/>
            <a:ext cx="1241946" cy="646331"/>
          </a:xfrm>
          <a:prstGeom prst="rect">
            <a:avLst/>
          </a:prstGeom>
          <a:noFill/>
          <a:ln>
            <a:noFill/>
          </a:ln>
        </p:spPr>
        <p:txBody>
          <a:bodyPr wrap="square" rtlCol="0">
            <a:spAutoFit/>
          </a:bodyPr>
          <a:lstStyle/>
          <a:p>
            <a:r>
              <a:rPr lang="en-US" dirty="0"/>
              <a:t>a=0.1</a:t>
            </a:r>
          </a:p>
          <a:p>
            <a:r>
              <a:rPr lang="en-US" dirty="0"/>
              <a:t>b=2.2</a:t>
            </a:r>
          </a:p>
        </p:txBody>
      </p:sp>
      <p:graphicFrame>
        <p:nvGraphicFramePr>
          <p:cNvPr id="5" name="Table 4"/>
          <p:cNvGraphicFramePr>
            <a:graphicFrameLocks noGrp="1"/>
          </p:cNvGraphicFramePr>
          <p:nvPr>
            <p:extLst>
              <p:ext uri="{D42A27DB-BD31-4B8C-83A1-F6EECF244321}">
                <p14:modId xmlns:p14="http://schemas.microsoft.com/office/powerpoint/2010/main" val="1203883475"/>
              </p:ext>
            </p:extLst>
          </p:nvPr>
        </p:nvGraphicFramePr>
        <p:xfrm>
          <a:off x="1364778" y="2165782"/>
          <a:ext cx="8488907" cy="4016383"/>
        </p:xfrm>
        <a:graphic>
          <a:graphicData uri="http://schemas.openxmlformats.org/drawingml/2006/table">
            <a:tbl>
              <a:tblPr firstRow="1" bandRow="1">
                <a:tableStyleId>{284E427A-3D55-4303-BF80-6455036E1DE7}</a:tableStyleId>
              </a:tblPr>
              <a:tblGrid>
                <a:gridCol w="848891">
                  <a:extLst>
                    <a:ext uri="{9D8B030D-6E8A-4147-A177-3AD203B41FA5}">
                      <a16:colId xmlns:a16="http://schemas.microsoft.com/office/drawing/2014/main" val="20000"/>
                    </a:ext>
                  </a:extLst>
                </a:gridCol>
                <a:gridCol w="656111">
                  <a:extLst>
                    <a:ext uri="{9D8B030D-6E8A-4147-A177-3AD203B41FA5}">
                      <a16:colId xmlns:a16="http://schemas.microsoft.com/office/drawing/2014/main" val="20001"/>
                    </a:ext>
                  </a:extLst>
                </a:gridCol>
                <a:gridCol w="846985">
                  <a:extLst>
                    <a:ext uri="{9D8B030D-6E8A-4147-A177-3AD203B41FA5}">
                      <a16:colId xmlns:a16="http://schemas.microsoft.com/office/drawing/2014/main" val="20002"/>
                    </a:ext>
                  </a:extLst>
                </a:gridCol>
                <a:gridCol w="1040156">
                  <a:extLst>
                    <a:ext uri="{9D8B030D-6E8A-4147-A177-3AD203B41FA5}">
                      <a16:colId xmlns:a16="http://schemas.microsoft.com/office/drawing/2014/main" val="20003"/>
                    </a:ext>
                  </a:extLst>
                </a:gridCol>
                <a:gridCol w="579515">
                  <a:extLst>
                    <a:ext uri="{9D8B030D-6E8A-4147-A177-3AD203B41FA5}">
                      <a16:colId xmlns:a16="http://schemas.microsoft.com/office/drawing/2014/main" val="20004"/>
                    </a:ext>
                  </a:extLst>
                </a:gridCol>
                <a:gridCol w="980719">
                  <a:extLst>
                    <a:ext uri="{9D8B030D-6E8A-4147-A177-3AD203B41FA5}">
                      <a16:colId xmlns:a16="http://schemas.microsoft.com/office/drawing/2014/main" val="20005"/>
                    </a:ext>
                  </a:extLst>
                </a:gridCol>
                <a:gridCol w="750711">
                  <a:extLst>
                    <a:ext uri="{9D8B030D-6E8A-4147-A177-3AD203B41FA5}">
                      <a16:colId xmlns:a16="http://schemas.microsoft.com/office/drawing/2014/main" val="20006"/>
                    </a:ext>
                  </a:extLst>
                </a:gridCol>
                <a:gridCol w="809523">
                  <a:extLst>
                    <a:ext uri="{9D8B030D-6E8A-4147-A177-3AD203B41FA5}">
                      <a16:colId xmlns:a16="http://schemas.microsoft.com/office/drawing/2014/main" val="20007"/>
                    </a:ext>
                  </a:extLst>
                </a:gridCol>
                <a:gridCol w="1010436">
                  <a:extLst>
                    <a:ext uri="{9D8B030D-6E8A-4147-A177-3AD203B41FA5}">
                      <a16:colId xmlns:a16="http://schemas.microsoft.com/office/drawing/2014/main" val="20008"/>
                    </a:ext>
                  </a:extLst>
                </a:gridCol>
                <a:gridCol w="965860">
                  <a:extLst>
                    <a:ext uri="{9D8B030D-6E8A-4147-A177-3AD203B41FA5}">
                      <a16:colId xmlns:a16="http://schemas.microsoft.com/office/drawing/2014/main" val="20009"/>
                    </a:ext>
                  </a:extLst>
                </a:gridCol>
              </a:tblGrid>
              <a:tr h="586824">
                <a:tc>
                  <a:txBody>
                    <a:bodyPr/>
                    <a:lstStyle/>
                    <a:p>
                      <a:r>
                        <a:rPr lang="en-US" sz="1100" dirty="0"/>
                        <a:t>Distance from bank (</a:t>
                      </a:r>
                      <a:r>
                        <a:rPr lang="en-US" sz="1100" dirty="0" err="1"/>
                        <a:t>ft</a:t>
                      </a:r>
                      <a:r>
                        <a:rPr lang="en-US" sz="1100" dirty="0"/>
                        <a:t>)</a:t>
                      </a:r>
                    </a:p>
                  </a:txBody>
                  <a:tcPr/>
                </a:tc>
                <a:tc>
                  <a:txBody>
                    <a:bodyPr/>
                    <a:lstStyle/>
                    <a:p>
                      <a:r>
                        <a:rPr lang="en-US" sz="1100" dirty="0"/>
                        <a:t>Depth (</a:t>
                      </a:r>
                      <a:r>
                        <a:rPr lang="en-US" sz="1100" dirty="0" err="1"/>
                        <a:t>ft</a:t>
                      </a:r>
                      <a:r>
                        <a:rPr lang="en-US" sz="1100" dirty="0"/>
                        <a:t>)</a:t>
                      </a:r>
                    </a:p>
                  </a:txBody>
                  <a:tcPr/>
                </a:tc>
                <a:tc>
                  <a:txBody>
                    <a:bodyPr/>
                    <a:lstStyle/>
                    <a:p>
                      <a:r>
                        <a:rPr lang="en-US" sz="1100" dirty="0"/>
                        <a:t>Meter Depth (</a:t>
                      </a:r>
                      <a:r>
                        <a:rPr lang="en-US" sz="1100" dirty="0" err="1"/>
                        <a:t>ft</a:t>
                      </a:r>
                      <a:r>
                        <a:rPr lang="en-US" sz="1100" dirty="0"/>
                        <a:t>)</a:t>
                      </a:r>
                    </a:p>
                  </a:txBody>
                  <a:tcPr/>
                </a:tc>
                <a:tc>
                  <a:txBody>
                    <a:bodyPr/>
                    <a:lstStyle/>
                    <a:p>
                      <a:r>
                        <a:rPr lang="en-US" sz="1100" dirty="0"/>
                        <a:t>Revolutions </a:t>
                      </a:r>
                    </a:p>
                  </a:txBody>
                  <a:tcPr/>
                </a:tc>
                <a:tc>
                  <a:txBody>
                    <a:bodyPr/>
                    <a:lstStyle/>
                    <a:p>
                      <a:r>
                        <a:rPr lang="en-US" sz="1100" dirty="0"/>
                        <a:t>Time (sec)</a:t>
                      </a:r>
                    </a:p>
                  </a:txBody>
                  <a:tcPr/>
                </a:tc>
                <a:tc>
                  <a:txBody>
                    <a:bodyPr/>
                    <a:lstStyle/>
                    <a:p>
                      <a:r>
                        <a:rPr lang="en-US" sz="1100" dirty="0"/>
                        <a:t>N (Rev/Sec)</a:t>
                      </a:r>
                    </a:p>
                  </a:txBody>
                  <a:tcPr/>
                </a:tc>
                <a:tc>
                  <a:txBody>
                    <a:bodyPr/>
                    <a:lstStyle/>
                    <a:p>
                      <a:r>
                        <a:rPr lang="en-US" sz="1100" dirty="0"/>
                        <a:t>V (</a:t>
                      </a:r>
                      <a:r>
                        <a:rPr lang="en-US" sz="1100" dirty="0" err="1"/>
                        <a:t>ft</a:t>
                      </a:r>
                      <a:r>
                        <a:rPr lang="en-US" sz="1100" dirty="0"/>
                        <a:t>/sec)</a:t>
                      </a:r>
                    </a:p>
                  </a:txBody>
                  <a:tcPr/>
                </a:tc>
                <a:tc>
                  <a:txBody>
                    <a:bodyPr/>
                    <a:lstStyle/>
                    <a:p>
                      <a:r>
                        <a:rPr lang="en-US" sz="1100" dirty="0" err="1"/>
                        <a:t>V</a:t>
                      </a:r>
                      <a:r>
                        <a:rPr lang="en-US" sz="1100" baseline="-25000" dirty="0" err="1"/>
                        <a:t>mean</a:t>
                      </a:r>
                      <a:r>
                        <a:rPr lang="en-US" sz="1100" baseline="0" dirty="0"/>
                        <a:t> (</a:t>
                      </a:r>
                      <a:r>
                        <a:rPr lang="en-US" sz="1100" baseline="0" dirty="0" err="1"/>
                        <a:t>ft</a:t>
                      </a:r>
                      <a:r>
                        <a:rPr lang="en-US" sz="1100" baseline="0" dirty="0"/>
                        <a:t>/sec)</a:t>
                      </a:r>
                      <a:endParaRPr lang="en-US" sz="1100" dirty="0"/>
                    </a:p>
                  </a:txBody>
                  <a:tcPr/>
                </a:tc>
                <a:tc>
                  <a:txBody>
                    <a:bodyPr/>
                    <a:lstStyle/>
                    <a:p>
                      <a:r>
                        <a:rPr lang="en-US" sz="1100" dirty="0"/>
                        <a:t>Width</a:t>
                      </a:r>
                      <a:r>
                        <a:rPr lang="en-US" sz="1100" baseline="0" dirty="0"/>
                        <a:t> of section (</a:t>
                      </a:r>
                      <a:r>
                        <a:rPr lang="en-US" sz="1100" baseline="0" dirty="0" err="1"/>
                        <a:t>ft</a:t>
                      </a:r>
                      <a:r>
                        <a:rPr lang="en-US" sz="1100" baseline="0" dirty="0"/>
                        <a:t>)</a:t>
                      </a:r>
                      <a:endParaRPr lang="en-US" sz="1100" dirty="0"/>
                    </a:p>
                  </a:txBody>
                  <a:tcPr/>
                </a:tc>
                <a:tc>
                  <a:txBody>
                    <a:bodyPr/>
                    <a:lstStyle/>
                    <a:p>
                      <a:r>
                        <a:rPr lang="en-US" sz="1100" dirty="0"/>
                        <a:t>Area of section (ft</a:t>
                      </a:r>
                      <a:r>
                        <a:rPr lang="en-US" sz="1100" baseline="30000" dirty="0"/>
                        <a:t>2</a:t>
                      </a:r>
                      <a:r>
                        <a:rPr lang="en-US" sz="1100" baseline="0" dirty="0"/>
                        <a:t>)</a:t>
                      </a:r>
                      <a:endParaRPr lang="en-US" sz="1100" dirty="0"/>
                    </a:p>
                  </a:txBody>
                  <a:tcPr/>
                </a:tc>
                <a:extLst>
                  <a:ext uri="{0D108BD9-81ED-4DB2-BD59-A6C34878D82A}">
                    <a16:rowId xmlns:a16="http://schemas.microsoft.com/office/drawing/2014/main" val="10000"/>
                  </a:ext>
                </a:extLst>
              </a:tr>
              <a:tr h="366138">
                <a:tc>
                  <a:txBody>
                    <a:bodyPr/>
                    <a:lstStyle/>
                    <a:p>
                      <a:r>
                        <a:rPr lang="en-US" sz="1100" dirty="0"/>
                        <a:t>2</a:t>
                      </a:r>
                    </a:p>
                  </a:txBody>
                  <a:tcPr/>
                </a:tc>
                <a:tc>
                  <a:txBody>
                    <a:bodyPr/>
                    <a:lstStyle/>
                    <a:p>
                      <a:r>
                        <a:rPr lang="en-US" sz="1100" dirty="0"/>
                        <a:t>1</a:t>
                      </a:r>
                    </a:p>
                  </a:txBody>
                  <a:tcPr/>
                </a:tc>
                <a:tc>
                  <a:txBody>
                    <a:bodyPr/>
                    <a:lstStyle/>
                    <a:p>
                      <a:r>
                        <a:rPr lang="en-US" sz="1100" dirty="0"/>
                        <a:t>0.6</a:t>
                      </a:r>
                    </a:p>
                  </a:txBody>
                  <a:tcPr/>
                </a:tc>
                <a:tc>
                  <a:txBody>
                    <a:bodyPr/>
                    <a:lstStyle/>
                    <a:p>
                      <a:r>
                        <a:rPr lang="en-US" sz="1100" dirty="0"/>
                        <a:t>10</a:t>
                      </a:r>
                    </a:p>
                  </a:txBody>
                  <a:tcPr/>
                </a:tc>
                <a:tc>
                  <a:txBody>
                    <a:bodyPr/>
                    <a:lstStyle/>
                    <a:p>
                      <a:r>
                        <a:rPr lang="en-US" sz="1100" dirty="0"/>
                        <a:t>50</a:t>
                      </a:r>
                    </a:p>
                  </a:txBody>
                  <a:tcPr/>
                </a:tc>
                <a:tc>
                  <a:txBody>
                    <a:bodyPr/>
                    <a:lstStyle/>
                    <a:p>
                      <a:endParaRPr lang="en-US" sz="1100" dirty="0"/>
                    </a:p>
                  </a:txBody>
                  <a:tcPr/>
                </a:tc>
                <a:tc>
                  <a:txBody>
                    <a:bodyPr/>
                    <a:lstStyle/>
                    <a:p>
                      <a:endParaRPr lang="en-US" sz="1100" dirty="0"/>
                    </a:p>
                  </a:txBody>
                  <a:tcPr/>
                </a:tc>
                <a:tc>
                  <a:txBody>
                    <a:bodyPr/>
                    <a:lstStyle/>
                    <a:p>
                      <a:endParaRPr lang="en-US" sz="1100"/>
                    </a:p>
                  </a:txBody>
                  <a:tcPr/>
                </a:tc>
                <a:tc>
                  <a:txBody>
                    <a:bodyPr/>
                    <a:lstStyle/>
                    <a:p>
                      <a:endParaRPr lang="en-US" sz="1100"/>
                    </a:p>
                  </a:txBody>
                  <a:tcPr/>
                </a:tc>
                <a:tc>
                  <a:txBody>
                    <a:bodyPr/>
                    <a:lstStyle/>
                    <a:p>
                      <a:endParaRPr lang="en-US" sz="1100"/>
                    </a:p>
                  </a:txBody>
                  <a:tcPr/>
                </a:tc>
                <a:extLst>
                  <a:ext uri="{0D108BD9-81ED-4DB2-BD59-A6C34878D82A}">
                    <a16:rowId xmlns:a16="http://schemas.microsoft.com/office/drawing/2014/main" val="10001"/>
                  </a:ext>
                </a:extLst>
              </a:tr>
              <a:tr h="366138">
                <a:tc>
                  <a:txBody>
                    <a:bodyPr/>
                    <a:lstStyle/>
                    <a:p>
                      <a:r>
                        <a:rPr lang="en-US" sz="1100" dirty="0"/>
                        <a:t>4</a:t>
                      </a:r>
                    </a:p>
                  </a:txBody>
                  <a:tcPr/>
                </a:tc>
                <a:tc>
                  <a:txBody>
                    <a:bodyPr/>
                    <a:lstStyle/>
                    <a:p>
                      <a:r>
                        <a:rPr lang="en-US" sz="1100" dirty="0"/>
                        <a:t>3.5</a:t>
                      </a:r>
                    </a:p>
                  </a:txBody>
                  <a:tcPr/>
                </a:tc>
                <a:tc>
                  <a:txBody>
                    <a:bodyPr/>
                    <a:lstStyle/>
                    <a:p>
                      <a:r>
                        <a:rPr lang="en-US" sz="1100" dirty="0"/>
                        <a:t>2.8</a:t>
                      </a:r>
                    </a:p>
                    <a:p>
                      <a:r>
                        <a:rPr lang="en-US" sz="1100" dirty="0"/>
                        <a:t>0.7</a:t>
                      </a:r>
                    </a:p>
                  </a:txBody>
                  <a:tcPr/>
                </a:tc>
                <a:tc>
                  <a:txBody>
                    <a:bodyPr/>
                    <a:lstStyle/>
                    <a:p>
                      <a:r>
                        <a:rPr lang="en-US" sz="1100" dirty="0"/>
                        <a:t>22</a:t>
                      </a:r>
                    </a:p>
                    <a:p>
                      <a:r>
                        <a:rPr lang="en-US" sz="1100" dirty="0"/>
                        <a:t>35</a:t>
                      </a:r>
                    </a:p>
                  </a:txBody>
                  <a:tcPr/>
                </a:tc>
                <a:tc>
                  <a:txBody>
                    <a:bodyPr/>
                    <a:lstStyle/>
                    <a:p>
                      <a:r>
                        <a:rPr lang="en-US" sz="1100" dirty="0"/>
                        <a:t>55</a:t>
                      </a:r>
                    </a:p>
                    <a:p>
                      <a:r>
                        <a:rPr lang="en-US" sz="1100" dirty="0"/>
                        <a:t>52</a:t>
                      </a:r>
                    </a:p>
                  </a:txBody>
                  <a:tcPr/>
                </a:tc>
                <a:tc>
                  <a:txBody>
                    <a:bodyPr/>
                    <a:lstStyle/>
                    <a:p>
                      <a:endParaRPr lang="en-US" sz="1100" dirty="0"/>
                    </a:p>
                  </a:txBody>
                  <a:tcPr/>
                </a:tc>
                <a:tc>
                  <a:txBody>
                    <a:bodyPr/>
                    <a:lstStyle/>
                    <a:p>
                      <a:endParaRPr lang="en-US" sz="1100"/>
                    </a:p>
                  </a:txBody>
                  <a:tcPr/>
                </a:tc>
                <a:tc>
                  <a:txBody>
                    <a:bodyPr/>
                    <a:lstStyle/>
                    <a:p>
                      <a:endParaRPr lang="en-US" sz="1100"/>
                    </a:p>
                  </a:txBody>
                  <a:tcPr/>
                </a:tc>
                <a:tc>
                  <a:txBody>
                    <a:bodyPr/>
                    <a:lstStyle/>
                    <a:p>
                      <a:endParaRPr lang="en-US" sz="1100"/>
                    </a:p>
                  </a:txBody>
                  <a:tcPr/>
                </a:tc>
                <a:tc>
                  <a:txBody>
                    <a:bodyPr/>
                    <a:lstStyle/>
                    <a:p>
                      <a:endParaRPr lang="en-US" sz="1100"/>
                    </a:p>
                  </a:txBody>
                  <a:tcPr/>
                </a:tc>
                <a:extLst>
                  <a:ext uri="{0D108BD9-81ED-4DB2-BD59-A6C34878D82A}">
                    <a16:rowId xmlns:a16="http://schemas.microsoft.com/office/drawing/2014/main" val="10002"/>
                  </a:ext>
                </a:extLst>
              </a:tr>
              <a:tr h="424489">
                <a:tc>
                  <a:txBody>
                    <a:bodyPr/>
                    <a:lstStyle/>
                    <a:p>
                      <a:r>
                        <a:rPr lang="en-US" sz="1100" dirty="0"/>
                        <a:t>6</a:t>
                      </a:r>
                    </a:p>
                  </a:txBody>
                  <a:tcPr/>
                </a:tc>
                <a:tc>
                  <a:txBody>
                    <a:bodyPr/>
                    <a:lstStyle/>
                    <a:p>
                      <a:r>
                        <a:rPr lang="en-US" sz="1100" dirty="0"/>
                        <a:t>5.2</a:t>
                      </a:r>
                    </a:p>
                  </a:txBody>
                  <a:tcPr/>
                </a:tc>
                <a:tc>
                  <a:txBody>
                    <a:bodyPr/>
                    <a:lstStyle/>
                    <a:p>
                      <a:r>
                        <a:rPr lang="en-US" sz="1100" dirty="0"/>
                        <a:t>4.2</a:t>
                      </a:r>
                    </a:p>
                    <a:p>
                      <a:r>
                        <a:rPr lang="en-US" sz="1100" dirty="0"/>
                        <a:t>1</a:t>
                      </a:r>
                    </a:p>
                  </a:txBody>
                  <a:tcPr/>
                </a:tc>
                <a:tc>
                  <a:txBody>
                    <a:bodyPr/>
                    <a:lstStyle/>
                    <a:p>
                      <a:r>
                        <a:rPr lang="en-US" sz="1100" dirty="0"/>
                        <a:t>28</a:t>
                      </a:r>
                    </a:p>
                    <a:p>
                      <a:r>
                        <a:rPr lang="en-US" sz="1100" dirty="0"/>
                        <a:t>40</a:t>
                      </a:r>
                    </a:p>
                  </a:txBody>
                  <a:tcPr/>
                </a:tc>
                <a:tc>
                  <a:txBody>
                    <a:bodyPr/>
                    <a:lstStyle/>
                    <a:p>
                      <a:r>
                        <a:rPr lang="en-US" sz="1100" dirty="0"/>
                        <a:t>53</a:t>
                      </a:r>
                    </a:p>
                    <a:p>
                      <a:r>
                        <a:rPr lang="en-US" sz="1100" dirty="0"/>
                        <a:t>58</a:t>
                      </a:r>
                    </a:p>
                  </a:txBody>
                  <a:tcPr/>
                </a:tc>
                <a:tc>
                  <a:txBody>
                    <a:bodyPr/>
                    <a:lstStyle/>
                    <a:p>
                      <a:endParaRPr lang="en-US" sz="1100" dirty="0"/>
                    </a:p>
                  </a:txBody>
                  <a:tcPr/>
                </a:tc>
                <a:tc>
                  <a:txBody>
                    <a:bodyPr/>
                    <a:lstStyle/>
                    <a:p>
                      <a:endParaRPr lang="en-US" sz="1100"/>
                    </a:p>
                  </a:txBody>
                  <a:tcPr/>
                </a:tc>
                <a:tc>
                  <a:txBody>
                    <a:bodyPr/>
                    <a:lstStyle/>
                    <a:p>
                      <a:endParaRPr lang="en-US" sz="1100"/>
                    </a:p>
                  </a:txBody>
                  <a:tcPr/>
                </a:tc>
                <a:tc>
                  <a:txBody>
                    <a:bodyPr/>
                    <a:lstStyle/>
                    <a:p>
                      <a:endParaRPr lang="en-US" sz="1100"/>
                    </a:p>
                  </a:txBody>
                  <a:tcPr/>
                </a:tc>
                <a:tc>
                  <a:txBody>
                    <a:bodyPr/>
                    <a:lstStyle/>
                    <a:p>
                      <a:endParaRPr lang="en-US" sz="1100"/>
                    </a:p>
                  </a:txBody>
                  <a:tcPr/>
                </a:tc>
                <a:extLst>
                  <a:ext uri="{0D108BD9-81ED-4DB2-BD59-A6C34878D82A}">
                    <a16:rowId xmlns:a16="http://schemas.microsoft.com/office/drawing/2014/main" val="10003"/>
                  </a:ext>
                </a:extLst>
              </a:tr>
              <a:tr h="440489">
                <a:tc>
                  <a:txBody>
                    <a:bodyPr/>
                    <a:lstStyle/>
                    <a:p>
                      <a:r>
                        <a:rPr lang="en-US" sz="1100" dirty="0"/>
                        <a:t>9</a:t>
                      </a:r>
                    </a:p>
                  </a:txBody>
                  <a:tcPr/>
                </a:tc>
                <a:tc>
                  <a:txBody>
                    <a:bodyPr/>
                    <a:lstStyle/>
                    <a:p>
                      <a:r>
                        <a:rPr lang="en-US" sz="1100" dirty="0"/>
                        <a:t>6.3</a:t>
                      </a:r>
                    </a:p>
                  </a:txBody>
                  <a:tcPr/>
                </a:tc>
                <a:tc>
                  <a:txBody>
                    <a:bodyPr/>
                    <a:lstStyle/>
                    <a:p>
                      <a:r>
                        <a:rPr lang="en-US" sz="1100" dirty="0"/>
                        <a:t>5</a:t>
                      </a:r>
                    </a:p>
                    <a:p>
                      <a:r>
                        <a:rPr lang="en-US" sz="1100" dirty="0"/>
                        <a:t>1.3</a:t>
                      </a:r>
                    </a:p>
                  </a:txBody>
                  <a:tcPr/>
                </a:tc>
                <a:tc>
                  <a:txBody>
                    <a:bodyPr/>
                    <a:lstStyle/>
                    <a:p>
                      <a:r>
                        <a:rPr lang="en-US" sz="1100" dirty="0"/>
                        <a:t>32</a:t>
                      </a:r>
                    </a:p>
                    <a:p>
                      <a:r>
                        <a:rPr lang="en-US" sz="1100" dirty="0"/>
                        <a:t>45</a:t>
                      </a:r>
                    </a:p>
                  </a:txBody>
                  <a:tcPr/>
                </a:tc>
                <a:tc>
                  <a:txBody>
                    <a:bodyPr/>
                    <a:lstStyle/>
                    <a:p>
                      <a:r>
                        <a:rPr lang="en-US" sz="1100" dirty="0"/>
                        <a:t>58</a:t>
                      </a:r>
                    </a:p>
                    <a:p>
                      <a:r>
                        <a:rPr lang="en-US" sz="1100" dirty="0"/>
                        <a:t>60</a:t>
                      </a:r>
                    </a:p>
                  </a:txBody>
                  <a:tcPr/>
                </a:tc>
                <a:tc>
                  <a:txBody>
                    <a:bodyPr/>
                    <a:lstStyle/>
                    <a:p>
                      <a:endParaRPr lang="en-US" sz="1100" dirty="0"/>
                    </a:p>
                  </a:txBody>
                  <a:tcPr/>
                </a:tc>
                <a:tc>
                  <a:txBody>
                    <a:bodyPr/>
                    <a:lstStyle/>
                    <a:p>
                      <a:endParaRPr lang="en-US" sz="1100"/>
                    </a:p>
                  </a:txBody>
                  <a:tcPr/>
                </a:tc>
                <a:tc>
                  <a:txBody>
                    <a:bodyPr/>
                    <a:lstStyle/>
                    <a:p>
                      <a:endParaRPr lang="en-US" sz="1100"/>
                    </a:p>
                  </a:txBody>
                  <a:tcPr/>
                </a:tc>
                <a:tc>
                  <a:txBody>
                    <a:bodyPr/>
                    <a:lstStyle/>
                    <a:p>
                      <a:endParaRPr lang="en-US" sz="1100"/>
                    </a:p>
                  </a:txBody>
                  <a:tcPr/>
                </a:tc>
                <a:tc>
                  <a:txBody>
                    <a:bodyPr/>
                    <a:lstStyle/>
                    <a:p>
                      <a:endParaRPr lang="en-US" sz="1100" dirty="0"/>
                    </a:p>
                  </a:txBody>
                  <a:tcPr/>
                </a:tc>
                <a:extLst>
                  <a:ext uri="{0D108BD9-81ED-4DB2-BD59-A6C34878D82A}">
                    <a16:rowId xmlns:a16="http://schemas.microsoft.com/office/drawing/2014/main" val="10004"/>
                  </a:ext>
                </a:extLst>
              </a:tr>
              <a:tr h="440489">
                <a:tc>
                  <a:txBody>
                    <a:bodyPr/>
                    <a:lstStyle/>
                    <a:p>
                      <a:r>
                        <a:rPr lang="en-US" sz="1100" dirty="0"/>
                        <a:t>11</a:t>
                      </a:r>
                    </a:p>
                  </a:txBody>
                  <a:tcPr/>
                </a:tc>
                <a:tc>
                  <a:txBody>
                    <a:bodyPr/>
                    <a:lstStyle/>
                    <a:p>
                      <a:r>
                        <a:rPr lang="en-US" sz="1100" dirty="0"/>
                        <a:t>4.4</a:t>
                      </a:r>
                    </a:p>
                  </a:txBody>
                  <a:tcPr/>
                </a:tc>
                <a:tc>
                  <a:txBody>
                    <a:bodyPr/>
                    <a:lstStyle/>
                    <a:p>
                      <a:r>
                        <a:rPr lang="en-US" sz="1100" dirty="0"/>
                        <a:t>3,5</a:t>
                      </a:r>
                    </a:p>
                    <a:p>
                      <a:r>
                        <a:rPr lang="en-US" sz="1100" dirty="0"/>
                        <a:t>0.9</a:t>
                      </a:r>
                    </a:p>
                  </a:txBody>
                  <a:tcPr/>
                </a:tc>
                <a:tc>
                  <a:txBody>
                    <a:bodyPr/>
                    <a:lstStyle/>
                    <a:p>
                      <a:r>
                        <a:rPr lang="en-US" sz="1100" dirty="0"/>
                        <a:t>28</a:t>
                      </a:r>
                    </a:p>
                    <a:p>
                      <a:r>
                        <a:rPr lang="en-US" sz="1100" dirty="0"/>
                        <a:t>33</a:t>
                      </a:r>
                    </a:p>
                  </a:txBody>
                  <a:tcPr/>
                </a:tc>
                <a:tc>
                  <a:txBody>
                    <a:bodyPr/>
                    <a:lstStyle/>
                    <a:p>
                      <a:r>
                        <a:rPr lang="en-US" sz="1100" dirty="0"/>
                        <a:t>45</a:t>
                      </a:r>
                    </a:p>
                    <a:p>
                      <a:r>
                        <a:rPr lang="en-US" sz="1100" dirty="0"/>
                        <a:t>46</a:t>
                      </a:r>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10005"/>
                  </a:ext>
                </a:extLst>
              </a:tr>
              <a:tr h="440489">
                <a:tc>
                  <a:txBody>
                    <a:bodyPr/>
                    <a:lstStyle/>
                    <a:p>
                      <a:r>
                        <a:rPr lang="en-US" sz="1100" dirty="0"/>
                        <a:t>13</a:t>
                      </a:r>
                    </a:p>
                  </a:txBody>
                  <a:tcPr/>
                </a:tc>
                <a:tc>
                  <a:txBody>
                    <a:bodyPr/>
                    <a:lstStyle/>
                    <a:p>
                      <a:r>
                        <a:rPr lang="en-US" sz="1100" dirty="0"/>
                        <a:t>2.2</a:t>
                      </a:r>
                    </a:p>
                  </a:txBody>
                  <a:tcPr/>
                </a:tc>
                <a:tc>
                  <a:txBody>
                    <a:bodyPr/>
                    <a:lstStyle/>
                    <a:p>
                      <a:r>
                        <a:rPr lang="en-US" sz="1100" dirty="0"/>
                        <a:t>1.3</a:t>
                      </a:r>
                    </a:p>
                    <a:p>
                      <a:r>
                        <a:rPr lang="en-US" sz="1100" dirty="0"/>
                        <a:t>0.5</a:t>
                      </a:r>
                    </a:p>
                  </a:txBody>
                  <a:tcPr/>
                </a:tc>
                <a:tc>
                  <a:txBody>
                    <a:bodyPr/>
                    <a:lstStyle/>
                    <a:p>
                      <a:r>
                        <a:rPr lang="en-US" sz="1100" dirty="0"/>
                        <a:t>22</a:t>
                      </a:r>
                    </a:p>
                    <a:p>
                      <a:r>
                        <a:rPr lang="en-US" sz="1100" dirty="0"/>
                        <a:t>12</a:t>
                      </a:r>
                    </a:p>
                  </a:txBody>
                  <a:tcPr/>
                </a:tc>
                <a:tc>
                  <a:txBody>
                    <a:bodyPr/>
                    <a:lstStyle/>
                    <a:p>
                      <a:r>
                        <a:rPr lang="en-US" sz="1100" dirty="0"/>
                        <a:t>50</a:t>
                      </a:r>
                    </a:p>
                    <a:p>
                      <a:r>
                        <a:rPr lang="en-US" sz="1100" dirty="0"/>
                        <a:t>49</a:t>
                      </a:r>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10006"/>
                  </a:ext>
                </a:extLst>
              </a:tr>
              <a:tr h="440489">
                <a:tc>
                  <a:txBody>
                    <a:bodyPr/>
                    <a:lstStyle/>
                    <a:p>
                      <a:r>
                        <a:rPr lang="en-US" sz="1100" dirty="0"/>
                        <a:t>15</a:t>
                      </a:r>
                    </a:p>
                  </a:txBody>
                  <a:tcPr/>
                </a:tc>
                <a:tc>
                  <a:txBody>
                    <a:bodyPr/>
                    <a:lstStyle/>
                    <a:p>
                      <a:r>
                        <a:rPr lang="en-US" sz="1100" dirty="0"/>
                        <a:t>0.8</a:t>
                      </a:r>
                    </a:p>
                  </a:txBody>
                  <a:tcPr/>
                </a:tc>
                <a:tc>
                  <a:txBody>
                    <a:bodyPr/>
                    <a:lstStyle/>
                    <a:p>
                      <a:r>
                        <a:rPr lang="en-US" sz="1100" dirty="0"/>
                        <a:t>0.5</a:t>
                      </a:r>
                    </a:p>
                  </a:txBody>
                  <a:tcPr/>
                </a:tc>
                <a:tc>
                  <a:txBody>
                    <a:bodyPr/>
                    <a:lstStyle/>
                    <a:p>
                      <a:r>
                        <a:rPr lang="en-US" sz="1100" dirty="0"/>
                        <a:t>12</a:t>
                      </a:r>
                    </a:p>
                  </a:txBody>
                  <a:tcPr/>
                </a:tc>
                <a:tc>
                  <a:txBody>
                    <a:bodyPr/>
                    <a:lstStyle/>
                    <a:p>
                      <a:r>
                        <a:rPr lang="en-US" sz="1100" dirty="0"/>
                        <a:t>49</a:t>
                      </a:r>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10007"/>
                  </a:ext>
                </a:extLst>
              </a:tr>
              <a:tr h="440489">
                <a:tc>
                  <a:txBody>
                    <a:bodyPr/>
                    <a:lstStyle/>
                    <a:p>
                      <a:r>
                        <a:rPr lang="en-US" sz="1100" dirty="0"/>
                        <a:t>17</a:t>
                      </a:r>
                    </a:p>
                  </a:txBody>
                  <a:tcPr/>
                </a:tc>
                <a:tc>
                  <a:txBody>
                    <a:bodyPr/>
                    <a:lstStyle/>
                    <a:p>
                      <a:r>
                        <a:rPr lang="en-US" sz="1100"/>
                        <a:t>0</a:t>
                      </a:r>
                      <a:endParaRPr lang="en-US" sz="1100" dirty="0"/>
                    </a:p>
                  </a:txBody>
                  <a:tcPr/>
                </a:tc>
                <a:tc>
                  <a:txBody>
                    <a:bodyPr/>
                    <a:lstStyle/>
                    <a:p>
                      <a:r>
                        <a:rPr lang="en-US" sz="1100" dirty="0"/>
                        <a:t>0</a:t>
                      </a:r>
                    </a:p>
                  </a:txBody>
                  <a:tcPr/>
                </a:tc>
                <a:tc>
                  <a:txBody>
                    <a:bodyPr/>
                    <a:lstStyle/>
                    <a:p>
                      <a:r>
                        <a:rPr lang="en-US" sz="1100" dirty="0"/>
                        <a:t>0</a:t>
                      </a:r>
                    </a:p>
                  </a:txBody>
                  <a:tcPr/>
                </a:tc>
                <a:tc>
                  <a:txBody>
                    <a:bodyPr/>
                    <a:lstStyle/>
                    <a:p>
                      <a:r>
                        <a:rPr lang="en-US" sz="1100" dirty="0"/>
                        <a:t>0</a:t>
                      </a:r>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extLst>
                  <a:ext uri="{0D108BD9-81ED-4DB2-BD59-A6C34878D82A}">
                    <a16:rowId xmlns:a16="http://schemas.microsoft.com/office/drawing/2014/main" val="1000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2307771337"/>
              </p:ext>
            </p:extLst>
          </p:nvPr>
        </p:nvGraphicFramePr>
        <p:xfrm>
          <a:off x="9865364" y="2165783"/>
          <a:ext cx="1038745" cy="3999336"/>
        </p:xfrm>
        <a:graphic>
          <a:graphicData uri="http://schemas.openxmlformats.org/drawingml/2006/table">
            <a:tbl>
              <a:tblPr firstRow="1" bandRow="1">
                <a:tableStyleId>{284E427A-3D55-4303-BF80-6455036E1DE7}</a:tableStyleId>
              </a:tblPr>
              <a:tblGrid>
                <a:gridCol w="1038745">
                  <a:extLst>
                    <a:ext uri="{9D8B030D-6E8A-4147-A177-3AD203B41FA5}">
                      <a16:colId xmlns:a16="http://schemas.microsoft.com/office/drawing/2014/main" val="20000"/>
                    </a:ext>
                  </a:extLst>
                </a:gridCol>
              </a:tblGrid>
              <a:tr h="588354">
                <a:tc>
                  <a:txBody>
                    <a:bodyPr/>
                    <a:lstStyle/>
                    <a:p>
                      <a:r>
                        <a:rPr lang="en-US" sz="1100" dirty="0"/>
                        <a:t>Q= a . </a:t>
                      </a:r>
                      <a:r>
                        <a:rPr lang="en-US" sz="1100" dirty="0" err="1"/>
                        <a:t>V</a:t>
                      </a:r>
                      <a:r>
                        <a:rPr lang="en-US" sz="1100" baseline="-25000" dirty="0" err="1"/>
                        <a:t>mean</a:t>
                      </a:r>
                      <a:endParaRPr lang="en-US" sz="1100" dirty="0"/>
                    </a:p>
                  </a:txBody>
                  <a:tcPr/>
                </a:tc>
                <a:extLst>
                  <a:ext uri="{0D108BD9-81ED-4DB2-BD59-A6C34878D82A}">
                    <a16:rowId xmlns:a16="http://schemas.microsoft.com/office/drawing/2014/main" val="10000"/>
                  </a:ext>
                </a:extLst>
              </a:tr>
              <a:tr h="379196">
                <a:tc>
                  <a:txBody>
                    <a:bodyPr/>
                    <a:lstStyle/>
                    <a:p>
                      <a:endParaRPr lang="en-US" sz="1100" dirty="0"/>
                    </a:p>
                  </a:txBody>
                  <a:tcPr/>
                </a:tc>
                <a:extLst>
                  <a:ext uri="{0D108BD9-81ED-4DB2-BD59-A6C34878D82A}">
                    <a16:rowId xmlns:a16="http://schemas.microsoft.com/office/drawing/2014/main" val="10001"/>
                  </a:ext>
                </a:extLst>
              </a:tr>
              <a:tr h="422327">
                <a:tc>
                  <a:txBody>
                    <a:bodyPr/>
                    <a:lstStyle/>
                    <a:p>
                      <a:endParaRPr lang="en-US" sz="1100" dirty="0"/>
                    </a:p>
                  </a:txBody>
                  <a:tcPr/>
                </a:tc>
                <a:extLst>
                  <a:ext uri="{0D108BD9-81ED-4DB2-BD59-A6C34878D82A}">
                    <a16:rowId xmlns:a16="http://schemas.microsoft.com/office/drawing/2014/main" val="10002"/>
                  </a:ext>
                </a:extLst>
              </a:tr>
              <a:tr h="393969">
                <a:tc>
                  <a:txBody>
                    <a:bodyPr/>
                    <a:lstStyle/>
                    <a:p>
                      <a:endParaRPr lang="en-US" sz="1100" dirty="0"/>
                    </a:p>
                  </a:txBody>
                  <a:tcPr/>
                </a:tc>
                <a:extLst>
                  <a:ext uri="{0D108BD9-81ED-4DB2-BD59-A6C34878D82A}">
                    <a16:rowId xmlns:a16="http://schemas.microsoft.com/office/drawing/2014/main" val="10003"/>
                  </a:ext>
                </a:extLst>
              </a:tr>
              <a:tr h="449420">
                <a:tc>
                  <a:txBody>
                    <a:bodyPr/>
                    <a:lstStyle/>
                    <a:p>
                      <a:endParaRPr lang="en-US" sz="1100" dirty="0"/>
                    </a:p>
                  </a:txBody>
                  <a:tcPr/>
                </a:tc>
                <a:extLst>
                  <a:ext uri="{0D108BD9-81ED-4DB2-BD59-A6C34878D82A}">
                    <a16:rowId xmlns:a16="http://schemas.microsoft.com/office/drawing/2014/main" val="10004"/>
                  </a:ext>
                </a:extLst>
              </a:tr>
              <a:tr h="449420">
                <a:tc>
                  <a:txBody>
                    <a:bodyPr/>
                    <a:lstStyle/>
                    <a:p>
                      <a:endParaRPr lang="en-US" sz="1100" dirty="0"/>
                    </a:p>
                  </a:txBody>
                  <a:tcPr/>
                </a:tc>
                <a:extLst>
                  <a:ext uri="{0D108BD9-81ED-4DB2-BD59-A6C34878D82A}">
                    <a16:rowId xmlns:a16="http://schemas.microsoft.com/office/drawing/2014/main" val="10005"/>
                  </a:ext>
                </a:extLst>
              </a:tr>
              <a:tr h="449420">
                <a:tc>
                  <a:txBody>
                    <a:bodyPr/>
                    <a:lstStyle/>
                    <a:p>
                      <a:endParaRPr lang="en-US" sz="1100" dirty="0"/>
                    </a:p>
                  </a:txBody>
                  <a:tcPr/>
                </a:tc>
                <a:extLst>
                  <a:ext uri="{0D108BD9-81ED-4DB2-BD59-A6C34878D82A}">
                    <a16:rowId xmlns:a16="http://schemas.microsoft.com/office/drawing/2014/main" val="10006"/>
                  </a:ext>
                </a:extLst>
              </a:tr>
              <a:tr h="417810">
                <a:tc>
                  <a:txBody>
                    <a:bodyPr/>
                    <a:lstStyle/>
                    <a:p>
                      <a:endParaRPr lang="en-US" sz="1100" dirty="0"/>
                    </a:p>
                  </a:txBody>
                  <a:tcPr/>
                </a:tc>
                <a:extLst>
                  <a:ext uri="{0D108BD9-81ED-4DB2-BD59-A6C34878D82A}">
                    <a16:rowId xmlns:a16="http://schemas.microsoft.com/office/drawing/2014/main" val="10007"/>
                  </a:ext>
                </a:extLst>
              </a:tr>
              <a:tr h="449420">
                <a:tc>
                  <a:txBody>
                    <a:bodyPr/>
                    <a:lstStyle/>
                    <a:p>
                      <a:endParaRPr lang="en-US" sz="1100" dirty="0"/>
                    </a:p>
                  </a:txBody>
                  <a:tcPr/>
                </a:tc>
                <a:extLst>
                  <a:ext uri="{0D108BD9-81ED-4DB2-BD59-A6C34878D82A}">
                    <a16:rowId xmlns:a16="http://schemas.microsoft.com/office/drawing/2014/main" val="10008"/>
                  </a:ext>
                </a:extLst>
              </a:tr>
            </a:tbl>
          </a:graphicData>
        </a:graphic>
      </p:graphicFrame>
      <p:sp>
        <p:nvSpPr>
          <p:cNvPr id="7" name="Slide Number Placeholder 6"/>
          <p:cNvSpPr>
            <a:spLocks noGrp="1"/>
          </p:cNvSpPr>
          <p:nvPr>
            <p:ph type="sldNum" sz="quarter" idx="12"/>
          </p:nvPr>
        </p:nvSpPr>
        <p:spPr/>
        <p:txBody>
          <a:bodyPr/>
          <a:lstStyle/>
          <a:p>
            <a:fld id="{D1D54810-6751-4602-BDE9-E10C028084AA}" type="slidenum">
              <a:rPr lang="en-US" smtClean="0"/>
              <a:t>16</a:t>
            </a:fld>
            <a:endParaRPr lang="en-US" dirty="0"/>
          </a:p>
        </p:txBody>
      </p:sp>
    </p:spTree>
    <p:extLst>
      <p:ext uri="{BB962C8B-B14F-4D97-AF65-F5344CB8AC3E}">
        <p14:creationId xmlns:p14="http://schemas.microsoft.com/office/powerpoint/2010/main" val="31151450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NUMERICAL PROBLEM</a:t>
            </a:r>
          </a:p>
        </p:txBody>
      </p:sp>
      <p:sp>
        <p:nvSpPr>
          <p:cNvPr id="3" name="Content Placeholder 2"/>
          <p:cNvSpPr>
            <a:spLocks noGrp="1"/>
          </p:cNvSpPr>
          <p:nvPr>
            <p:ph idx="1"/>
          </p:nvPr>
        </p:nvSpPr>
        <p:spPr>
          <a:xfrm>
            <a:off x="2056949" y="1505803"/>
            <a:ext cx="8915400" cy="3777622"/>
          </a:xfrm>
        </p:spPr>
        <p:txBody>
          <a:bodyPr/>
          <a:lstStyle/>
          <a:p>
            <a:pPr marL="0" lvl="0" indent="0">
              <a:buClr>
                <a:srgbClr val="353535"/>
              </a:buClr>
              <a:buNone/>
            </a:pPr>
            <a:r>
              <a:rPr lang="en-US" dirty="0"/>
              <a:t>					V = a + </a:t>
            </a:r>
            <a:r>
              <a:rPr lang="en-US" dirty="0" err="1"/>
              <a:t>bN</a:t>
            </a:r>
            <a:r>
              <a:rPr lang="en-US" dirty="0"/>
              <a:t> (</a:t>
            </a:r>
            <a:r>
              <a:rPr lang="en-US" dirty="0" err="1"/>
              <a:t>ft</a:t>
            </a:r>
            <a:r>
              <a:rPr lang="en-US" dirty="0"/>
              <a:t>/s)</a:t>
            </a:r>
          </a:p>
        </p:txBody>
      </p:sp>
      <p:sp>
        <p:nvSpPr>
          <p:cNvPr id="4" name="TextBox 3"/>
          <p:cNvSpPr txBox="1"/>
          <p:nvPr/>
        </p:nvSpPr>
        <p:spPr>
          <a:xfrm>
            <a:off x="6933062" y="1505803"/>
            <a:ext cx="1241946" cy="646331"/>
          </a:xfrm>
          <a:prstGeom prst="rect">
            <a:avLst/>
          </a:prstGeom>
          <a:noFill/>
          <a:ln>
            <a:noFill/>
          </a:ln>
        </p:spPr>
        <p:txBody>
          <a:bodyPr wrap="square" rtlCol="0">
            <a:spAutoFit/>
          </a:bodyPr>
          <a:lstStyle/>
          <a:p>
            <a:r>
              <a:rPr lang="en-US" dirty="0"/>
              <a:t>a=0.1</a:t>
            </a:r>
          </a:p>
          <a:p>
            <a:r>
              <a:rPr lang="en-US" dirty="0"/>
              <a:t>b=2.2</a:t>
            </a:r>
          </a:p>
        </p:txBody>
      </p:sp>
      <p:graphicFrame>
        <p:nvGraphicFramePr>
          <p:cNvPr id="5" name="Table 4"/>
          <p:cNvGraphicFramePr>
            <a:graphicFrameLocks noGrp="1"/>
          </p:cNvGraphicFramePr>
          <p:nvPr>
            <p:extLst>
              <p:ext uri="{D42A27DB-BD31-4B8C-83A1-F6EECF244321}">
                <p14:modId xmlns:p14="http://schemas.microsoft.com/office/powerpoint/2010/main" val="3042298245"/>
              </p:ext>
            </p:extLst>
          </p:nvPr>
        </p:nvGraphicFramePr>
        <p:xfrm>
          <a:off x="1364778" y="2165782"/>
          <a:ext cx="8488907" cy="4016383"/>
        </p:xfrm>
        <a:graphic>
          <a:graphicData uri="http://schemas.openxmlformats.org/drawingml/2006/table">
            <a:tbl>
              <a:tblPr firstRow="1" bandRow="1">
                <a:tableStyleId>{284E427A-3D55-4303-BF80-6455036E1DE7}</a:tableStyleId>
              </a:tblPr>
              <a:tblGrid>
                <a:gridCol w="848891">
                  <a:extLst>
                    <a:ext uri="{9D8B030D-6E8A-4147-A177-3AD203B41FA5}">
                      <a16:colId xmlns:a16="http://schemas.microsoft.com/office/drawing/2014/main" val="20000"/>
                    </a:ext>
                  </a:extLst>
                </a:gridCol>
                <a:gridCol w="656111">
                  <a:extLst>
                    <a:ext uri="{9D8B030D-6E8A-4147-A177-3AD203B41FA5}">
                      <a16:colId xmlns:a16="http://schemas.microsoft.com/office/drawing/2014/main" val="20001"/>
                    </a:ext>
                  </a:extLst>
                </a:gridCol>
                <a:gridCol w="846985">
                  <a:extLst>
                    <a:ext uri="{9D8B030D-6E8A-4147-A177-3AD203B41FA5}">
                      <a16:colId xmlns:a16="http://schemas.microsoft.com/office/drawing/2014/main" val="20002"/>
                    </a:ext>
                  </a:extLst>
                </a:gridCol>
                <a:gridCol w="1040156">
                  <a:extLst>
                    <a:ext uri="{9D8B030D-6E8A-4147-A177-3AD203B41FA5}">
                      <a16:colId xmlns:a16="http://schemas.microsoft.com/office/drawing/2014/main" val="20003"/>
                    </a:ext>
                  </a:extLst>
                </a:gridCol>
                <a:gridCol w="579515">
                  <a:extLst>
                    <a:ext uri="{9D8B030D-6E8A-4147-A177-3AD203B41FA5}">
                      <a16:colId xmlns:a16="http://schemas.microsoft.com/office/drawing/2014/main" val="20004"/>
                    </a:ext>
                  </a:extLst>
                </a:gridCol>
                <a:gridCol w="980719">
                  <a:extLst>
                    <a:ext uri="{9D8B030D-6E8A-4147-A177-3AD203B41FA5}">
                      <a16:colId xmlns:a16="http://schemas.microsoft.com/office/drawing/2014/main" val="20005"/>
                    </a:ext>
                  </a:extLst>
                </a:gridCol>
                <a:gridCol w="750711">
                  <a:extLst>
                    <a:ext uri="{9D8B030D-6E8A-4147-A177-3AD203B41FA5}">
                      <a16:colId xmlns:a16="http://schemas.microsoft.com/office/drawing/2014/main" val="20006"/>
                    </a:ext>
                  </a:extLst>
                </a:gridCol>
                <a:gridCol w="809523">
                  <a:extLst>
                    <a:ext uri="{9D8B030D-6E8A-4147-A177-3AD203B41FA5}">
                      <a16:colId xmlns:a16="http://schemas.microsoft.com/office/drawing/2014/main" val="20007"/>
                    </a:ext>
                  </a:extLst>
                </a:gridCol>
                <a:gridCol w="1010436">
                  <a:extLst>
                    <a:ext uri="{9D8B030D-6E8A-4147-A177-3AD203B41FA5}">
                      <a16:colId xmlns:a16="http://schemas.microsoft.com/office/drawing/2014/main" val="20008"/>
                    </a:ext>
                  </a:extLst>
                </a:gridCol>
                <a:gridCol w="965860">
                  <a:extLst>
                    <a:ext uri="{9D8B030D-6E8A-4147-A177-3AD203B41FA5}">
                      <a16:colId xmlns:a16="http://schemas.microsoft.com/office/drawing/2014/main" val="20009"/>
                    </a:ext>
                  </a:extLst>
                </a:gridCol>
              </a:tblGrid>
              <a:tr h="586824">
                <a:tc>
                  <a:txBody>
                    <a:bodyPr/>
                    <a:lstStyle/>
                    <a:p>
                      <a:r>
                        <a:rPr lang="en-US" sz="1100" dirty="0"/>
                        <a:t>Distance from bank (</a:t>
                      </a:r>
                      <a:r>
                        <a:rPr lang="en-US" sz="1100" dirty="0" err="1"/>
                        <a:t>ft</a:t>
                      </a:r>
                      <a:r>
                        <a:rPr lang="en-US" sz="1100" dirty="0"/>
                        <a:t>)</a:t>
                      </a:r>
                    </a:p>
                  </a:txBody>
                  <a:tcPr/>
                </a:tc>
                <a:tc>
                  <a:txBody>
                    <a:bodyPr/>
                    <a:lstStyle/>
                    <a:p>
                      <a:r>
                        <a:rPr lang="en-US" sz="1100" dirty="0"/>
                        <a:t>Depth (</a:t>
                      </a:r>
                      <a:r>
                        <a:rPr lang="en-US" sz="1100" dirty="0" err="1"/>
                        <a:t>ft</a:t>
                      </a:r>
                      <a:r>
                        <a:rPr lang="en-US" sz="1100" dirty="0"/>
                        <a:t>)</a:t>
                      </a:r>
                    </a:p>
                  </a:txBody>
                  <a:tcPr/>
                </a:tc>
                <a:tc>
                  <a:txBody>
                    <a:bodyPr/>
                    <a:lstStyle/>
                    <a:p>
                      <a:r>
                        <a:rPr lang="en-US" sz="1100" dirty="0"/>
                        <a:t>Meter Depth (</a:t>
                      </a:r>
                      <a:r>
                        <a:rPr lang="en-US" sz="1100" dirty="0" err="1"/>
                        <a:t>ft</a:t>
                      </a:r>
                      <a:r>
                        <a:rPr lang="en-US" sz="1100" dirty="0"/>
                        <a:t>)</a:t>
                      </a:r>
                    </a:p>
                  </a:txBody>
                  <a:tcPr/>
                </a:tc>
                <a:tc>
                  <a:txBody>
                    <a:bodyPr/>
                    <a:lstStyle/>
                    <a:p>
                      <a:r>
                        <a:rPr lang="en-US" sz="1100" dirty="0"/>
                        <a:t>Revolutions </a:t>
                      </a:r>
                    </a:p>
                  </a:txBody>
                  <a:tcPr/>
                </a:tc>
                <a:tc>
                  <a:txBody>
                    <a:bodyPr/>
                    <a:lstStyle/>
                    <a:p>
                      <a:r>
                        <a:rPr lang="en-US" sz="1100" dirty="0"/>
                        <a:t>Time (sec)</a:t>
                      </a:r>
                    </a:p>
                  </a:txBody>
                  <a:tcPr/>
                </a:tc>
                <a:tc>
                  <a:txBody>
                    <a:bodyPr/>
                    <a:lstStyle/>
                    <a:p>
                      <a:r>
                        <a:rPr lang="en-US" sz="1100" dirty="0"/>
                        <a:t>N (Rev/Sec)</a:t>
                      </a:r>
                    </a:p>
                  </a:txBody>
                  <a:tcPr/>
                </a:tc>
                <a:tc>
                  <a:txBody>
                    <a:bodyPr/>
                    <a:lstStyle/>
                    <a:p>
                      <a:r>
                        <a:rPr lang="en-US" sz="1100" dirty="0"/>
                        <a:t>V (</a:t>
                      </a:r>
                      <a:r>
                        <a:rPr lang="en-US" sz="1100" dirty="0" err="1"/>
                        <a:t>ft</a:t>
                      </a:r>
                      <a:r>
                        <a:rPr lang="en-US" sz="1100" dirty="0"/>
                        <a:t>/sec)</a:t>
                      </a:r>
                    </a:p>
                  </a:txBody>
                  <a:tcPr/>
                </a:tc>
                <a:tc>
                  <a:txBody>
                    <a:bodyPr/>
                    <a:lstStyle/>
                    <a:p>
                      <a:r>
                        <a:rPr lang="en-US" sz="1100" dirty="0" err="1"/>
                        <a:t>V</a:t>
                      </a:r>
                      <a:r>
                        <a:rPr lang="en-US" sz="1100" baseline="-25000" dirty="0" err="1"/>
                        <a:t>mean</a:t>
                      </a:r>
                      <a:r>
                        <a:rPr lang="en-US" sz="1100" baseline="0" dirty="0"/>
                        <a:t> (</a:t>
                      </a:r>
                      <a:r>
                        <a:rPr lang="en-US" sz="1100" baseline="0" dirty="0" err="1"/>
                        <a:t>ft</a:t>
                      </a:r>
                      <a:r>
                        <a:rPr lang="en-US" sz="1100" baseline="0" dirty="0"/>
                        <a:t>/sec)</a:t>
                      </a:r>
                      <a:endParaRPr lang="en-US" sz="1100" dirty="0"/>
                    </a:p>
                  </a:txBody>
                  <a:tcPr/>
                </a:tc>
                <a:tc>
                  <a:txBody>
                    <a:bodyPr/>
                    <a:lstStyle/>
                    <a:p>
                      <a:r>
                        <a:rPr lang="en-US" sz="1100" dirty="0"/>
                        <a:t>Width</a:t>
                      </a:r>
                      <a:r>
                        <a:rPr lang="en-US" sz="1100" baseline="0" dirty="0"/>
                        <a:t> of section (</a:t>
                      </a:r>
                      <a:r>
                        <a:rPr lang="en-US" sz="1100" baseline="0" dirty="0" err="1"/>
                        <a:t>ft</a:t>
                      </a:r>
                      <a:r>
                        <a:rPr lang="en-US" sz="1100" baseline="0" dirty="0"/>
                        <a:t>)</a:t>
                      </a:r>
                      <a:endParaRPr lang="en-US" sz="1100" dirty="0"/>
                    </a:p>
                  </a:txBody>
                  <a:tcPr/>
                </a:tc>
                <a:tc>
                  <a:txBody>
                    <a:bodyPr/>
                    <a:lstStyle/>
                    <a:p>
                      <a:r>
                        <a:rPr lang="en-US" sz="1100" dirty="0"/>
                        <a:t>Area of section (ft</a:t>
                      </a:r>
                      <a:r>
                        <a:rPr lang="en-US" sz="1100" baseline="30000" dirty="0"/>
                        <a:t>2</a:t>
                      </a:r>
                      <a:r>
                        <a:rPr lang="en-US" sz="1100" baseline="0" dirty="0"/>
                        <a:t>)</a:t>
                      </a:r>
                      <a:endParaRPr lang="en-US" sz="1100" dirty="0"/>
                    </a:p>
                  </a:txBody>
                  <a:tcPr/>
                </a:tc>
                <a:extLst>
                  <a:ext uri="{0D108BD9-81ED-4DB2-BD59-A6C34878D82A}">
                    <a16:rowId xmlns:a16="http://schemas.microsoft.com/office/drawing/2014/main" val="10000"/>
                  </a:ext>
                </a:extLst>
              </a:tr>
              <a:tr h="366138">
                <a:tc>
                  <a:txBody>
                    <a:bodyPr/>
                    <a:lstStyle/>
                    <a:p>
                      <a:r>
                        <a:rPr lang="en-US" sz="1100" dirty="0"/>
                        <a:t>2</a:t>
                      </a:r>
                    </a:p>
                  </a:txBody>
                  <a:tcPr/>
                </a:tc>
                <a:tc>
                  <a:txBody>
                    <a:bodyPr/>
                    <a:lstStyle/>
                    <a:p>
                      <a:r>
                        <a:rPr lang="en-US" sz="1100" dirty="0"/>
                        <a:t>1</a:t>
                      </a:r>
                    </a:p>
                  </a:txBody>
                  <a:tcPr/>
                </a:tc>
                <a:tc>
                  <a:txBody>
                    <a:bodyPr/>
                    <a:lstStyle/>
                    <a:p>
                      <a:r>
                        <a:rPr lang="en-US" sz="1100" dirty="0"/>
                        <a:t>0.6</a:t>
                      </a:r>
                    </a:p>
                  </a:txBody>
                  <a:tcPr/>
                </a:tc>
                <a:tc>
                  <a:txBody>
                    <a:bodyPr/>
                    <a:lstStyle/>
                    <a:p>
                      <a:r>
                        <a:rPr lang="en-US" sz="1100" dirty="0"/>
                        <a:t>10</a:t>
                      </a:r>
                    </a:p>
                  </a:txBody>
                  <a:tcPr/>
                </a:tc>
                <a:tc>
                  <a:txBody>
                    <a:bodyPr/>
                    <a:lstStyle/>
                    <a:p>
                      <a:r>
                        <a:rPr lang="en-US" sz="1100" dirty="0"/>
                        <a:t>50</a:t>
                      </a:r>
                    </a:p>
                  </a:txBody>
                  <a:tcPr/>
                </a:tc>
                <a:tc>
                  <a:txBody>
                    <a:bodyPr/>
                    <a:lstStyle/>
                    <a:p>
                      <a:r>
                        <a:rPr lang="en-US" sz="1100" dirty="0"/>
                        <a:t>.2</a:t>
                      </a:r>
                    </a:p>
                  </a:txBody>
                  <a:tcPr/>
                </a:tc>
                <a:tc>
                  <a:txBody>
                    <a:bodyPr/>
                    <a:lstStyle/>
                    <a:p>
                      <a:r>
                        <a:rPr lang="en-US" sz="1100" dirty="0"/>
                        <a:t>0.54</a:t>
                      </a:r>
                    </a:p>
                  </a:txBody>
                  <a:tcPr/>
                </a:tc>
                <a:tc>
                  <a:txBody>
                    <a:bodyPr/>
                    <a:lstStyle/>
                    <a:p>
                      <a:r>
                        <a:rPr lang="en-US" sz="1100" dirty="0"/>
                        <a:t>0.54</a:t>
                      </a:r>
                    </a:p>
                  </a:txBody>
                  <a:tcPr/>
                </a:tc>
                <a:tc>
                  <a:txBody>
                    <a:bodyPr/>
                    <a:lstStyle/>
                    <a:p>
                      <a:r>
                        <a:rPr lang="en-US" sz="1100" dirty="0"/>
                        <a:t>2</a:t>
                      </a:r>
                    </a:p>
                  </a:txBody>
                  <a:tcPr/>
                </a:tc>
                <a:tc>
                  <a:txBody>
                    <a:bodyPr/>
                    <a:lstStyle/>
                    <a:p>
                      <a:r>
                        <a:rPr lang="en-US" sz="1100" dirty="0"/>
                        <a:t>2</a:t>
                      </a:r>
                    </a:p>
                  </a:txBody>
                  <a:tcPr/>
                </a:tc>
                <a:extLst>
                  <a:ext uri="{0D108BD9-81ED-4DB2-BD59-A6C34878D82A}">
                    <a16:rowId xmlns:a16="http://schemas.microsoft.com/office/drawing/2014/main" val="10001"/>
                  </a:ext>
                </a:extLst>
              </a:tr>
              <a:tr h="366138">
                <a:tc>
                  <a:txBody>
                    <a:bodyPr/>
                    <a:lstStyle/>
                    <a:p>
                      <a:r>
                        <a:rPr lang="en-US" sz="1100" dirty="0"/>
                        <a:t>4</a:t>
                      </a:r>
                    </a:p>
                  </a:txBody>
                  <a:tcPr/>
                </a:tc>
                <a:tc>
                  <a:txBody>
                    <a:bodyPr/>
                    <a:lstStyle/>
                    <a:p>
                      <a:r>
                        <a:rPr lang="en-US" sz="1100" dirty="0"/>
                        <a:t>3.5</a:t>
                      </a:r>
                    </a:p>
                  </a:txBody>
                  <a:tcPr/>
                </a:tc>
                <a:tc>
                  <a:txBody>
                    <a:bodyPr/>
                    <a:lstStyle/>
                    <a:p>
                      <a:r>
                        <a:rPr lang="en-US" sz="1100" dirty="0"/>
                        <a:t>2.8</a:t>
                      </a:r>
                    </a:p>
                    <a:p>
                      <a:r>
                        <a:rPr lang="en-US" sz="1100" dirty="0"/>
                        <a:t>0.7</a:t>
                      </a:r>
                    </a:p>
                  </a:txBody>
                  <a:tcPr/>
                </a:tc>
                <a:tc>
                  <a:txBody>
                    <a:bodyPr/>
                    <a:lstStyle/>
                    <a:p>
                      <a:r>
                        <a:rPr lang="en-US" sz="1100" dirty="0"/>
                        <a:t>22</a:t>
                      </a:r>
                    </a:p>
                    <a:p>
                      <a:r>
                        <a:rPr lang="en-US" sz="1100" dirty="0"/>
                        <a:t>35</a:t>
                      </a:r>
                    </a:p>
                  </a:txBody>
                  <a:tcPr/>
                </a:tc>
                <a:tc>
                  <a:txBody>
                    <a:bodyPr/>
                    <a:lstStyle/>
                    <a:p>
                      <a:r>
                        <a:rPr lang="en-US" sz="1100" dirty="0"/>
                        <a:t>55</a:t>
                      </a:r>
                    </a:p>
                    <a:p>
                      <a:r>
                        <a:rPr lang="en-US" sz="1100" dirty="0"/>
                        <a:t>52</a:t>
                      </a:r>
                    </a:p>
                  </a:txBody>
                  <a:tcPr/>
                </a:tc>
                <a:tc>
                  <a:txBody>
                    <a:bodyPr/>
                    <a:lstStyle/>
                    <a:p>
                      <a:r>
                        <a:rPr lang="en-US" sz="1100" dirty="0"/>
                        <a:t>0.40</a:t>
                      </a:r>
                    </a:p>
                    <a:p>
                      <a:r>
                        <a:rPr lang="en-US" sz="1100" dirty="0"/>
                        <a:t>0.67</a:t>
                      </a:r>
                    </a:p>
                  </a:txBody>
                  <a:tcPr/>
                </a:tc>
                <a:tc>
                  <a:txBody>
                    <a:bodyPr/>
                    <a:lstStyle/>
                    <a:p>
                      <a:r>
                        <a:rPr lang="en-US" sz="1100" dirty="0"/>
                        <a:t>0.98</a:t>
                      </a:r>
                    </a:p>
                    <a:p>
                      <a:r>
                        <a:rPr lang="en-US" sz="1100" dirty="0"/>
                        <a:t>1.58</a:t>
                      </a:r>
                    </a:p>
                  </a:txBody>
                  <a:tcPr/>
                </a:tc>
                <a:tc>
                  <a:txBody>
                    <a:bodyPr/>
                    <a:lstStyle/>
                    <a:p>
                      <a:r>
                        <a:rPr lang="en-US" sz="1100" dirty="0"/>
                        <a:t>1.28</a:t>
                      </a:r>
                    </a:p>
                  </a:txBody>
                  <a:tcPr/>
                </a:tc>
                <a:tc>
                  <a:txBody>
                    <a:bodyPr/>
                    <a:lstStyle/>
                    <a:p>
                      <a:r>
                        <a:rPr lang="en-US" sz="1100" dirty="0"/>
                        <a:t>2</a:t>
                      </a:r>
                    </a:p>
                  </a:txBody>
                  <a:tcPr/>
                </a:tc>
                <a:tc>
                  <a:txBody>
                    <a:bodyPr/>
                    <a:lstStyle/>
                    <a:p>
                      <a:r>
                        <a:rPr lang="en-US" sz="1100" dirty="0"/>
                        <a:t>7</a:t>
                      </a:r>
                    </a:p>
                  </a:txBody>
                  <a:tcPr/>
                </a:tc>
                <a:extLst>
                  <a:ext uri="{0D108BD9-81ED-4DB2-BD59-A6C34878D82A}">
                    <a16:rowId xmlns:a16="http://schemas.microsoft.com/office/drawing/2014/main" val="10002"/>
                  </a:ext>
                </a:extLst>
              </a:tr>
              <a:tr h="424489">
                <a:tc>
                  <a:txBody>
                    <a:bodyPr/>
                    <a:lstStyle/>
                    <a:p>
                      <a:r>
                        <a:rPr lang="en-US" sz="1100" dirty="0"/>
                        <a:t>6</a:t>
                      </a:r>
                    </a:p>
                  </a:txBody>
                  <a:tcPr/>
                </a:tc>
                <a:tc>
                  <a:txBody>
                    <a:bodyPr/>
                    <a:lstStyle/>
                    <a:p>
                      <a:r>
                        <a:rPr lang="en-US" sz="1100" dirty="0"/>
                        <a:t>5.2</a:t>
                      </a:r>
                    </a:p>
                  </a:txBody>
                  <a:tcPr/>
                </a:tc>
                <a:tc>
                  <a:txBody>
                    <a:bodyPr/>
                    <a:lstStyle/>
                    <a:p>
                      <a:r>
                        <a:rPr lang="en-US" sz="1100" dirty="0"/>
                        <a:t>4.2</a:t>
                      </a:r>
                    </a:p>
                    <a:p>
                      <a:r>
                        <a:rPr lang="en-US" sz="1100" dirty="0"/>
                        <a:t>1</a:t>
                      </a:r>
                    </a:p>
                  </a:txBody>
                  <a:tcPr/>
                </a:tc>
                <a:tc>
                  <a:txBody>
                    <a:bodyPr/>
                    <a:lstStyle/>
                    <a:p>
                      <a:r>
                        <a:rPr lang="en-US" sz="1100" dirty="0"/>
                        <a:t>28</a:t>
                      </a:r>
                    </a:p>
                    <a:p>
                      <a:r>
                        <a:rPr lang="en-US" sz="1100" dirty="0"/>
                        <a:t>40</a:t>
                      </a:r>
                    </a:p>
                  </a:txBody>
                  <a:tcPr/>
                </a:tc>
                <a:tc>
                  <a:txBody>
                    <a:bodyPr/>
                    <a:lstStyle/>
                    <a:p>
                      <a:r>
                        <a:rPr lang="en-US" sz="1100" dirty="0"/>
                        <a:t>53</a:t>
                      </a:r>
                    </a:p>
                    <a:p>
                      <a:r>
                        <a:rPr lang="en-US" sz="1100" dirty="0"/>
                        <a:t>58</a:t>
                      </a:r>
                    </a:p>
                  </a:txBody>
                  <a:tcPr/>
                </a:tc>
                <a:tc>
                  <a:txBody>
                    <a:bodyPr/>
                    <a:lstStyle/>
                    <a:p>
                      <a:r>
                        <a:rPr lang="en-US" sz="1100" dirty="0"/>
                        <a:t>0.53</a:t>
                      </a:r>
                    </a:p>
                    <a:p>
                      <a:r>
                        <a:rPr lang="en-US" sz="1100" dirty="0"/>
                        <a:t>0.69</a:t>
                      </a:r>
                    </a:p>
                  </a:txBody>
                  <a:tcPr/>
                </a:tc>
                <a:tc>
                  <a:txBody>
                    <a:bodyPr/>
                    <a:lstStyle/>
                    <a:p>
                      <a:r>
                        <a:rPr lang="en-US" sz="1100" dirty="0"/>
                        <a:t>1.36</a:t>
                      </a:r>
                    </a:p>
                    <a:p>
                      <a:r>
                        <a:rPr lang="en-US" sz="1100" dirty="0"/>
                        <a:t>1.62</a:t>
                      </a:r>
                    </a:p>
                  </a:txBody>
                  <a:tcPr/>
                </a:tc>
                <a:tc>
                  <a:txBody>
                    <a:bodyPr/>
                    <a:lstStyle/>
                    <a:p>
                      <a:r>
                        <a:rPr lang="en-US" sz="1100" dirty="0"/>
                        <a:t>1.44</a:t>
                      </a:r>
                    </a:p>
                  </a:txBody>
                  <a:tcPr/>
                </a:tc>
                <a:tc>
                  <a:txBody>
                    <a:bodyPr/>
                    <a:lstStyle/>
                    <a:p>
                      <a:r>
                        <a:rPr lang="en-US" sz="1100" dirty="0"/>
                        <a:t>2.5</a:t>
                      </a:r>
                    </a:p>
                  </a:txBody>
                  <a:tcPr/>
                </a:tc>
                <a:tc>
                  <a:txBody>
                    <a:bodyPr/>
                    <a:lstStyle/>
                    <a:p>
                      <a:r>
                        <a:rPr lang="en-US" sz="1100" dirty="0"/>
                        <a:t>13</a:t>
                      </a:r>
                    </a:p>
                  </a:txBody>
                  <a:tcPr/>
                </a:tc>
                <a:extLst>
                  <a:ext uri="{0D108BD9-81ED-4DB2-BD59-A6C34878D82A}">
                    <a16:rowId xmlns:a16="http://schemas.microsoft.com/office/drawing/2014/main" val="10003"/>
                  </a:ext>
                </a:extLst>
              </a:tr>
              <a:tr h="440489">
                <a:tc>
                  <a:txBody>
                    <a:bodyPr/>
                    <a:lstStyle/>
                    <a:p>
                      <a:r>
                        <a:rPr lang="en-US" sz="1100" dirty="0"/>
                        <a:t>9</a:t>
                      </a:r>
                    </a:p>
                  </a:txBody>
                  <a:tcPr/>
                </a:tc>
                <a:tc>
                  <a:txBody>
                    <a:bodyPr/>
                    <a:lstStyle/>
                    <a:p>
                      <a:r>
                        <a:rPr lang="en-US" sz="1100" dirty="0"/>
                        <a:t>6.3</a:t>
                      </a:r>
                    </a:p>
                  </a:txBody>
                  <a:tcPr/>
                </a:tc>
                <a:tc>
                  <a:txBody>
                    <a:bodyPr/>
                    <a:lstStyle/>
                    <a:p>
                      <a:r>
                        <a:rPr lang="en-US" sz="1100" dirty="0"/>
                        <a:t>5</a:t>
                      </a:r>
                    </a:p>
                    <a:p>
                      <a:r>
                        <a:rPr lang="en-US" sz="1100" dirty="0"/>
                        <a:t>1.3</a:t>
                      </a:r>
                    </a:p>
                  </a:txBody>
                  <a:tcPr/>
                </a:tc>
                <a:tc>
                  <a:txBody>
                    <a:bodyPr/>
                    <a:lstStyle/>
                    <a:p>
                      <a:r>
                        <a:rPr lang="en-US" sz="1100" dirty="0"/>
                        <a:t>32</a:t>
                      </a:r>
                    </a:p>
                    <a:p>
                      <a:r>
                        <a:rPr lang="en-US" sz="1100" dirty="0"/>
                        <a:t>45</a:t>
                      </a:r>
                    </a:p>
                  </a:txBody>
                  <a:tcPr/>
                </a:tc>
                <a:tc>
                  <a:txBody>
                    <a:bodyPr/>
                    <a:lstStyle/>
                    <a:p>
                      <a:r>
                        <a:rPr lang="en-US" sz="1100" dirty="0"/>
                        <a:t>58</a:t>
                      </a:r>
                    </a:p>
                    <a:p>
                      <a:r>
                        <a:rPr lang="en-US" sz="1100" dirty="0"/>
                        <a:t>60</a:t>
                      </a:r>
                    </a:p>
                  </a:txBody>
                  <a:tcPr/>
                </a:tc>
                <a:tc>
                  <a:txBody>
                    <a:bodyPr/>
                    <a:lstStyle/>
                    <a:p>
                      <a:r>
                        <a:rPr lang="en-US" sz="1100" dirty="0"/>
                        <a:t>0.55</a:t>
                      </a:r>
                    </a:p>
                    <a:p>
                      <a:r>
                        <a:rPr lang="en-US" sz="1100" dirty="0"/>
                        <a:t>0.75</a:t>
                      </a:r>
                    </a:p>
                  </a:txBody>
                  <a:tcPr/>
                </a:tc>
                <a:tc>
                  <a:txBody>
                    <a:bodyPr/>
                    <a:lstStyle/>
                    <a:p>
                      <a:r>
                        <a:rPr lang="en-US" sz="1100" dirty="0"/>
                        <a:t>1.31</a:t>
                      </a:r>
                    </a:p>
                    <a:p>
                      <a:r>
                        <a:rPr lang="en-US" sz="1100" dirty="0"/>
                        <a:t>1.75</a:t>
                      </a:r>
                    </a:p>
                  </a:txBody>
                  <a:tcPr/>
                </a:tc>
                <a:tc>
                  <a:txBody>
                    <a:bodyPr/>
                    <a:lstStyle/>
                    <a:p>
                      <a:r>
                        <a:rPr lang="en-US" sz="1100" dirty="0"/>
                        <a:t>1.53</a:t>
                      </a:r>
                    </a:p>
                  </a:txBody>
                  <a:tcPr/>
                </a:tc>
                <a:tc>
                  <a:txBody>
                    <a:bodyPr/>
                    <a:lstStyle/>
                    <a:p>
                      <a:r>
                        <a:rPr lang="en-US" sz="1100" dirty="0"/>
                        <a:t>2.5</a:t>
                      </a:r>
                    </a:p>
                  </a:txBody>
                  <a:tcPr/>
                </a:tc>
                <a:tc>
                  <a:txBody>
                    <a:bodyPr/>
                    <a:lstStyle/>
                    <a:p>
                      <a:r>
                        <a:rPr lang="en-US" sz="1100" dirty="0"/>
                        <a:t>15.75</a:t>
                      </a:r>
                    </a:p>
                  </a:txBody>
                  <a:tcPr/>
                </a:tc>
                <a:extLst>
                  <a:ext uri="{0D108BD9-81ED-4DB2-BD59-A6C34878D82A}">
                    <a16:rowId xmlns:a16="http://schemas.microsoft.com/office/drawing/2014/main" val="10004"/>
                  </a:ext>
                </a:extLst>
              </a:tr>
              <a:tr h="440489">
                <a:tc>
                  <a:txBody>
                    <a:bodyPr/>
                    <a:lstStyle/>
                    <a:p>
                      <a:r>
                        <a:rPr lang="en-US" sz="1100" dirty="0"/>
                        <a:t>11</a:t>
                      </a:r>
                    </a:p>
                  </a:txBody>
                  <a:tcPr/>
                </a:tc>
                <a:tc>
                  <a:txBody>
                    <a:bodyPr/>
                    <a:lstStyle/>
                    <a:p>
                      <a:r>
                        <a:rPr lang="en-US" sz="1100" dirty="0"/>
                        <a:t>4.4</a:t>
                      </a:r>
                    </a:p>
                  </a:txBody>
                  <a:tcPr/>
                </a:tc>
                <a:tc>
                  <a:txBody>
                    <a:bodyPr/>
                    <a:lstStyle/>
                    <a:p>
                      <a:r>
                        <a:rPr lang="en-US" sz="1100" dirty="0"/>
                        <a:t>3,5</a:t>
                      </a:r>
                    </a:p>
                    <a:p>
                      <a:r>
                        <a:rPr lang="en-US" sz="1100" dirty="0"/>
                        <a:t>0.9</a:t>
                      </a:r>
                    </a:p>
                  </a:txBody>
                  <a:tcPr/>
                </a:tc>
                <a:tc>
                  <a:txBody>
                    <a:bodyPr/>
                    <a:lstStyle/>
                    <a:p>
                      <a:r>
                        <a:rPr lang="en-US" sz="1100" dirty="0"/>
                        <a:t>28</a:t>
                      </a:r>
                    </a:p>
                    <a:p>
                      <a:r>
                        <a:rPr lang="en-US" sz="1100" dirty="0"/>
                        <a:t>33</a:t>
                      </a:r>
                    </a:p>
                  </a:txBody>
                  <a:tcPr/>
                </a:tc>
                <a:tc>
                  <a:txBody>
                    <a:bodyPr/>
                    <a:lstStyle/>
                    <a:p>
                      <a:r>
                        <a:rPr lang="en-US" sz="1100" dirty="0"/>
                        <a:t>45</a:t>
                      </a:r>
                    </a:p>
                    <a:p>
                      <a:r>
                        <a:rPr lang="en-US" sz="1100" dirty="0"/>
                        <a:t>46</a:t>
                      </a:r>
                    </a:p>
                  </a:txBody>
                  <a:tcPr/>
                </a:tc>
                <a:tc>
                  <a:txBody>
                    <a:bodyPr/>
                    <a:lstStyle/>
                    <a:p>
                      <a:r>
                        <a:rPr lang="en-US" sz="1100" dirty="0"/>
                        <a:t>0.62</a:t>
                      </a:r>
                    </a:p>
                    <a:p>
                      <a:r>
                        <a:rPr lang="en-US" sz="1100" dirty="0"/>
                        <a:t>0.72</a:t>
                      </a:r>
                    </a:p>
                  </a:txBody>
                  <a:tcPr/>
                </a:tc>
                <a:tc>
                  <a:txBody>
                    <a:bodyPr/>
                    <a:lstStyle/>
                    <a:p>
                      <a:r>
                        <a:rPr lang="en-US" sz="1100" dirty="0"/>
                        <a:t>1.47</a:t>
                      </a:r>
                    </a:p>
                    <a:p>
                      <a:r>
                        <a:rPr lang="en-US" sz="1100" dirty="0"/>
                        <a:t>1.68</a:t>
                      </a:r>
                    </a:p>
                  </a:txBody>
                  <a:tcPr/>
                </a:tc>
                <a:tc>
                  <a:txBody>
                    <a:bodyPr/>
                    <a:lstStyle/>
                    <a:p>
                      <a:r>
                        <a:rPr lang="en-US" sz="1100" dirty="0"/>
                        <a:t>1.57</a:t>
                      </a:r>
                    </a:p>
                  </a:txBody>
                  <a:tcPr/>
                </a:tc>
                <a:tc>
                  <a:txBody>
                    <a:bodyPr/>
                    <a:lstStyle/>
                    <a:p>
                      <a:r>
                        <a:rPr lang="en-US" sz="1100" dirty="0"/>
                        <a:t>2</a:t>
                      </a:r>
                    </a:p>
                  </a:txBody>
                  <a:tcPr/>
                </a:tc>
                <a:tc>
                  <a:txBody>
                    <a:bodyPr/>
                    <a:lstStyle/>
                    <a:p>
                      <a:r>
                        <a:rPr lang="en-US" sz="1100" dirty="0"/>
                        <a:t>8.8</a:t>
                      </a:r>
                    </a:p>
                  </a:txBody>
                  <a:tcPr/>
                </a:tc>
                <a:extLst>
                  <a:ext uri="{0D108BD9-81ED-4DB2-BD59-A6C34878D82A}">
                    <a16:rowId xmlns:a16="http://schemas.microsoft.com/office/drawing/2014/main" val="10005"/>
                  </a:ext>
                </a:extLst>
              </a:tr>
              <a:tr h="440489">
                <a:tc>
                  <a:txBody>
                    <a:bodyPr/>
                    <a:lstStyle/>
                    <a:p>
                      <a:r>
                        <a:rPr lang="en-US" sz="1100" dirty="0"/>
                        <a:t>13</a:t>
                      </a:r>
                    </a:p>
                  </a:txBody>
                  <a:tcPr/>
                </a:tc>
                <a:tc>
                  <a:txBody>
                    <a:bodyPr/>
                    <a:lstStyle/>
                    <a:p>
                      <a:r>
                        <a:rPr lang="en-US" sz="1100" dirty="0"/>
                        <a:t>2.2</a:t>
                      </a:r>
                    </a:p>
                  </a:txBody>
                  <a:tcPr/>
                </a:tc>
                <a:tc>
                  <a:txBody>
                    <a:bodyPr/>
                    <a:lstStyle/>
                    <a:p>
                      <a:r>
                        <a:rPr lang="en-US" sz="1100" dirty="0"/>
                        <a:t>1.3</a:t>
                      </a:r>
                    </a:p>
                    <a:p>
                      <a:r>
                        <a:rPr lang="en-US" sz="1100" dirty="0"/>
                        <a:t>0.5</a:t>
                      </a:r>
                    </a:p>
                  </a:txBody>
                  <a:tcPr/>
                </a:tc>
                <a:tc>
                  <a:txBody>
                    <a:bodyPr/>
                    <a:lstStyle/>
                    <a:p>
                      <a:r>
                        <a:rPr lang="en-US" sz="1100" dirty="0"/>
                        <a:t>22</a:t>
                      </a:r>
                    </a:p>
                    <a:p>
                      <a:r>
                        <a:rPr lang="en-US" sz="1100" dirty="0"/>
                        <a:t>12</a:t>
                      </a:r>
                    </a:p>
                  </a:txBody>
                  <a:tcPr/>
                </a:tc>
                <a:tc>
                  <a:txBody>
                    <a:bodyPr/>
                    <a:lstStyle/>
                    <a:p>
                      <a:r>
                        <a:rPr lang="en-US" sz="1100" dirty="0"/>
                        <a:t>50</a:t>
                      </a:r>
                    </a:p>
                    <a:p>
                      <a:r>
                        <a:rPr lang="en-US" sz="1100" dirty="0"/>
                        <a:t>49</a:t>
                      </a:r>
                    </a:p>
                  </a:txBody>
                  <a:tcPr/>
                </a:tc>
                <a:tc>
                  <a:txBody>
                    <a:bodyPr/>
                    <a:lstStyle/>
                    <a:p>
                      <a:r>
                        <a:rPr lang="en-US" sz="1100" dirty="0"/>
                        <a:t>0.44</a:t>
                      </a:r>
                    </a:p>
                    <a:p>
                      <a:r>
                        <a:rPr lang="en-US" sz="1100" dirty="0"/>
                        <a:t>0.24</a:t>
                      </a:r>
                    </a:p>
                  </a:txBody>
                  <a:tcPr/>
                </a:tc>
                <a:tc>
                  <a:txBody>
                    <a:bodyPr/>
                    <a:lstStyle/>
                    <a:p>
                      <a:r>
                        <a:rPr lang="en-US" sz="1100" dirty="0"/>
                        <a:t>1.07</a:t>
                      </a:r>
                    </a:p>
                    <a:p>
                      <a:r>
                        <a:rPr lang="en-US" sz="1100" dirty="0"/>
                        <a:t>0.64</a:t>
                      </a:r>
                    </a:p>
                  </a:txBody>
                  <a:tcPr/>
                </a:tc>
                <a:tc>
                  <a:txBody>
                    <a:bodyPr/>
                    <a:lstStyle/>
                    <a:p>
                      <a:r>
                        <a:rPr lang="en-US" sz="1100" dirty="0"/>
                        <a:t>0.85</a:t>
                      </a:r>
                    </a:p>
                  </a:txBody>
                  <a:tcPr/>
                </a:tc>
                <a:tc>
                  <a:txBody>
                    <a:bodyPr/>
                    <a:lstStyle/>
                    <a:p>
                      <a:r>
                        <a:rPr lang="en-US" sz="1100" dirty="0"/>
                        <a:t>2</a:t>
                      </a:r>
                    </a:p>
                  </a:txBody>
                  <a:tcPr/>
                </a:tc>
                <a:tc>
                  <a:txBody>
                    <a:bodyPr/>
                    <a:lstStyle/>
                    <a:p>
                      <a:r>
                        <a:rPr lang="en-US" sz="1100" dirty="0"/>
                        <a:t>4.4</a:t>
                      </a:r>
                    </a:p>
                  </a:txBody>
                  <a:tcPr/>
                </a:tc>
                <a:extLst>
                  <a:ext uri="{0D108BD9-81ED-4DB2-BD59-A6C34878D82A}">
                    <a16:rowId xmlns:a16="http://schemas.microsoft.com/office/drawing/2014/main" val="10006"/>
                  </a:ext>
                </a:extLst>
              </a:tr>
              <a:tr h="440489">
                <a:tc>
                  <a:txBody>
                    <a:bodyPr/>
                    <a:lstStyle/>
                    <a:p>
                      <a:r>
                        <a:rPr lang="en-US" sz="1100" dirty="0"/>
                        <a:t>15</a:t>
                      </a:r>
                    </a:p>
                  </a:txBody>
                  <a:tcPr/>
                </a:tc>
                <a:tc>
                  <a:txBody>
                    <a:bodyPr/>
                    <a:lstStyle/>
                    <a:p>
                      <a:r>
                        <a:rPr lang="en-US" sz="1100" dirty="0"/>
                        <a:t>0.8</a:t>
                      </a:r>
                    </a:p>
                  </a:txBody>
                  <a:tcPr/>
                </a:tc>
                <a:tc>
                  <a:txBody>
                    <a:bodyPr/>
                    <a:lstStyle/>
                    <a:p>
                      <a:r>
                        <a:rPr lang="en-US" sz="1100" dirty="0"/>
                        <a:t>0.5</a:t>
                      </a:r>
                    </a:p>
                  </a:txBody>
                  <a:tcPr/>
                </a:tc>
                <a:tc>
                  <a:txBody>
                    <a:bodyPr/>
                    <a:lstStyle/>
                    <a:p>
                      <a:r>
                        <a:rPr lang="en-US" sz="1100" dirty="0"/>
                        <a:t>12</a:t>
                      </a:r>
                    </a:p>
                  </a:txBody>
                  <a:tcPr/>
                </a:tc>
                <a:tc>
                  <a:txBody>
                    <a:bodyPr/>
                    <a:lstStyle/>
                    <a:p>
                      <a:r>
                        <a:rPr lang="en-US" sz="1100" dirty="0"/>
                        <a:t>49</a:t>
                      </a:r>
                    </a:p>
                  </a:txBody>
                  <a:tcPr/>
                </a:tc>
                <a:tc>
                  <a:txBody>
                    <a:bodyPr/>
                    <a:lstStyle/>
                    <a:p>
                      <a:r>
                        <a:rPr lang="en-US" sz="1100" dirty="0"/>
                        <a:t>0.24</a:t>
                      </a:r>
                    </a:p>
                  </a:txBody>
                  <a:tcPr/>
                </a:tc>
                <a:tc>
                  <a:txBody>
                    <a:bodyPr/>
                    <a:lstStyle/>
                    <a:p>
                      <a:r>
                        <a:rPr lang="en-US" sz="1100" dirty="0"/>
                        <a:t>0.64</a:t>
                      </a:r>
                    </a:p>
                  </a:txBody>
                  <a:tcPr/>
                </a:tc>
                <a:tc>
                  <a:txBody>
                    <a:bodyPr/>
                    <a:lstStyle/>
                    <a:p>
                      <a:r>
                        <a:rPr lang="en-US" sz="1100" dirty="0"/>
                        <a:t>0.64</a:t>
                      </a:r>
                    </a:p>
                  </a:txBody>
                  <a:tcPr/>
                </a:tc>
                <a:tc>
                  <a:txBody>
                    <a:bodyPr/>
                    <a:lstStyle/>
                    <a:p>
                      <a:r>
                        <a:rPr lang="en-US" sz="1100" dirty="0"/>
                        <a:t>2</a:t>
                      </a:r>
                    </a:p>
                  </a:txBody>
                  <a:tcPr/>
                </a:tc>
                <a:tc>
                  <a:txBody>
                    <a:bodyPr/>
                    <a:lstStyle/>
                    <a:p>
                      <a:r>
                        <a:rPr lang="en-US" sz="1100" dirty="0"/>
                        <a:t>1.6</a:t>
                      </a:r>
                    </a:p>
                  </a:txBody>
                  <a:tcPr/>
                </a:tc>
                <a:extLst>
                  <a:ext uri="{0D108BD9-81ED-4DB2-BD59-A6C34878D82A}">
                    <a16:rowId xmlns:a16="http://schemas.microsoft.com/office/drawing/2014/main" val="10007"/>
                  </a:ext>
                </a:extLst>
              </a:tr>
              <a:tr h="440489">
                <a:tc>
                  <a:txBody>
                    <a:bodyPr/>
                    <a:lstStyle/>
                    <a:p>
                      <a:r>
                        <a:rPr lang="en-US" dirty="0"/>
                        <a:t>Sum</a:t>
                      </a:r>
                    </a:p>
                  </a:txBody>
                  <a:tcPr/>
                </a:tc>
                <a:tc>
                  <a:txBody>
                    <a:bodyPr/>
                    <a:lstStyle/>
                    <a:p>
                      <a:endParaRPr lang="en-US"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endParaRPr lang="en-US" sz="1100" dirty="0"/>
                    </a:p>
                  </a:txBody>
                  <a:tcPr/>
                </a:tc>
                <a:tc>
                  <a:txBody>
                    <a:bodyPr/>
                    <a:lstStyle/>
                    <a:p>
                      <a:r>
                        <a:rPr lang="en-US" sz="1100" dirty="0"/>
                        <a:t>52.55</a:t>
                      </a:r>
                    </a:p>
                  </a:txBody>
                  <a:tcPr/>
                </a:tc>
                <a:extLst>
                  <a:ext uri="{0D108BD9-81ED-4DB2-BD59-A6C34878D82A}">
                    <a16:rowId xmlns:a16="http://schemas.microsoft.com/office/drawing/2014/main" val="10008"/>
                  </a:ext>
                </a:extLst>
              </a:tr>
            </a:tbl>
          </a:graphicData>
        </a:graphic>
      </p:graphicFrame>
      <p:graphicFrame>
        <p:nvGraphicFramePr>
          <p:cNvPr id="6" name="Table 5"/>
          <p:cNvGraphicFramePr>
            <a:graphicFrameLocks noGrp="1"/>
          </p:cNvGraphicFramePr>
          <p:nvPr>
            <p:extLst>
              <p:ext uri="{D42A27DB-BD31-4B8C-83A1-F6EECF244321}">
                <p14:modId xmlns:p14="http://schemas.microsoft.com/office/powerpoint/2010/main" val="1211666335"/>
              </p:ext>
            </p:extLst>
          </p:nvPr>
        </p:nvGraphicFramePr>
        <p:xfrm>
          <a:off x="9865364" y="2165783"/>
          <a:ext cx="1038745" cy="3999336"/>
        </p:xfrm>
        <a:graphic>
          <a:graphicData uri="http://schemas.openxmlformats.org/drawingml/2006/table">
            <a:tbl>
              <a:tblPr firstRow="1" bandRow="1">
                <a:tableStyleId>{284E427A-3D55-4303-BF80-6455036E1DE7}</a:tableStyleId>
              </a:tblPr>
              <a:tblGrid>
                <a:gridCol w="1038745">
                  <a:extLst>
                    <a:ext uri="{9D8B030D-6E8A-4147-A177-3AD203B41FA5}">
                      <a16:colId xmlns:a16="http://schemas.microsoft.com/office/drawing/2014/main" val="20000"/>
                    </a:ext>
                  </a:extLst>
                </a:gridCol>
              </a:tblGrid>
              <a:tr h="588354">
                <a:tc>
                  <a:txBody>
                    <a:bodyPr/>
                    <a:lstStyle/>
                    <a:p>
                      <a:r>
                        <a:rPr lang="en-US" sz="1100" dirty="0"/>
                        <a:t>Q= a . </a:t>
                      </a:r>
                      <a:r>
                        <a:rPr lang="en-US" sz="1100" dirty="0" err="1"/>
                        <a:t>V</a:t>
                      </a:r>
                      <a:r>
                        <a:rPr lang="en-US" sz="1100" baseline="-25000" dirty="0" err="1"/>
                        <a:t>mean</a:t>
                      </a:r>
                      <a:endParaRPr lang="en-US" sz="1100" dirty="0"/>
                    </a:p>
                  </a:txBody>
                  <a:tcPr/>
                </a:tc>
                <a:extLst>
                  <a:ext uri="{0D108BD9-81ED-4DB2-BD59-A6C34878D82A}">
                    <a16:rowId xmlns:a16="http://schemas.microsoft.com/office/drawing/2014/main" val="10000"/>
                  </a:ext>
                </a:extLst>
              </a:tr>
              <a:tr h="379196">
                <a:tc>
                  <a:txBody>
                    <a:bodyPr/>
                    <a:lstStyle/>
                    <a:p>
                      <a:r>
                        <a:rPr lang="en-US" sz="1100" dirty="0"/>
                        <a:t>1.08</a:t>
                      </a:r>
                    </a:p>
                  </a:txBody>
                  <a:tcPr/>
                </a:tc>
                <a:extLst>
                  <a:ext uri="{0D108BD9-81ED-4DB2-BD59-A6C34878D82A}">
                    <a16:rowId xmlns:a16="http://schemas.microsoft.com/office/drawing/2014/main" val="10001"/>
                  </a:ext>
                </a:extLst>
              </a:tr>
              <a:tr h="422327">
                <a:tc>
                  <a:txBody>
                    <a:bodyPr/>
                    <a:lstStyle/>
                    <a:p>
                      <a:r>
                        <a:rPr lang="en-US" sz="1100" dirty="0"/>
                        <a:t>8.96</a:t>
                      </a:r>
                    </a:p>
                  </a:txBody>
                  <a:tcPr/>
                </a:tc>
                <a:extLst>
                  <a:ext uri="{0D108BD9-81ED-4DB2-BD59-A6C34878D82A}">
                    <a16:rowId xmlns:a16="http://schemas.microsoft.com/office/drawing/2014/main" val="10002"/>
                  </a:ext>
                </a:extLst>
              </a:tr>
              <a:tr h="393969">
                <a:tc>
                  <a:txBody>
                    <a:bodyPr/>
                    <a:lstStyle/>
                    <a:p>
                      <a:r>
                        <a:rPr lang="en-US" sz="1100" dirty="0"/>
                        <a:t>18.72</a:t>
                      </a:r>
                    </a:p>
                  </a:txBody>
                  <a:tcPr/>
                </a:tc>
                <a:extLst>
                  <a:ext uri="{0D108BD9-81ED-4DB2-BD59-A6C34878D82A}">
                    <a16:rowId xmlns:a16="http://schemas.microsoft.com/office/drawing/2014/main" val="10003"/>
                  </a:ext>
                </a:extLst>
              </a:tr>
              <a:tr h="449420">
                <a:tc>
                  <a:txBody>
                    <a:bodyPr/>
                    <a:lstStyle/>
                    <a:p>
                      <a:r>
                        <a:rPr lang="en-US" sz="1100" dirty="0"/>
                        <a:t>24.13</a:t>
                      </a:r>
                    </a:p>
                  </a:txBody>
                  <a:tcPr/>
                </a:tc>
                <a:extLst>
                  <a:ext uri="{0D108BD9-81ED-4DB2-BD59-A6C34878D82A}">
                    <a16:rowId xmlns:a16="http://schemas.microsoft.com/office/drawing/2014/main" val="10004"/>
                  </a:ext>
                </a:extLst>
              </a:tr>
              <a:tr h="449420">
                <a:tc>
                  <a:txBody>
                    <a:bodyPr/>
                    <a:lstStyle/>
                    <a:p>
                      <a:r>
                        <a:rPr lang="en-US" sz="1100" dirty="0"/>
                        <a:t>13.85</a:t>
                      </a:r>
                    </a:p>
                  </a:txBody>
                  <a:tcPr/>
                </a:tc>
                <a:extLst>
                  <a:ext uri="{0D108BD9-81ED-4DB2-BD59-A6C34878D82A}">
                    <a16:rowId xmlns:a16="http://schemas.microsoft.com/office/drawing/2014/main" val="10005"/>
                  </a:ext>
                </a:extLst>
              </a:tr>
              <a:tr h="449420">
                <a:tc>
                  <a:txBody>
                    <a:bodyPr/>
                    <a:lstStyle/>
                    <a:p>
                      <a:r>
                        <a:rPr lang="en-US" sz="1100" dirty="0"/>
                        <a:t>3.75</a:t>
                      </a:r>
                    </a:p>
                  </a:txBody>
                  <a:tcPr/>
                </a:tc>
                <a:extLst>
                  <a:ext uri="{0D108BD9-81ED-4DB2-BD59-A6C34878D82A}">
                    <a16:rowId xmlns:a16="http://schemas.microsoft.com/office/drawing/2014/main" val="10006"/>
                  </a:ext>
                </a:extLst>
              </a:tr>
              <a:tr h="417810">
                <a:tc>
                  <a:txBody>
                    <a:bodyPr/>
                    <a:lstStyle/>
                    <a:p>
                      <a:r>
                        <a:rPr lang="en-US" sz="1100" dirty="0"/>
                        <a:t>1.02</a:t>
                      </a:r>
                    </a:p>
                  </a:txBody>
                  <a:tcPr/>
                </a:tc>
                <a:extLst>
                  <a:ext uri="{0D108BD9-81ED-4DB2-BD59-A6C34878D82A}">
                    <a16:rowId xmlns:a16="http://schemas.microsoft.com/office/drawing/2014/main" val="10007"/>
                  </a:ext>
                </a:extLst>
              </a:tr>
              <a:tr h="449420">
                <a:tc>
                  <a:txBody>
                    <a:bodyPr/>
                    <a:lstStyle/>
                    <a:p>
                      <a:r>
                        <a:rPr lang="en-US" sz="1100" dirty="0"/>
                        <a:t>71.51</a:t>
                      </a:r>
                    </a:p>
                  </a:txBody>
                  <a:tcPr/>
                </a:tc>
                <a:extLst>
                  <a:ext uri="{0D108BD9-81ED-4DB2-BD59-A6C34878D82A}">
                    <a16:rowId xmlns:a16="http://schemas.microsoft.com/office/drawing/2014/main" val="10008"/>
                  </a:ext>
                </a:extLst>
              </a:tr>
            </a:tbl>
          </a:graphicData>
        </a:graphic>
      </p:graphicFrame>
      <p:sp>
        <p:nvSpPr>
          <p:cNvPr id="7" name="Slide Number Placeholder 6"/>
          <p:cNvSpPr>
            <a:spLocks noGrp="1"/>
          </p:cNvSpPr>
          <p:nvPr>
            <p:ph type="sldNum" sz="quarter" idx="12"/>
          </p:nvPr>
        </p:nvSpPr>
        <p:spPr/>
        <p:txBody>
          <a:bodyPr/>
          <a:lstStyle/>
          <a:p>
            <a:fld id="{D1D54810-6751-4602-BDE9-E10C028084AA}" type="slidenum">
              <a:rPr lang="en-US" smtClean="0"/>
              <a:t>17</a:t>
            </a:fld>
            <a:endParaRPr lang="en-US" dirty="0"/>
          </a:p>
        </p:txBody>
      </p:sp>
    </p:spTree>
    <p:extLst>
      <p:ext uri="{BB962C8B-B14F-4D97-AF65-F5344CB8AC3E}">
        <p14:creationId xmlns:p14="http://schemas.microsoft.com/office/powerpoint/2010/main" val="7131228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NUMERICAL PROBLEM</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en-US" dirty="0"/>
                  <a:t>Results:</a:t>
                </a:r>
              </a:p>
              <a:p>
                <a:pPr marL="0" indent="0">
                  <a:buNone/>
                </a:pPr>
                <a:r>
                  <a:rPr lang="en-US" dirty="0"/>
                  <a:t>					Q= 71.36 </a:t>
                </a:r>
                <a:r>
                  <a:rPr lang="en-US" dirty="0" err="1"/>
                  <a:t>Cfs</a:t>
                </a:r>
                <a:endParaRPr lang="en-US" dirty="0"/>
              </a:p>
              <a:p>
                <a:pPr marL="0" indent="0">
                  <a:buNone/>
                </a:pPr>
                <a:r>
                  <a:rPr lang="en-US" dirty="0"/>
                  <a:t>		        	</a:t>
                </a:r>
                <a:r>
                  <a:rPr lang="en-US" dirty="0" err="1"/>
                  <a:t>V</a:t>
                </a:r>
                <a:r>
                  <a:rPr lang="en-US" baseline="-25000" dirty="0" err="1"/>
                  <a:t>mean</a:t>
                </a:r>
                <a:r>
                  <a:rPr lang="en-US" baseline="-25000" dirty="0"/>
                  <a:t> </a:t>
                </a:r>
                <a:r>
                  <a:rPr lang="en-US" sz="1600" dirty="0"/>
                  <a:t>=  </a:t>
                </a:r>
                <a14:m>
                  <m:oMath xmlns:m="http://schemas.openxmlformats.org/officeDocument/2006/math">
                    <m:f>
                      <m:fPr>
                        <m:ctrlPr>
                          <a:rPr lang="en-US" sz="2000" i="1" smtClean="0">
                            <a:latin typeface="Cambria Math" panose="02040503050406030204" pitchFamily="18" charset="0"/>
                          </a:rPr>
                        </m:ctrlPr>
                      </m:fPr>
                      <m:num>
                        <m:nary>
                          <m:naryPr>
                            <m:chr m:val="∑"/>
                            <m:subHide m:val="on"/>
                            <m:supHide m:val="on"/>
                            <m:ctrlPr>
                              <a:rPr lang="en-US" sz="2000" i="1" smtClean="0">
                                <a:latin typeface="Cambria Math" panose="02040503050406030204" pitchFamily="18" charset="0"/>
                              </a:rPr>
                            </m:ctrlPr>
                          </m:naryPr>
                          <m:sub/>
                          <m:sup/>
                          <m:e>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𝑄</m:t>
                                </m:r>
                              </m:e>
                              <m:sub>
                                <m:r>
                                  <a:rPr lang="en-US" sz="2000" b="0" i="1" smtClean="0">
                                    <a:latin typeface="Cambria Math" panose="02040503050406030204" pitchFamily="18" charset="0"/>
                                  </a:rPr>
                                  <m:t>𝑖</m:t>
                                </m:r>
                              </m:sub>
                            </m:sSub>
                          </m:e>
                        </m:nary>
                      </m:num>
                      <m:den>
                        <m:nary>
                          <m:naryPr>
                            <m:chr m:val="∑"/>
                            <m:subHide m:val="on"/>
                            <m:supHide m:val="on"/>
                            <m:ctrlPr>
                              <a:rPr lang="en-US" sz="2000" i="1">
                                <a:latin typeface="Cambria Math" panose="02040503050406030204" pitchFamily="18" charset="0"/>
                              </a:rPr>
                            </m:ctrlPr>
                          </m:naryPr>
                          <m:sub/>
                          <m:sup/>
                          <m:e>
                            <m:sSub>
                              <m:sSubPr>
                                <m:ctrlPr>
                                  <a:rPr lang="en-US" sz="2000" i="1">
                                    <a:latin typeface="Cambria Math" panose="02040503050406030204" pitchFamily="18" charset="0"/>
                                  </a:rPr>
                                </m:ctrlPr>
                              </m:sSubPr>
                              <m:e>
                                <m:r>
                                  <a:rPr lang="en-US" sz="2000" b="0" i="1" smtClean="0">
                                    <a:latin typeface="Cambria Math" panose="02040503050406030204" pitchFamily="18" charset="0"/>
                                  </a:rPr>
                                  <m:t>𝐴</m:t>
                                </m:r>
                              </m:e>
                              <m:sub>
                                <m:r>
                                  <a:rPr lang="en-US" sz="2000" i="1">
                                    <a:latin typeface="Cambria Math" panose="02040503050406030204" pitchFamily="18" charset="0"/>
                                  </a:rPr>
                                  <m:t>𝑖</m:t>
                                </m:r>
                              </m:sub>
                            </m:sSub>
                          </m:e>
                        </m:nary>
                      </m:den>
                    </m:f>
                  </m:oMath>
                </a14:m>
                <a:r>
                  <a:rPr lang="en-US" sz="1600" dirty="0"/>
                  <a:t> =</a:t>
                </a:r>
                <a14:m>
                  <m:oMath xmlns:m="http://schemas.openxmlformats.org/officeDocument/2006/math">
                    <m:r>
                      <a:rPr lang="en-US" b="0" i="0" dirty="0" smtClean="0">
                        <a:latin typeface="Cambria Math" panose="02040503050406030204" pitchFamily="18" charset="0"/>
                      </a:rPr>
                      <m:t> </m:t>
                    </m:r>
                    <m:f>
                      <m:fPr>
                        <m:ctrlPr>
                          <a:rPr lang="en-US" i="1" dirty="0" smtClean="0">
                            <a:latin typeface="Cambria Math" panose="02040503050406030204" pitchFamily="18" charset="0"/>
                          </a:rPr>
                        </m:ctrlPr>
                      </m:fPr>
                      <m:num>
                        <m:r>
                          <a:rPr lang="en-US" b="0" i="1" dirty="0" smtClean="0">
                            <a:latin typeface="Cambria Math" panose="02040503050406030204" pitchFamily="18" charset="0"/>
                          </a:rPr>
                          <m:t>71.36</m:t>
                        </m:r>
                      </m:num>
                      <m:den>
                        <m:r>
                          <a:rPr lang="en-US" b="0" i="1" dirty="0" smtClean="0">
                            <a:latin typeface="Cambria Math" panose="02040503050406030204" pitchFamily="18" charset="0"/>
                          </a:rPr>
                          <m:t>52.55</m:t>
                        </m:r>
                      </m:den>
                    </m:f>
                  </m:oMath>
                </a14:m>
                <a:r>
                  <a:rPr lang="en-US" dirty="0"/>
                  <a:t> =1.36 </a:t>
                </a:r>
                <a:r>
                  <a:rPr lang="en-US" dirty="0" err="1"/>
                  <a:t>ft</a:t>
                </a:r>
                <a:r>
                  <a:rPr lang="en-US" dirty="0"/>
                  <a:t>/s</a:t>
                </a:r>
              </a:p>
              <a:p>
                <a:pPr marL="0" indent="0">
                  <a:buNone/>
                </a:pPr>
                <a:r>
                  <a:rPr lang="en-US" dirty="0"/>
                  <a:t>				</a:t>
                </a:r>
                <a:r>
                  <a:rPr lang="en-US" dirty="0" err="1"/>
                  <a:t>D</a:t>
                </a:r>
                <a:r>
                  <a:rPr lang="en-US" baseline="-25000" dirty="0" err="1"/>
                  <a:t>mean</a:t>
                </a:r>
                <a:r>
                  <a:rPr lang="en-US" baseline="-25000" dirty="0"/>
                  <a:t> </a:t>
                </a:r>
                <a:r>
                  <a:rPr lang="en-US" dirty="0"/>
                  <a:t>= </a:t>
                </a:r>
                <a14:m>
                  <m:oMath xmlns:m="http://schemas.openxmlformats.org/officeDocument/2006/math">
                    <m:f>
                      <m:fPr>
                        <m:ctrlPr>
                          <a:rPr lang="en-US" sz="2000" i="1">
                            <a:latin typeface="Cambria Math" panose="02040503050406030204" pitchFamily="18" charset="0"/>
                          </a:rPr>
                        </m:ctrlPr>
                      </m:fPr>
                      <m:num>
                        <m:nary>
                          <m:naryPr>
                            <m:chr m:val="∑"/>
                            <m:subHide m:val="on"/>
                            <m:supHide m:val="on"/>
                            <m:ctrlPr>
                              <a:rPr lang="en-US" sz="2000" i="1">
                                <a:latin typeface="Cambria Math" panose="02040503050406030204" pitchFamily="18" charset="0"/>
                              </a:rPr>
                            </m:ctrlPr>
                          </m:naryPr>
                          <m:sub/>
                          <m:sup/>
                          <m:e>
                            <m:sSub>
                              <m:sSubPr>
                                <m:ctrlPr>
                                  <a:rPr lang="en-US" sz="2000" i="1">
                                    <a:latin typeface="Cambria Math" panose="02040503050406030204" pitchFamily="18" charset="0"/>
                                  </a:rPr>
                                </m:ctrlPr>
                              </m:sSubPr>
                              <m:e>
                                <m:r>
                                  <a:rPr lang="en-US" sz="2000" b="0" i="1" smtClean="0">
                                    <a:latin typeface="Cambria Math" panose="02040503050406030204" pitchFamily="18" charset="0"/>
                                  </a:rPr>
                                  <m:t>𝐴</m:t>
                                </m:r>
                              </m:e>
                              <m:sub>
                                <m:r>
                                  <a:rPr lang="en-US" sz="2000" i="1">
                                    <a:latin typeface="Cambria Math" panose="02040503050406030204" pitchFamily="18" charset="0"/>
                                  </a:rPr>
                                  <m:t>𝑖</m:t>
                                </m:r>
                              </m:sub>
                            </m:sSub>
                          </m:e>
                        </m:nary>
                      </m:num>
                      <m:den>
                        <m:r>
                          <a:rPr lang="en-US" sz="2000" b="0" i="1" smtClean="0">
                            <a:latin typeface="Cambria Math" panose="02040503050406030204" pitchFamily="18" charset="0"/>
                          </a:rPr>
                          <m:t>𝑇𝑜𝑡𝑎𝑙</m:t>
                        </m:r>
                        <m:r>
                          <a:rPr lang="en-US" sz="2000" b="0" i="1" smtClean="0">
                            <a:latin typeface="Cambria Math" panose="02040503050406030204" pitchFamily="18" charset="0"/>
                          </a:rPr>
                          <m:t> </m:t>
                        </m:r>
                        <m:r>
                          <a:rPr lang="en-US" sz="2000" b="0" i="1" smtClean="0">
                            <a:latin typeface="Cambria Math" panose="02040503050406030204" pitchFamily="18" charset="0"/>
                          </a:rPr>
                          <m:t>𝑤𝑖𝑑𝑡h</m:t>
                        </m:r>
                      </m:den>
                    </m:f>
                  </m:oMath>
                </a14:m>
                <a:r>
                  <a:rPr lang="en-US" sz="2000" dirty="0"/>
                  <a:t> =</a:t>
                </a:r>
                <a14:m>
                  <m:oMath xmlns:m="http://schemas.openxmlformats.org/officeDocument/2006/math">
                    <m:r>
                      <a:rPr lang="en-US" dirty="0">
                        <a:latin typeface="Cambria Math" panose="02040503050406030204" pitchFamily="18" charset="0"/>
                      </a:rPr>
                      <m:t> </m:t>
                    </m:r>
                    <m:f>
                      <m:fPr>
                        <m:ctrlPr>
                          <a:rPr lang="en-US" i="1" dirty="0">
                            <a:latin typeface="Cambria Math" panose="02040503050406030204" pitchFamily="18" charset="0"/>
                          </a:rPr>
                        </m:ctrlPr>
                      </m:fPr>
                      <m:num>
                        <m:r>
                          <a:rPr lang="en-US" b="0" i="1" dirty="0" smtClean="0">
                            <a:latin typeface="Cambria Math" panose="02040503050406030204" pitchFamily="18" charset="0"/>
                          </a:rPr>
                          <m:t>52.55</m:t>
                        </m:r>
                      </m:num>
                      <m:den>
                        <m:r>
                          <a:rPr lang="en-US" b="0" i="1" dirty="0" smtClean="0">
                            <a:latin typeface="Cambria Math" panose="02040503050406030204" pitchFamily="18" charset="0"/>
                          </a:rPr>
                          <m:t>17</m:t>
                        </m:r>
                      </m:den>
                    </m:f>
                  </m:oMath>
                </a14:m>
                <a:r>
                  <a:rPr lang="en-US" sz="2000" dirty="0"/>
                  <a:t> =</a:t>
                </a:r>
                <a:r>
                  <a:rPr lang="en-US" dirty="0"/>
                  <a:t> 3.09 </a:t>
                </a:r>
                <a:r>
                  <a:rPr lang="en-US" dirty="0" err="1"/>
                  <a:t>ft</a:t>
                </a:r>
                <a:endParaRPr lang="en-US" dirty="0"/>
              </a:p>
              <a:p>
                <a:pPr marL="0" indent="0">
                  <a:buNone/>
                </a:pPr>
                <a:endParaRPr lang="en-US" dirty="0"/>
              </a:p>
              <a:p>
                <a:pPr marL="0" indent="0">
                  <a:buNone/>
                </a:pPr>
                <a:r>
                  <a:rPr lang="en-US" dirty="0"/>
                  <a:t>				</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479" t="-806"/>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D1D54810-6751-4602-BDE9-E10C028084AA}" type="slidenum">
              <a:rPr lang="en-US" smtClean="0"/>
              <a:t>18</a:t>
            </a:fld>
            <a:endParaRPr lang="en-US" dirty="0"/>
          </a:p>
        </p:txBody>
      </p:sp>
    </p:spTree>
    <p:extLst>
      <p:ext uri="{BB962C8B-B14F-4D97-AF65-F5344CB8AC3E}">
        <p14:creationId xmlns:p14="http://schemas.microsoft.com/office/powerpoint/2010/main" val="133904507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8925" y="624110"/>
            <a:ext cx="9525687" cy="1280890"/>
          </a:xfrm>
        </p:spPr>
        <p:txBody>
          <a:bodyPr/>
          <a:lstStyle/>
          <a:p>
            <a:r>
              <a:rPr lang="en-US" dirty="0"/>
              <a:t>METHODS OF DISCHARGE MEASUREMENTS</a:t>
            </a:r>
          </a:p>
        </p:txBody>
      </p:sp>
      <p:sp>
        <p:nvSpPr>
          <p:cNvPr id="3" name="Content Placeholder 2"/>
          <p:cNvSpPr>
            <a:spLocks noGrp="1"/>
          </p:cNvSpPr>
          <p:nvPr>
            <p:ph idx="1"/>
          </p:nvPr>
        </p:nvSpPr>
        <p:spPr>
          <a:xfrm>
            <a:off x="1978925" y="2092657"/>
            <a:ext cx="8915400" cy="3777622"/>
          </a:xfrm>
        </p:spPr>
        <p:txBody>
          <a:bodyPr/>
          <a:lstStyle/>
          <a:p>
            <a:r>
              <a:rPr lang="en-US" dirty="0"/>
              <a:t>By construction of regular structures</a:t>
            </a:r>
          </a:p>
          <a:p>
            <a:pPr lvl="1"/>
            <a:r>
              <a:rPr lang="en-US" dirty="0"/>
              <a:t>Spillways, sluice gates, turbine gates</a:t>
            </a:r>
          </a:p>
          <a:p>
            <a:pPr lvl="1"/>
            <a:r>
              <a:rPr lang="en-US" dirty="0"/>
              <a:t>Weirs and notches</a:t>
            </a:r>
          </a:p>
          <a:p>
            <a:pPr lvl="1"/>
            <a:r>
              <a:rPr lang="en-US" dirty="0"/>
              <a:t>Flumes</a:t>
            </a:r>
          </a:p>
          <a:p>
            <a:pPr lvl="1"/>
            <a:r>
              <a:rPr lang="en-US" dirty="0"/>
              <a:t>Highway culverts</a:t>
            </a:r>
          </a:p>
          <a:p>
            <a:pPr lvl="1"/>
            <a:endParaRPr lang="en-US" dirty="0"/>
          </a:p>
        </p:txBody>
      </p:sp>
      <p:sp>
        <p:nvSpPr>
          <p:cNvPr id="4" name="Slide Number Placeholder 3"/>
          <p:cNvSpPr>
            <a:spLocks noGrp="1"/>
          </p:cNvSpPr>
          <p:nvPr>
            <p:ph type="sldNum" sz="quarter" idx="12"/>
          </p:nvPr>
        </p:nvSpPr>
        <p:spPr/>
        <p:txBody>
          <a:bodyPr/>
          <a:lstStyle/>
          <a:p>
            <a:fld id="{D1D54810-6751-4602-BDE9-E10C028084AA}" type="slidenum">
              <a:rPr lang="en-US" smtClean="0"/>
              <a:t>19</a:t>
            </a:fld>
            <a:endParaRPr lang="en-US" dirty="0"/>
          </a:p>
        </p:txBody>
      </p:sp>
    </p:spTree>
    <p:extLst>
      <p:ext uri="{BB962C8B-B14F-4D97-AF65-F5344CB8AC3E}">
        <p14:creationId xmlns:p14="http://schemas.microsoft.com/office/powerpoint/2010/main" val="18499719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STAGE-DISCHRAGE RELATIONSHIP</a:t>
            </a:r>
          </a:p>
        </p:txBody>
      </p:sp>
      <p:sp>
        <p:nvSpPr>
          <p:cNvPr id="3" name="Content Placeholder 2"/>
          <p:cNvSpPr>
            <a:spLocks noGrp="1"/>
          </p:cNvSpPr>
          <p:nvPr>
            <p:ph idx="1"/>
          </p:nvPr>
        </p:nvSpPr>
        <p:spPr/>
        <p:txBody>
          <a:bodyPr/>
          <a:lstStyle/>
          <a:p>
            <a:r>
              <a:rPr lang="en-US" dirty="0"/>
              <a:t>The stage record is transferred to a discharge record by calibration</a:t>
            </a:r>
          </a:p>
          <a:p>
            <a:r>
              <a:rPr lang="en-US" dirty="0"/>
              <a:t>Control rarely has a regular shape for which discharge can be computed by analytical methods</a:t>
            </a:r>
          </a:p>
          <a:p>
            <a:r>
              <a:rPr lang="en-US" dirty="0"/>
              <a:t>Calibration is accomplished by relating field measurements of discharge with simultaneous river stage</a:t>
            </a:r>
          </a:p>
          <a:p>
            <a:endParaRPr lang="en-US" dirty="0"/>
          </a:p>
        </p:txBody>
      </p:sp>
      <p:sp>
        <p:nvSpPr>
          <p:cNvPr id="4" name="Slide Number Placeholder 3"/>
          <p:cNvSpPr>
            <a:spLocks noGrp="1"/>
          </p:cNvSpPr>
          <p:nvPr>
            <p:ph type="sldNum" sz="quarter" idx="12"/>
          </p:nvPr>
        </p:nvSpPr>
        <p:spPr/>
        <p:txBody>
          <a:bodyPr/>
          <a:lstStyle/>
          <a:p>
            <a:fld id="{D1D54810-6751-4602-BDE9-E10C028084AA}" type="slidenum">
              <a:rPr lang="en-US" smtClean="0"/>
              <a:t>2</a:t>
            </a:fld>
            <a:endParaRPr lang="en-US" dirty="0"/>
          </a:p>
        </p:txBody>
      </p:sp>
    </p:spTree>
    <p:extLst>
      <p:ext uri="{BB962C8B-B14F-4D97-AF65-F5344CB8AC3E}">
        <p14:creationId xmlns:p14="http://schemas.microsoft.com/office/powerpoint/2010/main" val="247623356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WEIRS AND NOTCHES</a:t>
            </a:r>
          </a:p>
        </p:txBody>
      </p:sp>
      <p:sp>
        <p:nvSpPr>
          <p:cNvPr id="3" name="Content Placeholder 2"/>
          <p:cNvSpPr>
            <a:spLocks noGrp="1"/>
          </p:cNvSpPr>
          <p:nvPr>
            <p:ph idx="1"/>
          </p:nvPr>
        </p:nvSpPr>
        <p:spPr/>
        <p:txBody>
          <a:bodyPr/>
          <a:lstStyle/>
          <a:p>
            <a:r>
              <a:rPr lang="en-US" dirty="0"/>
              <a:t>Weirs and notches</a:t>
            </a:r>
          </a:p>
        </p:txBody>
      </p:sp>
      <p:pic>
        <p:nvPicPr>
          <p:cNvPr id="4" name="Picture 3"/>
          <p:cNvPicPr>
            <a:picLocks noChangeAspect="1"/>
          </p:cNvPicPr>
          <p:nvPr/>
        </p:nvPicPr>
        <p:blipFill>
          <a:blip r:embed="rId2"/>
          <a:stretch>
            <a:fillRect/>
          </a:stretch>
        </p:blipFill>
        <p:spPr>
          <a:xfrm>
            <a:off x="3072855" y="2747750"/>
            <a:ext cx="7490512" cy="3682045"/>
          </a:xfrm>
          <a:prstGeom prst="rect">
            <a:avLst/>
          </a:prstGeom>
        </p:spPr>
      </p:pic>
      <p:sp>
        <p:nvSpPr>
          <p:cNvPr id="5" name="Slide Number Placeholder 4"/>
          <p:cNvSpPr>
            <a:spLocks noGrp="1"/>
          </p:cNvSpPr>
          <p:nvPr>
            <p:ph type="sldNum" sz="quarter" idx="12"/>
          </p:nvPr>
        </p:nvSpPr>
        <p:spPr/>
        <p:txBody>
          <a:bodyPr/>
          <a:lstStyle/>
          <a:p>
            <a:fld id="{D1D54810-6751-4602-BDE9-E10C028084AA}" type="slidenum">
              <a:rPr lang="en-US" smtClean="0"/>
              <a:t>20</a:t>
            </a:fld>
            <a:endParaRPr lang="en-US" dirty="0"/>
          </a:p>
        </p:txBody>
      </p:sp>
    </p:spTree>
    <p:extLst>
      <p:ext uri="{BB962C8B-B14F-4D97-AF65-F5344CB8AC3E}">
        <p14:creationId xmlns:p14="http://schemas.microsoft.com/office/powerpoint/2010/main" val="372515885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FLUMES</a:t>
            </a:r>
          </a:p>
        </p:txBody>
      </p:sp>
      <p:sp>
        <p:nvSpPr>
          <p:cNvPr id="3" name="Content Placeholder 2"/>
          <p:cNvSpPr>
            <a:spLocks noGrp="1"/>
          </p:cNvSpPr>
          <p:nvPr>
            <p:ph idx="1"/>
          </p:nvPr>
        </p:nvSpPr>
        <p:spPr>
          <a:xfrm>
            <a:off x="2589212" y="1511300"/>
            <a:ext cx="8915400" cy="3777622"/>
          </a:xfrm>
        </p:spPr>
        <p:txBody>
          <a:bodyPr/>
          <a:lstStyle/>
          <a:p>
            <a:r>
              <a:rPr lang="en-US" dirty="0"/>
              <a:t>Flumes</a:t>
            </a:r>
          </a:p>
        </p:txBody>
      </p:sp>
      <p:pic>
        <p:nvPicPr>
          <p:cNvPr id="4" name="Picture 3"/>
          <p:cNvPicPr>
            <a:picLocks noChangeAspect="1"/>
          </p:cNvPicPr>
          <p:nvPr/>
        </p:nvPicPr>
        <p:blipFill>
          <a:blip r:embed="rId2"/>
          <a:stretch>
            <a:fillRect/>
          </a:stretch>
        </p:blipFill>
        <p:spPr>
          <a:xfrm>
            <a:off x="4235449" y="2139499"/>
            <a:ext cx="5495925" cy="3571875"/>
          </a:xfrm>
          <a:prstGeom prst="rect">
            <a:avLst/>
          </a:prstGeom>
        </p:spPr>
      </p:pic>
      <p:sp>
        <p:nvSpPr>
          <p:cNvPr id="5" name="Slide Number Placeholder 4"/>
          <p:cNvSpPr>
            <a:spLocks noGrp="1"/>
          </p:cNvSpPr>
          <p:nvPr>
            <p:ph type="sldNum" sz="quarter" idx="12"/>
          </p:nvPr>
        </p:nvSpPr>
        <p:spPr/>
        <p:txBody>
          <a:bodyPr/>
          <a:lstStyle/>
          <a:p>
            <a:fld id="{D1D54810-6751-4602-BDE9-E10C028084AA}" type="slidenum">
              <a:rPr lang="en-US" smtClean="0"/>
              <a:t>21</a:t>
            </a:fld>
            <a:endParaRPr lang="en-US" dirty="0"/>
          </a:p>
        </p:txBody>
      </p:sp>
    </p:spTree>
    <p:extLst>
      <p:ext uri="{BB962C8B-B14F-4D97-AF65-F5344CB8AC3E}">
        <p14:creationId xmlns:p14="http://schemas.microsoft.com/office/powerpoint/2010/main" val="164376363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DILUTION METHODS </a:t>
            </a:r>
          </a:p>
        </p:txBody>
      </p:sp>
      <p:sp>
        <p:nvSpPr>
          <p:cNvPr id="3" name="Content Placeholder 2"/>
          <p:cNvSpPr>
            <a:spLocks noGrp="1"/>
          </p:cNvSpPr>
          <p:nvPr>
            <p:ph idx="1"/>
          </p:nvPr>
        </p:nvSpPr>
        <p:spPr>
          <a:xfrm>
            <a:off x="2592925" y="1460500"/>
            <a:ext cx="8915400" cy="5029200"/>
          </a:xfrm>
        </p:spPr>
        <p:txBody>
          <a:bodyPr>
            <a:normAutofit lnSpcReduction="10000"/>
          </a:bodyPr>
          <a:lstStyle/>
          <a:p>
            <a:r>
              <a:rPr lang="en-US" dirty="0"/>
              <a:t>Developed in 1863</a:t>
            </a:r>
          </a:p>
          <a:p>
            <a:r>
              <a:rPr lang="en-US" dirty="0"/>
              <a:t>Effective in flashy and turbulent hilly streams where current meters are difficult to use</a:t>
            </a:r>
          </a:p>
          <a:p>
            <a:r>
              <a:rPr lang="en-US" dirty="0"/>
              <a:t>Also for closed conduits such as penstocks, sewer pipelines current meter is not a measurement tool.</a:t>
            </a:r>
          </a:p>
          <a:p>
            <a:r>
              <a:rPr lang="en-US" dirty="0"/>
              <a:t>The method involves the injection of a chemical/ tracer into the flow and to obtain samples of the chemical water at a section d/s where dozing solution initially was mixed with the stream water</a:t>
            </a:r>
          </a:p>
          <a:p>
            <a:r>
              <a:rPr lang="en-US" dirty="0"/>
              <a:t>Basic Assumptions:</a:t>
            </a:r>
          </a:p>
          <a:p>
            <a:pPr lvl="1"/>
            <a:r>
              <a:rPr lang="en-US" dirty="0"/>
              <a:t>Mixing of the tracer dye with river flow which can be better achieved in turbulent streams</a:t>
            </a:r>
          </a:p>
          <a:p>
            <a:r>
              <a:rPr lang="en-US" dirty="0"/>
              <a:t>Chief advantage:</a:t>
            </a:r>
          </a:p>
          <a:p>
            <a:pPr lvl="1"/>
            <a:r>
              <a:rPr lang="en-US" dirty="0"/>
              <a:t> Precise knowledge of section geometry is not required</a:t>
            </a:r>
          </a:p>
          <a:p>
            <a:r>
              <a:rPr lang="en-US" dirty="0"/>
              <a:t>Disadvantage:</a:t>
            </a:r>
          </a:p>
          <a:p>
            <a:pPr lvl="1"/>
            <a:r>
              <a:rPr lang="en-US" dirty="0"/>
              <a:t> Expensive for measuring large streams and special equipment is required</a:t>
            </a:r>
          </a:p>
          <a:p>
            <a:endParaRPr lang="en-US" dirty="0"/>
          </a:p>
          <a:p>
            <a:pPr marL="0" indent="0">
              <a:buNone/>
            </a:pPr>
            <a:endParaRPr lang="en-US" dirty="0"/>
          </a:p>
        </p:txBody>
      </p:sp>
      <p:sp>
        <p:nvSpPr>
          <p:cNvPr id="4" name="Slide Number Placeholder 3"/>
          <p:cNvSpPr>
            <a:spLocks noGrp="1"/>
          </p:cNvSpPr>
          <p:nvPr>
            <p:ph type="sldNum" sz="quarter" idx="12"/>
          </p:nvPr>
        </p:nvSpPr>
        <p:spPr/>
        <p:txBody>
          <a:bodyPr/>
          <a:lstStyle/>
          <a:p>
            <a:fld id="{D1D54810-6751-4602-BDE9-E10C028084AA}" type="slidenum">
              <a:rPr lang="en-US" smtClean="0"/>
              <a:t>22</a:t>
            </a:fld>
            <a:endParaRPr lang="en-US" dirty="0"/>
          </a:p>
        </p:txBody>
      </p:sp>
    </p:spTree>
    <p:extLst>
      <p:ext uri="{BB962C8B-B14F-4D97-AF65-F5344CB8AC3E}">
        <p14:creationId xmlns:p14="http://schemas.microsoft.com/office/powerpoint/2010/main" val="9926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DILUTION METHOD</a:t>
            </a:r>
          </a:p>
        </p:txBody>
      </p:sp>
      <p:pic>
        <p:nvPicPr>
          <p:cNvPr id="1026" name="Picture 2" descr="Image result for chemical method of stream gaugi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62400" y="1837121"/>
            <a:ext cx="6197600" cy="5134726"/>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1D54810-6751-4602-BDE9-E10C028084AA}" type="slidenum">
              <a:rPr lang="en-US" smtClean="0"/>
              <a:t>23</a:t>
            </a:fld>
            <a:endParaRPr lang="en-US" dirty="0"/>
          </a:p>
        </p:txBody>
      </p:sp>
    </p:spTree>
    <p:extLst>
      <p:ext uri="{BB962C8B-B14F-4D97-AF65-F5344CB8AC3E}">
        <p14:creationId xmlns:p14="http://schemas.microsoft.com/office/powerpoint/2010/main" val="7610606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DILUTION METHOD</a:t>
            </a:r>
          </a:p>
        </p:txBody>
      </p:sp>
      <p:sp>
        <p:nvSpPr>
          <p:cNvPr id="3" name="Content Placeholder 2"/>
          <p:cNvSpPr>
            <a:spLocks noGrp="1"/>
          </p:cNvSpPr>
          <p:nvPr>
            <p:ph idx="1"/>
          </p:nvPr>
        </p:nvSpPr>
        <p:spPr/>
        <p:txBody>
          <a:bodyPr/>
          <a:lstStyle/>
          <a:p>
            <a:endParaRPr lang="en-US"/>
          </a:p>
        </p:txBody>
      </p:sp>
      <p:pic>
        <p:nvPicPr>
          <p:cNvPr id="2052" name="Picture 4" descr="Image result for dilution method of flow measur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2112" y="1591948"/>
            <a:ext cx="7291388" cy="4860925"/>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1D54810-6751-4602-BDE9-E10C028084AA}" type="slidenum">
              <a:rPr lang="en-US" smtClean="0"/>
              <a:t>24</a:t>
            </a:fld>
            <a:endParaRPr lang="en-US" dirty="0"/>
          </a:p>
        </p:txBody>
      </p:sp>
    </p:spTree>
    <p:extLst>
      <p:ext uri="{BB962C8B-B14F-4D97-AF65-F5344CB8AC3E}">
        <p14:creationId xmlns:p14="http://schemas.microsoft.com/office/powerpoint/2010/main" val="72804305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DILUTION METHOD</a:t>
            </a:r>
          </a:p>
        </p:txBody>
      </p:sp>
      <p:sp>
        <p:nvSpPr>
          <p:cNvPr id="3" name="Content Placeholder 2"/>
          <p:cNvSpPr>
            <a:spLocks noGrp="1"/>
          </p:cNvSpPr>
          <p:nvPr>
            <p:ph idx="1"/>
          </p:nvPr>
        </p:nvSpPr>
        <p:spPr/>
        <p:txBody>
          <a:bodyPr/>
          <a:lstStyle/>
          <a:p>
            <a:endParaRPr lang="en-US"/>
          </a:p>
        </p:txBody>
      </p:sp>
      <p:pic>
        <p:nvPicPr>
          <p:cNvPr id="2050" name="Picture 2" descr="Image result for dilution method of flow measur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36875" y="2133600"/>
            <a:ext cx="6854825" cy="458283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1D54810-6751-4602-BDE9-E10C028084AA}" type="slidenum">
              <a:rPr lang="en-US" smtClean="0"/>
              <a:t>25</a:t>
            </a:fld>
            <a:endParaRPr lang="en-US" dirty="0"/>
          </a:p>
        </p:txBody>
      </p:sp>
    </p:spTree>
    <p:extLst>
      <p:ext uri="{BB962C8B-B14F-4D97-AF65-F5344CB8AC3E}">
        <p14:creationId xmlns:p14="http://schemas.microsoft.com/office/powerpoint/2010/main" val="399227744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351625" y="611410"/>
            <a:ext cx="8911687" cy="1280890"/>
          </a:xfrm>
        </p:spPr>
        <p:txBody>
          <a:bodyPr/>
          <a:lstStyle/>
          <a:p>
            <a:r>
              <a:rPr lang="en-US" dirty="0"/>
              <a:t>DILUTION METHODS </a:t>
            </a:r>
          </a:p>
        </p:txBody>
      </p:sp>
      <p:sp>
        <p:nvSpPr>
          <p:cNvPr id="3" name="Content Placeholder 2"/>
          <p:cNvSpPr>
            <a:spLocks noGrp="1"/>
          </p:cNvSpPr>
          <p:nvPr>
            <p:ph idx="1"/>
          </p:nvPr>
        </p:nvSpPr>
        <p:spPr>
          <a:xfrm>
            <a:off x="2347912" y="2057400"/>
            <a:ext cx="8915400" cy="3777622"/>
          </a:xfrm>
        </p:spPr>
        <p:txBody>
          <a:bodyPr>
            <a:normAutofit lnSpcReduction="10000"/>
          </a:bodyPr>
          <a:lstStyle/>
          <a:p>
            <a:pPr algn="just"/>
            <a:r>
              <a:rPr lang="en-US" dirty="0"/>
              <a:t>Reach Characteristics:</a:t>
            </a:r>
          </a:p>
          <a:p>
            <a:pPr lvl="1" algn="just"/>
            <a:r>
              <a:rPr lang="en-US" dirty="0"/>
              <a:t>No loss or gain of water in the reach</a:t>
            </a:r>
          </a:p>
          <a:p>
            <a:pPr lvl="1" algn="just"/>
            <a:r>
              <a:rPr lang="en-US" dirty="0"/>
              <a:t>Mixing must be complete at the sampling station</a:t>
            </a:r>
          </a:p>
          <a:p>
            <a:pPr lvl="1" algn="just"/>
            <a:r>
              <a:rPr lang="en-US" dirty="0"/>
              <a:t>Wide channels and reaches with bifurcation should be avoided</a:t>
            </a:r>
          </a:p>
          <a:p>
            <a:pPr lvl="1" algn="just"/>
            <a:r>
              <a:rPr lang="en-US" dirty="0"/>
              <a:t>Pools of dead water zones should be avoided</a:t>
            </a:r>
          </a:p>
          <a:p>
            <a:pPr lvl="1" algn="just"/>
            <a:r>
              <a:rPr lang="en-US" dirty="0"/>
              <a:t>A reach where turbulence is high is to be preferred, bends narrows and water falls are good aids for mixing.</a:t>
            </a:r>
          </a:p>
          <a:p>
            <a:pPr algn="just"/>
            <a:r>
              <a:rPr lang="en-US" dirty="0"/>
              <a:t>Common Tracers used</a:t>
            </a:r>
          </a:p>
          <a:p>
            <a:pPr lvl="1" algn="just"/>
            <a:r>
              <a:rPr lang="en-US" dirty="0"/>
              <a:t>Salt solutions</a:t>
            </a:r>
          </a:p>
          <a:p>
            <a:pPr lvl="1" algn="just"/>
            <a:r>
              <a:rPr lang="en-US" dirty="0"/>
              <a:t>Radioactive tracers</a:t>
            </a:r>
          </a:p>
          <a:p>
            <a:pPr lvl="1" algn="just"/>
            <a:r>
              <a:rPr lang="en-US" dirty="0"/>
              <a:t>Fluorescent dyes</a:t>
            </a:r>
          </a:p>
        </p:txBody>
      </p:sp>
      <p:sp>
        <p:nvSpPr>
          <p:cNvPr id="4" name="Slide Number Placeholder 3"/>
          <p:cNvSpPr>
            <a:spLocks noGrp="1"/>
          </p:cNvSpPr>
          <p:nvPr>
            <p:ph type="sldNum" sz="quarter" idx="12"/>
          </p:nvPr>
        </p:nvSpPr>
        <p:spPr/>
        <p:txBody>
          <a:bodyPr/>
          <a:lstStyle/>
          <a:p>
            <a:fld id="{D1D54810-6751-4602-BDE9-E10C028084AA}" type="slidenum">
              <a:rPr lang="en-US" smtClean="0"/>
              <a:t>26</a:t>
            </a:fld>
            <a:endParaRPr lang="en-US" dirty="0"/>
          </a:p>
        </p:txBody>
      </p:sp>
    </p:spTree>
    <p:extLst>
      <p:ext uri="{BB962C8B-B14F-4D97-AF65-F5344CB8AC3E}">
        <p14:creationId xmlns:p14="http://schemas.microsoft.com/office/powerpoint/2010/main" val="386752961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DILUTION METHOD FOR DISCHARGE MEASUREMENT</a:t>
            </a:r>
          </a:p>
        </p:txBody>
      </p:sp>
      <p:sp>
        <p:nvSpPr>
          <p:cNvPr id="3" name="Content Placeholder 2"/>
          <p:cNvSpPr>
            <a:spLocks noGrp="1"/>
          </p:cNvSpPr>
          <p:nvPr>
            <p:ph idx="1"/>
          </p:nvPr>
        </p:nvSpPr>
        <p:spPr/>
        <p:txBody>
          <a:bodyPr/>
          <a:lstStyle/>
          <a:p>
            <a:r>
              <a:rPr lang="en-US" dirty="0"/>
              <a:t>Injection methods:</a:t>
            </a:r>
          </a:p>
          <a:p>
            <a:pPr lvl="1"/>
            <a:r>
              <a:rPr lang="en-US" dirty="0"/>
              <a:t>Sudden Injection</a:t>
            </a:r>
          </a:p>
          <a:p>
            <a:pPr lvl="1"/>
            <a:r>
              <a:rPr lang="en-US" dirty="0"/>
              <a:t>Constant rate of injection</a:t>
            </a:r>
          </a:p>
          <a:p>
            <a:r>
              <a:rPr lang="en-US" dirty="0"/>
              <a:t>Sudden Injection</a:t>
            </a:r>
          </a:p>
          <a:p>
            <a:pPr lvl="1"/>
            <a:r>
              <a:rPr lang="en-US" dirty="0"/>
              <a:t>In this method a known volume V of the dozing solution or tracer is added to the stream as rapidly as possible</a:t>
            </a:r>
          </a:p>
          <a:p>
            <a:pPr lvl="1"/>
            <a:r>
              <a:rPr lang="en-US" dirty="0"/>
              <a:t>Sample are then taken at regular intervals of time and chemical concentration</a:t>
            </a:r>
          </a:p>
          <a:p>
            <a:pPr lvl="1"/>
            <a:r>
              <a:rPr lang="en-US" dirty="0"/>
              <a:t>A curve is plotted between time and concertation called as Time-concentration curve</a:t>
            </a:r>
          </a:p>
          <a:p>
            <a:endParaRPr lang="en-US" dirty="0"/>
          </a:p>
        </p:txBody>
      </p:sp>
      <p:sp>
        <p:nvSpPr>
          <p:cNvPr id="4" name="Slide Number Placeholder 3"/>
          <p:cNvSpPr>
            <a:spLocks noGrp="1"/>
          </p:cNvSpPr>
          <p:nvPr>
            <p:ph type="sldNum" sz="quarter" idx="12"/>
          </p:nvPr>
        </p:nvSpPr>
        <p:spPr/>
        <p:txBody>
          <a:bodyPr/>
          <a:lstStyle/>
          <a:p>
            <a:fld id="{D1D54810-6751-4602-BDE9-E10C028084AA}" type="slidenum">
              <a:rPr lang="en-US" smtClean="0"/>
              <a:t>27</a:t>
            </a:fld>
            <a:endParaRPr lang="en-US" dirty="0"/>
          </a:p>
        </p:txBody>
      </p:sp>
    </p:spTree>
    <p:extLst>
      <p:ext uri="{BB962C8B-B14F-4D97-AF65-F5344CB8AC3E}">
        <p14:creationId xmlns:p14="http://schemas.microsoft.com/office/powerpoint/2010/main" val="397371903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DILUTION METHOD FOR DISCHARGE MEASUREMENT</a:t>
            </a:r>
          </a:p>
        </p:txBody>
      </p:sp>
      <p:sp>
        <p:nvSpPr>
          <p:cNvPr id="3" name="Content Placeholder 2"/>
          <p:cNvSpPr>
            <a:spLocks noGrp="1"/>
          </p:cNvSpPr>
          <p:nvPr>
            <p:ph idx="1"/>
          </p:nvPr>
        </p:nvSpPr>
        <p:spPr>
          <a:xfrm>
            <a:off x="2204899" y="2102413"/>
            <a:ext cx="8915400" cy="3777622"/>
          </a:xfrm>
        </p:spPr>
        <p:txBody>
          <a:bodyPr/>
          <a:lstStyle/>
          <a:p>
            <a:r>
              <a:rPr lang="en-US" dirty="0"/>
              <a:t>Sudden Injection</a:t>
            </a:r>
          </a:p>
          <a:p>
            <a:endParaRPr lang="en-US" dirty="0"/>
          </a:p>
        </p:txBody>
      </p:sp>
      <p:grpSp>
        <p:nvGrpSpPr>
          <p:cNvPr id="33" name="Group 32"/>
          <p:cNvGrpSpPr/>
          <p:nvPr/>
        </p:nvGrpSpPr>
        <p:grpSpPr>
          <a:xfrm>
            <a:off x="3080478" y="2584174"/>
            <a:ext cx="7044183" cy="3836541"/>
            <a:chOff x="3080478" y="2584174"/>
            <a:chExt cx="7044183" cy="3836541"/>
          </a:xfrm>
        </p:grpSpPr>
        <p:cxnSp>
          <p:nvCxnSpPr>
            <p:cNvPr id="7" name="Straight Connector 6"/>
            <p:cNvCxnSpPr/>
            <p:nvPr/>
          </p:nvCxnSpPr>
          <p:spPr>
            <a:xfrm>
              <a:off x="4539532" y="3211001"/>
              <a:ext cx="0" cy="228600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a:off x="4539532" y="5497001"/>
              <a:ext cx="5240572" cy="0"/>
            </a:xfrm>
            <a:prstGeom prst="line">
              <a:avLst/>
            </a:prstGeom>
          </p:spPr>
          <p:style>
            <a:lnRef idx="1">
              <a:schemeClr val="accent1"/>
            </a:lnRef>
            <a:fillRef idx="0">
              <a:schemeClr val="accent1"/>
            </a:fillRef>
            <a:effectRef idx="0">
              <a:schemeClr val="accent1"/>
            </a:effectRef>
            <a:fontRef idx="minor">
              <a:schemeClr val="tx1"/>
            </a:fontRef>
          </p:style>
        </p:cxnSp>
        <p:sp>
          <p:nvSpPr>
            <p:cNvPr id="12" name="Freeform 11"/>
            <p:cNvSpPr/>
            <p:nvPr/>
          </p:nvSpPr>
          <p:spPr>
            <a:xfrm>
              <a:off x="5133892" y="3439601"/>
              <a:ext cx="2514600" cy="2057400"/>
            </a:xfrm>
            <a:custGeom>
              <a:avLst/>
              <a:gdLst>
                <a:gd name="connsiteX0" fmla="*/ 0 w 2514600"/>
                <a:gd name="connsiteY0" fmla="*/ 2057400 h 2057400"/>
                <a:gd name="connsiteX1" fmla="*/ 1143000 w 2514600"/>
                <a:gd name="connsiteY1" fmla="*/ 0 h 2057400"/>
                <a:gd name="connsiteX2" fmla="*/ 2514600 w 2514600"/>
                <a:gd name="connsiteY2" fmla="*/ 2057400 h 2057400"/>
              </a:gdLst>
              <a:ahLst/>
              <a:cxnLst>
                <a:cxn ang="0">
                  <a:pos x="connsiteX0" y="connsiteY0"/>
                </a:cxn>
                <a:cxn ang="0">
                  <a:pos x="connsiteX1" y="connsiteY1"/>
                </a:cxn>
                <a:cxn ang="0">
                  <a:pos x="connsiteX2" y="connsiteY2"/>
                </a:cxn>
              </a:cxnLst>
              <a:rect l="l" t="t" r="r" b="b"/>
              <a:pathLst>
                <a:path w="2514600" h="2057400">
                  <a:moveTo>
                    <a:pt x="0" y="2057400"/>
                  </a:moveTo>
                  <a:cubicBezTo>
                    <a:pt x="361950" y="1028700"/>
                    <a:pt x="723900" y="0"/>
                    <a:pt x="1143000" y="0"/>
                  </a:cubicBezTo>
                  <a:cubicBezTo>
                    <a:pt x="1562100" y="0"/>
                    <a:pt x="2038350" y="1028700"/>
                    <a:pt x="2514600" y="20574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4" name="Straight Connector 13"/>
            <p:cNvCxnSpPr/>
            <p:nvPr/>
          </p:nvCxnSpPr>
          <p:spPr>
            <a:xfrm flipV="1">
              <a:off x="5133892" y="3058601"/>
              <a:ext cx="0" cy="24384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V="1">
              <a:off x="7648492" y="3073841"/>
              <a:ext cx="0" cy="2438400"/>
            </a:xfrm>
            <a:prstGeom prst="line">
              <a:avLst/>
            </a:prstGeom>
            <a:ln>
              <a:prstDash val="lgDash"/>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133892" y="3073841"/>
              <a:ext cx="2514600" cy="0"/>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5926372" y="4948361"/>
              <a:ext cx="335280" cy="120396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a14="http://schemas.microsoft.com/office/drawing/2010/main">
          <mc:Choice Requires="a14">
            <p:sp>
              <p:nvSpPr>
                <p:cNvPr id="20" name="TextBox 19"/>
                <p:cNvSpPr txBox="1"/>
                <p:nvPr/>
              </p:nvSpPr>
              <p:spPr>
                <a:xfrm>
                  <a:off x="6167742" y="5497001"/>
                  <a:ext cx="1876989" cy="92371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𝐴𝑟𝑒𝑎</m:t>
                        </m:r>
                        <m:r>
                          <a:rPr lang="en-US" b="0" i="1" smtClean="0">
                            <a:latin typeface="Cambria Math" panose="02040503050406030204" pitchFamily="18" charset="0"/>
                          </a:rPr>
                          <m:t>=</m:t>
                        </m:r>
                        <m:nary>
                          <m:naryPr>
                            <m:limLoc m:val="undOvr"/>
                            <m:ctrlPr>
                              <a:rPr lang="en-US" b="0" i="1" smtClean="0">
                                <a:latin typeface="Cambria Math" panose="02040503050406030204" pitchFamily="18" charset="0"/>
                              </a:rPr>
                            </m:ctrlPr>
                          </m:naryPr>
                          <m:sub>
                            <m:r>
                              <m:rPr>
                                <m:brk m:alnAt="24"/>
                              </m:rPr>
                              <a:rPr lang="en-US" b="0" i="1" smtClean="0">
                                <a:latin typeface="Cambria Math" panose="02040503050406030204" pitchFamily="18" charset="0"/>
                              </a:rPr>
                              <m:t>0</m:t>
                            </m:r>
                          </m:sub>
                          <m:sup>
                            <m:r>
                              <a:rPr lang="en-US" b="0" i="1" smtClean="0">
                                <a:latin typeface="Cambria Math" panose="02040503050406030204" pitchFamily="18" charset="0"/>
                              </a:rPr>
                              <m:t>𝑡</m:t>
                            </m:r>
                          </m:sup>
                          <m:e>
                            <m:sSub>
                              <m:sSubPr>
                                <m:ctrlPr>
                                  <a:rPr lang="en-US" i="1">
                                    <a:latin typeface="Cambria Math" panose="02040503050406030204" pitchFamily="18" charset="0"/>
                                  </a:rPr>
                                </m:ctrlPr>
                              </m:sSubPr>
                              <m:e>
                                <m:r>
                                  <a:rPr lang="en-US" b="0" i="1" smtClean="0">
                                    <a:latin typeface="Cambria Math" panose="02040503050406030204" pitchFamily="18" charset="0"/>
                                  </a:rPr>
                                  <m:t>𝐶</m:t>
                                </m:r>
                              </m:e>
                              <m:sub>
                                <m:r>
                                  <a:rPr lang="en-US" i="1">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𝑑𝑡</m:t>
                            </m:r>
                          </m:e>
                        </m:nary>
                        <m:r>
                          <a:rPr lang="en-US" b="0" i="1" smtClean="0">
                            <a:latin typeface="Cambria Math" panose="02040503050406030204" pitchFamily="18" charset="0"/>
                          </a:rPr>
                          <m:t> </m:t>
                        </m:r>
                      </m:oMath>
                    </m:oMathPara>
                  </a14:m>
                  <a:endParaRPr lang="en-US" dirty="0"/>
                </a:p>
              </p:txBody>
            </p:sp>
          </mc:Choice>
          <mc:Fallback xmlns="">
            <p:sp>
              <p:nvSpPr>
                <p:cNvPr id="20" name="TextBox 19"/>
                <p:cNvSpPr txBox="1">
                  <a:spLocks noRot="1" noChangeAspect="1" noMove="1" noResize="1" noEditPoints="1" noAdjustHandles="1" noChangeArrowheads="1" noChangeShapeType="1" noTextEdit="1"/>
                </p:cNvSpPr>
                <p:nvPr/>
              </p:nvSpPr>
              <p:spPr>
                <a:xfrm>
                  <a:off x="6167742" y="5497001"/>
                  <a:ext cx="1876989" cy="923714"/>
                </a:xfrm>
                <a:prstGeom prst="rect">
                  <a:avLst/>
                </a:prstGeom>
                <a:blipFill rotWithShape="0">
                  <a:blip r:embed="rId2"/>
                  <a:stretch>
                    <a:fillRect/>
                  </a:stretch>
                </a:blipFill>
              </p:spPr>
              <p:txBody>
                <a:bodyPr/>
                <a:lstStyle/>
                <a:p>
                  <a:r>
                    <a:rPr lang="en-US">
                      <a:noFill/>
                    </a:rPr>
                    <a:t> </a:t>
                  </a:r>
                </a:p>
              </p:txBody>
            </p:sp>
          </mc:Fallback>
        </mc:AlternateContent>
        <p:sp>
          <p:nvSpPr>
            <p:cNvPr id="21" name="TextBox 20"/>
            <p:cNvSpPr txBox="1"/>
            <p:nvPr/>
          </p:nvSpPr>
          <p:spPr>
            <a:xfrm>
              <a:off x="7994995" y="5550341"/>
              <a:ext cx="582211" cy="307777"/>
            </a:xfrm>
            <a:prstGeom prst="rect">
              <a:avLst/>
            </a:prstGeom>
            <a:noFill/>
          </p:spPr>
          <p:txBody>
            <a:bodyPr wrap="none" rtlCol="0">
              <a:spAutoFit/>
            </a:bodyPr>
            <a:lstStyle/>
            <a:p>
              <a:r>
                <a:rPr lang="en-US" sz="1400" dirty="0"/>
                <a:t>Time</a:t>
              </a:r>
            </a:p>
          </p:txBody>
        </p:sp>
        <p:sp>
          <p:nvSpPr>
            <p:cNvPr id="23" name="TextBox 22"/>
            <p:cNvSpPr txBox="1"/>
            <p:nvPr/>
          </p:nvSpPr>
          <p:spPr>
            <a:xfrm>
              <a:off x="3080478" y="4120768"/>
              <a:ext cx="1459054" cy="307777"/>
            </a:xfrm>
            <a:prstGeom prst="rect">
              <a:avLst/>
            </a:prstGeom>
            <a:noFill/>
          </p:spPr>
          <p:txBody>
            <a:bodyPr wrap="none" rtlCol="0">
              <a:spAutoFit/>
            </a:bodyPr>
            <a:lstStyle/>
            <a:p>
              <a:r>
                <a:rPr lang="en-US" sz="1400" dirty="0"/>
                <a:t>Concentration</a:t>
              </a:r>
            </a:p>
          </p:txBody>
        </p:sp>
        <p:cxnSp>
          <p:nvCxnSpPr>
            <p:cNvPr id="25" name="Straight Arrow Connector 24"/>
            <p:cNvCxnSpPr>
              <a:stCxn id="23" idx="0"/>
            </p:cNvCxnSpPr>
            <p:nvPr/>
          </p:nvCxnSpPr>
          <p:spPr>
            <a:xfrm flipV="1">
              <a:off x="3810005" y="3439601"/>
              <a:ext cx="0" cy="6811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a:stCxn id="21" idx="3"/>
            </p:cNvCxnSpPr>
            <p:nvPr/>
          </p:nvCxnSpPr>
          <p:spPr>
            <a:xfrm flipV="1">
              <a:off x="8577206" y="5704229"/>
              <a:ext cx="458126" cy="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flipV="1">
              <a:off x="4539532" y="2584174"/>
              <a:ext cx="0" cy="62682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a:off x="9780104" y="5497001"/>
              <a:ext cx="344557"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pSp>
      <p:sp>
        <p:nvSpPr>
          <p:cNvPr id="4" name="Slide Number Placeholder 3"/>
          <p:cNvSpPr>
            <a:spLocks noGrp="1"/>
          </p:cNvSpPr>
          <p:nvPr>
            <p:ph type="sldNum" sz="quarter" idx="12"/>
          </p:nvPr>
        </p:nvSpPr>
        <p:spPr/>
        <p:txBody>
          <a:bodyPr/>
          <a:lstStyle/>
          <a:p>
            <a:fld id="{D1D54810-6751-4602-BDE9-E10C028084AA}" type="slidenum">
              <a:rPr lang="en-US" smtClean="0"/>
              <a:t>28</a:t>
            </a:fld>
            <a:endParaRPr lang="en-US" dirty="0"/>
          </a:p>
        </p:txBody>
      </p:sp>
    </p:spTree>
    <p:extLst>
      <p:ext uri="{BB962C8B-B14F-4D97-AF65-F5344CB8AC3E}">
        <p14:creationId xmlns:p14="http://schemas.microsoft.com/office/powerpoint/2010/main" val="27679383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DILUTION METHOD FOR DISCHARGE MEASUREMENT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204899" y="2102412"/>
                <a:ext cx="8915400" cy="4603187"/>
              </a:xfrm>
            </p:spPr>
            <p:txBody>
              <a:bodyPr>
                <a:normAutofit lnSpcReduction="10000"/>
              </a:bodyPr>
              <a:lstStyle/>
              <a:p>
                <a:r>
                  <a:rPr lang="en-US" dirty="0"/>
                  <a:t>Sudden Injection</a:t>
                </a:r>
              </a:p>
              <a:p>
                <a:pPr marL="457200" lvl="1" indent="0">
                  <a:buNone/>
                </a:pPr>
                <a:r>
                  <a:rPr lang="en-US" dirty="0"/>
                  <a:t>Q= rate of flow of stream</a:t>
                </a:r>
              </a:p>
              <a:p>
                <a:pPr marL="457200" lvl="1" indent="0">
                  <a:buNone/>
                </a:pPr>
                <a:r>
                  <a:rPr lang="en-US" dirty="0"/>
                  <a:t>C</a:t>
                </a:r>
                <a:r>
                  <a:rPr lang="en-US" baseline="-25000" dirty="0"/>
                  <a:t>0</a:t>
                </a:r>
                <a:r>
                  <a:rPr lang="en-US" dirty="0"/>
                  <a:t>=concentration of chemical in dozing solution</a:t>
                </a:r>
              </a:p>
              <a:p>
                <a:pPr marL="457200" lvl="1" indent="0">
                  <a:buNone/>
                </a:pPr>
                <a:r>
                  <a:rPr lang="en-US" dirty="0"/>
                  <a:t>C</a:t>
                </a:r>
                <a:r>
                  <a:rPr lang="en-US" baseline="-25000" dirty="0"/>
                  <a:t>1</a:t>
                </a:r>
                <a:r>
                  <a:rPr lang="en-US" dirty="0"/>
                  <a:t>=concentration of chemical occurring naturally in stream water</a:t>
                </a:r>
              </a:p>
              <a:p>
                <a:pPr marL="457200" lvl="1" indent="0">
                  <a:buNone/>
                </a:pPr>
                <a:r>
                  <a:rPr lang="en-US" dirty="0"/>
                  <a:t>C</a:t>
                </a:r>
                <a:r>
                  <a:rPr lang="en-US" baseline="-25000" dirty="0"/>
                  <a:t>2</a:t>
                </a:r>
                <a:r>
                  <a:rPr lang="en-US" dirty="0"/>
                  <a:t>=concentration of chemical in water at sampling point</a:t>
                </a:r>
              </a:p>
              <a:p>
                <a:pPr marL="457200" lvl="1" indent="0">
                  <a:buNone/>
                </a:pPr>
                <a:r>
                  <a:rPr lang="en-US" dirty="0"/>
                  <a:t>V= Volume of injected dozing solution</a:t>
                </a:r>
              </a:p>
              <a:p>
                <a:pPr marL="457200" lvl="1" indent="0">
                  <a:buNone/>
                </a:pPr>
                <a:r>
                  <a:rPr lang="en-US" dirty="0"/>
                  <a:t>According to continuity equation</a:t>
                </a:r>
              </a:p>
              <a:p>
                <a:pPr marL="457200" lvl="1" indent="0">
                  <a:buNone/>
                </a:pPr>
                <a:r>
                  <a:rPr lang="en-US" dirty="0">
                    <a:latin typeface="Cambria Math" panose="02040503050406030204" pitchFamily="18" charset="0"/>
                    <a:ea typeface="Cambria Math" panose="02040503050406030204" pitchFamily="18" charset="0"/>
                  </a:rPr>
                  <a:t> (C</a:t>
                </a:r>
                <a:r>
                  <a:rPr lang="en-US" baseline="-25000" dirty="0">
                    <a:latin typeface="Cambria Math" panose="02040503050406030204" pitchFamily="18" charset="0"/>
                    <a:ea typeface="Cambria Math" panose="02040503050406030204" pitchFamily="18" charset="0"/>
                  </a:rPr>
                  <a:t>o</a:t>
                </a:r>
                <a:r>
                  <a:rPr lang="en-US" dirty="0">
                    <a:latin typeface="Cambria Math" panose="02040503050406030204" pitchFamily="18" charset="0"/>
                    <a:ea typeface="Cambria Math" panose="02040503050406030204" pitchFamily="18" charset="0"/>
                  </a:rPr>
                  <a:t> – C</a:t>
                </a:r>
                <a:r>
                  <a:rPr lang="en-US" baseline="-25000" dirty="0">
                    <a:latin typeface="Cambria Math" panose="02040503050406030204" pitchFamily="18" charset="0"/>
                    <a:ea typeface="Cambria Math" panose="02040503050406030204" pitchFamily="18" charset="0"/>
                  </a:rPr>
                  <a:t>1</a:t>
                </a:r>
                <a:r>
                  <a:rPr lang="en-US" dirty="0">
                    <a:latin typeface="Cambria Math" panose="02040503050406030204" pitchFamily="18" charset="0"/>
                    <a:ea typeface="Cambria Math" panose="02040503050406030204" pitchFamily="18" charset="0"/>
                  </a:rPr>
                  <a:t>).V = Q </a:t>
                </a:r>
                <a14:m>
                  <m:oMath xmlns:m="http://schemas.openxmlformats.org/officeDocument/2006/math">
                    <m:nary>
                      <m:naryPr>
                        <m:limLoc m:val="undOvr"/>
                        <m:ctrlPr>
                          <a:rPr lang="en-US" sz="1800" i="1">
                            <a:latin typeface="Cambria Math" panose="02040503050406030204" pitchFamily="18" charset="0"/>
                          </a:rPr>
                        </m:ctrlPr>
                      </m:naryPr>
                      <m:sub>
                        <m:r>
                          <m:rPr>
                            <m:brk m:alnAt="24"/>
                          </m:rPr>
                          <a:rPr lang="en-US" sz="1800" i="1">
                            <a:latin typeface="Cambria Math" panose="02040503050406030204" pitchFamily="18" charset="0"/>
                          </a:rPr>
                          <m:t>0</m:t>
                        </m:r>
                      </m:sub>
                      <m:sup>
                        <m:r>
                          <a:rPr lang="en-US" sz="1800" i="1">
                            <a:latin typeface="Cambria Math" panose="02040503050406030204" pitchFamily="18" charset="0"/>
                          </a:rPr>
                          <m:t>𝑡</m:t>
                        </m:r>
                      </m:sup>
                      <m:e>
                        <m:sSub>
                          <m:sSubPr>
                            <m:ctrlPr>
                              <a:rPr lang="en-US" sz="1800" i="1">
                                <a:latin typeface="Cambria Math" panose="02040503050406030204" pitchFamily="18" charset="0"/>
                              </a:rPr>
                            </m:ctrlPr>
                          </m:sSubPr>
                          <m:e>
                            <m:r>
                              <a:rPr lang="en-US" sz="1800" b="0" i="1" smtClean="0">
                                <a:latin typeface="Cambria Math" panose="02040503050406030204" pitchFamily="18" charset="0"/>
                              </a:rPr>
                              <m:t>(</m:t>
                            </m:r>
                            <m:r>
                              <a:rPr lang="en-US" sz="1800" i="1">
                                <a:latin typeface="Cambria Math" panose="02040503050406030204" pitchFamily="18" charset="0"/>
                              </a:rPr>
                              <m:t>𝐶</m:t>
                            </m:r>
                          </m:e>
                          <m:sub>
                            <m:r>
                              <a:rPr lang="en-US" sz="1800" i="1">
                                <a:latin typeface="Cambria Math" panose="02040503050406030204" pitchFamily="18" charset="0"/>
                              </a:rPr>
                              <m:t>2</m:t>
                            </m:r>
                          </m:sub>
                        </m:sSub>
                        <m:r>
                          <a:rPr lang="en-US" sz="1800" b="0" i="1" smtClean="0">
                            <a:latin typeface="Cambria Math" panose="02040503050406030204" pitchFamily="18" charset="0"/>
                          </a:rPr>
                          <m:t>−</m:t>
                        </m:r>
                        <m:sSub>
                          <m:sSubPr>
                            <m:ctrlPr>
                              <a:rPr lang="en-US" sz="1800" i="1">
                                <a:latin typeface="Cambria Math" panose="02040503050406030204" pitchFamily="18" charset="0"/>
                              </a:rPr>
                            </m:ctrlPr>
                          </m:sSubPr>
                          <m:e>
                            <m:r>
                              <a:rPr lang="en-US" sz="1800" i="1">
                                <a:latin typeface="Cambria Math" panose="02040503050406030204" pitchFamily="18" charset="0"/>
                              </a:rPr>
                              <m:t>𝐶</m:t>
                            </m:r>
                          </m:e>
                          <m:sub>
                            <m:r>
                              <a:rPr lang="en-US" sz="1800" b="0" i="1" smtClean="0">
                                <a:latin typeface="Cambria Math" panose="02040503050406030204" pitchFamily="18" charset="0"/>
                              </a:rPr>
                              <m:t>1</m:t>
                            </m:r>
                          </m:sub>
                        </m:sSub>
                        <m:r>
                          <a:rPr lang="en-US" sz="1800" b="0" i="1" smtClean="0">
                            <a:latin typeface="Cambria Math" panose="02040503050406030204" pitchFamily="18" charset="0"/>
                          </a:rPr>
                          <m:t>)</m:t>
                        </m:r>
                        <m:r>
                          <a:rPr lang="en-US" sz="1800" i="1">
                            <a:latin typeface="Cambria Math" panose="02040503050406030204" pitchFamily="18" charset="0"/>
                          </a:rPr>
                          <m:t>.</m:t>
                        </m:r>
                        <m:r>
                          <a:rPr lang="en-US" sz="1800" i="1">
                            <a:latin typeface="Cambria Math" panose="02040503050406030204" pitchFamily="18" charset="0"/>
                          </a:rPr>
                          <m:t>𝑑𝑡</m:t>
                        </m:r>
                      </m:e>
                    </m:nary>
                  </m:oMath>
                </a14:m>
                <a:endParaRPr lang="en-US" dirty="0"/>
              </a:p>
              <a:p>
                <a:pPr marL="457200" lvl="1" indent="0">
                  <a:buNone/>
                </a:pPr>
                <a:r>
                  <a:rPr lang="en-US" dirty="0">
                    <a:latin typeface="Cambria Math" panose="02040503050406030204" pitchFamily="18" charset="0"/>
                    <a:ea typeface="Cambria Math" panose="02040503050406030204" pitchFamily="18" charset="0"/>
                  </a:rPr>
                  <a:t>Q = </a:t>
                </a:r>
                <a14:m>
                  <m:oMath xmlns:m="http://schemas.openxmlformats.org/officeDocument/2006/math">
                    <m:f>
                      <m:fPr>
                        <m:ctrlPr>
                          <a:rPr lang="en-US" sz="1800" i="1">
                            <a:latin typeface="Cambria Math" panose="02040503050406030204" pitchFamily="18" charset="0"/>
                            <a:ea typeface="Cambria Math" panose="02040503050406030204" pitchFamily="18" charset="0"/>
                          </a:rPr>
                        </m:ctrlPr>
                      </m:fPr>
                      <m:num>
                        <m:r>
                          <m:rPr>
                            <m:nor/>
                          </m:rPr>
                          <a:rPr lang="en-US" sz="1800" dirty="0">
                            <a:latin typeface="Cambria Math" panose="02040503050406030204" pitchFamily="18" charset="0"/>
                            <a:ea typeface="Cambria Math" panose="02040503050406030204" pitchFamily="18" charset="0"/>
                          </a:rPr>
                          <m:t>V</m:t>
                        </m:r>
                        <m:r>
                          <m:rPr>
                            <m:nor/>
                          </m:rPr>
                          <a:rPr lang="en-US" sz="1800" dirty="0">
                            <a:latin typeface="Cambria Math" panose="02040503050406030204" pitchFamily="18" charset="0"/>
                            <a:ea typeface="Cambria Math" panose="02040503050406030204" pitchFamily="18" charset="0"/>
                          </a:rPr>
                          <m:t> . (</m:t>
                        </m:r>
                        <m:r>
                          <m:rPr>
                            <m:nor/>
                          </m:rPr>
                          <a:rPr lang="en-US" sz="1800" dirty="0">
                            <a:latin typeface="Cambria Math" panose="02040503050406030204" pitchFamily="18" charset="0"/>
                            <a:ea typeface="Cambria Math" panose="02040503050406030204" pitchFamily="18" charset="0"/>
                          </a:rPr>
                          <m:t>Co</m:t>
                        </m:r>
                        <m:r>
                          <m:rPr>
                            <m:nor/>
                          </m:rPr>
                          <a:rPr lang="en-US" sz="1800" dirty="0">
                            <a:latin typeface="Cambria Math" panose="02040503050406030204" pitchFamily="18" charset="0"/>
                            <a:ea typeface="Cambria Math" panose="02040503050406030204" pitchFamily="18" charset="0"/>
                          </a:rPr>
                          <m:t> – </m:t>
                        </m:r>
                        <m:r>
                          <m:rPr>
                            <m:nor/>
                          </m:rPr>
                          <a:rPr lang="en-US" sz="1800" dirty="0">
                            <a:latin typeface="Cambria Math" panose="02040503050406030204" pitchFamily="18" charset="0"/>
                            <a:ea typeface="Cambria Math" panose="02040503050406030204" pitchFamily="18" charset="0"/>
                          </a:rPr>
                          <m:t>C</m:t>
                        </m:r>
                        <m:r>
                          <m:rPr>
                            <m:nor/>
                          </m:rPr>
                          <a:rPr lang="en-US" sz="1800" dirty="0">
                            <a:latin typeface="Cambria Math" panose="02040503050406030204" pitchFamily="18" charset="0"/>
                            <a:ea typeface="Cambria Math" panose="02040503050406030204" pitchFamily="18" charset="0"/>
                          </a:rPr>
                          <m:t>1)</m:t>
                        </m:r>
                      </m:num>
                      <m:den>
                        <m:nary>
                          <m:naryPr>
                            <m:limLoc m:val="undOvr"/>
                            <m:ctrlPr>
                              <a:rPr lang="en-US" sz="1800" i="1">
                                <a:latin typeface="Cambria Math" panose="02040503050406030204" pitchFamily="18" charset="0"/>
                                <a:ea typeface="Cambria Math" panose="02040503050406030204" pitchFamily="18" charset="0"/>
                              </a:rPr>
                            </m:ctrlPr>
                          </m:naryPr>
                          <m:sub>
                            <m:r>
                              <m:rPr>
                                <m:brk m:alnAt="24"/>
                              </m:rPr>
                              <a:rPr lang="en-US" sz="1800">
                                <a:latin typeface="Cambria Math" panose="02040503050406030204" pitchFamily="18" charset="0"/>
                                <a:ea typeface="Cambria Math" panose="02040503050406030204" pitchFamily="18" charset="0"/>
                              </a:rPr>
                              <m:t>0</m:t>
                            </m:r>
                          </m:sub>
                          <m:sup>
                            <m:r>
                              <a:rPr lang="en-US" sz="1800">
                                <a:latin typeface="Cambria Math" panose="02040503050406030204" pitchFamily="18" charset="0"/>
                                <a:ea typeface="Cambria Math" panose="02040503050406030204" pitchFamily="18" charset="0"/>
                              </a:rPr>
                              <m:t>𝑡</m:t>
                            </m:r>
                          </m:sup>
                          <m:e>
                            <m:sSub>
                              <m:sSubPr>
                                <m:ctrlPr>
                                  <a:rPr lang="en-US" sz="1800" i="1">
                                    <a:latin typeface="Cambria Math" panose="02040503050406030204" pitchFamily="18" charset="0"/>
                                    <a:ea typeface="Cambria Math" panose="02040503050406030204" pitchFamily="18" charset="0"/>
                                  </a:rPr>
                                </m:ctrlPr>
                              </m:sSubPr>
                              <m:e>
                                <m:r>
                                  <a:rPr lang="en-US" sz="1800">
                                    <a:latin typeface="Cambria Math" panose="02040503050406030204" pitchFamily="18" charset="0"/>
                                    <a:ea typeface="Cambria Math" panose="02040503050406030204" pitchFamily="18" charset="0"/>
                                  </a:rPr>
                                  <m:t>(</m:t>
                                </m:r>
                                <m:r>
                                  <a:rPr lang="en-US" sz="1800">
                                    <a:latin typeface="Cambria Math" panose="02040503050406030204" pitchFamily="18" charset="0"/>
                                    <a:ea typeface="Cambria Math" panose="02040503050406030204" pitchFamily="18" charset="0"/>
                                  </a:rPr>
                                  <m:t>𝐶</m:t>
                                </m:r>
                              </m:e>
                              <m:sub>
                                <m:r>
                                  <a:rPr lang="en-US" sz="1800">
                                    <a:latin typeface="Cambria Math" panose="02040503050406030204" pitchFamily="18" charset="0"/>
                                    <a:ea typeface="Cambria Math" panose="02040503050406030204" pitchFamily="18" charset="0"/>
                                  </a:rPr>
                                  <m:t>2</m:t>
                                </m:r>
                              </m:sub>
                            </m:sSub>
                            <m:r>
                              <a:rPr lang="en-US" sz="1800">
                                <a:latin typeface="Cambria Math" panose="02040503050406030204" pitchFamily="18" charset="0"/>
                                <a:ea typeface="Cambria Math" panose="02040503050406030204" pitchFamily="18" charset="0"/>
                              </a:rPr>
                              <m:t>−</m:t>
                            </m:r>
                            <m:sSub>
                              <m:sSubPr>
                                <m:ctrlPr>
                                  <a:rPr lang="en-US" sz="1800" i="1">
                                    <a:latin typeface="Cambria Math" panose="02040503050406030204" pitchFamily="18" charset="0"/>
                                    <a:ea typeface="Cambria Math" panose="02040503050406030204" pitchFamily="18" charset="0"/>
                                  </a:rPr>
                                </m:ctrlPr>
                              </m:sSubPr>
                              <m:e>
                                <m:r>
                                  <a:rPr lang="en-US" sz="1800">
                                    <a:latin typeface="Cambria Math" panose="02040503050406030204" pitchFamily="18" charset="0"/>
                                    <a:ea typeface="Cambria Math" panose="02040503050406030204" pitchFamily="18" charset="0"/>
                                  </a:rPr>
                                  <m:t>𝐶</m:t>
                                </m:r>
                              </m:e>
                              <m:sub>
                                <m:r>
                                  <a:rPr lang="en-US" sz="1800">
                                    <a:latin typeface="Cambria Math" panose="02040503050406030204" pitchFamily="18" charset="0"/>
                                    <a:ea typeface="Cambria Math" panose="02040503050406030204" pitchFamily="18" charset="0"/>
                                  </a:rPr>
                                  <m:t>1</m:t>
                                </m:r>
                              </m:sub>
                            </m:sSub>
                            <m:r>
                              <a:rPr lang="en-US" sz="1800">
                                <a:latin typeface="Cambria Math" panose="02040503050406030204" pitchFamily="18" charset="0"/>
                                <a:ea typeface="Cambria Math" panose="02040503050406030204" pitchFamily="18" charset="0"/>
                              </a:rPr>
                              <m:t>).</m:t>
                            </m:r>
                            <m:r>
                              <a:rPr lang="en-US" sz="1800">
                                <a:latin typeface="Cambria Math" panose="02040503050406030204" pitchFamily="18" charset="0"/>
                                <a:ea typeface="Cambria Math" panose="02040503050406030204" pitchFamily="18" charset="0"/>
                              </a:rPr>
                              <m:t>𝑑𝑡</m:t>
                            </m:r>
                          </m:e>
                        </m:nary>
                      </m:den>
                    </m:f>
                  </m:oMath>
                </a14:m>
                <a:endParaRPr lang="en-US" dirty="0">
                  <a:latin typeface="Cambria Math" panose="02040503050406030204" pitchFamily="18" charset="0"/>
                  <a:ea typeface="Cambria Math" panose="02040503050406030204" pitchFamily="18" charset="0"/>
                </a:endParaRPr>
              </a:p>
              <a:p>
                <a:pPr marL="457200" lvl="1" indent="0">
                  <a:buNone/>
                </a:pPr>
                <a:r>
                  <a:rPr lang="en-US" dirty="0"/>
                  <a:t>As C</a:t>
                </a:r>
                <a:r>
                  <a:rPr lang="en-US" baseline="-25000" dirty="0"/>
                  <a:t>o</a:t>
                </a:r>
                <a:r>
                  <a:rPr lang="en-US" dirty="0"/>
                  <a:t> &gt;&gt; C</a:t>
                </a:r>
                <a:r>
                  <a:rPr lang="en-US" baseline="-25000" dirty="0"/>
                  <a:t>2</a:t>
                </a:r>
                <a:r>
                  <a:rPr lang="en-US" dirty="0"/>
                  <a:t> &gt; C</a:t>
                </a:r>
                <a:r>
                  <a:rPr lang="en-US" baseline="-25000" dirty="0"/>
                  <a:t>1</a:t>
                </a:r>
                <a:endParaRPr lang="en-US" dirty="0"/>
              </a:p>
              <a:p>
                <a:pPr marL="457200" lvl="1" indent="0">
                  <a:buNone/>
                </a:pPr>
                <a:r>
                  <a:rPr lang="en-US" dirty="0"/>
                  <a:t>Therefore      </a:t>
                </a:r>
                <a:r>
                  <a:rPr lang="en-US" dirty="0">
                    <a:latin typeface="Cambria Math" panose="02040503050406030204" pitchFamily="18" charset="0"/>
                    <a:ea typeface="Cambria Math" panose="02040503050406030204" pitchFamily="18" charset="0"/>
                  </a:rPr>
                  <a:t>Q = </a:t>
                </a:r>
                <a14:m>
                  <m:oMath xmlns:m="http://schemas.openxmlformats.org/officeDocument/2006/math">
                    <m:f>
                      <m:fPr>
                        <m:ctrlPr>
                          <a:rPr lang="en-US" i="1">
                            <a:latin typeface="Cambria Math" panose="02040503050406030204" pitchFamily="18" charset="0"/>
                            <a:ea typeface="Cambria Math" panose="02040503050406030204" pitchFamily="18" charset="0"/>
                          </a:rPr>
                        </m:ctrlPr>
                      </m:fPr>
                      <m:num>
                        <m:r>
                          <m:rPr>
                            <m:nor/>
                          </m:rPr>
                          <a:rPr lang="en-US" dirty="0">
                            <a:latin typeface="Cambria Math" panose="02040503050406030204" pitchFamily="18" charset="0"/>
                            <a:ea typeface="Cambria Math" panose="02040503050406030204" pitchFamily="18" charset="0"/>
                          </a:rPr>
                          <m:t>V</m:t>
                        </m:r>
                        <m:r>
                          <m:rPr>
                            <m:nor/>
                          </m:rPr>
                          <a:rPr lang="en-US" dirty="0">
                            <a:latin typeface="Cambria Math" panose="02040503050406030204" pitchFamily="18" charset="0"/>
                            <a:ea typeface="Cambria Math" panose="02040503050406030204" pitchFamily="18" charset="0"/>
                          </a:rPr>
                          <m:t> .</m:t>
                        </m:r>
                        <m:r>
                          <m:rPr>
                            <m:nor/>
                          </m:rPr>
                          <a:rPr lang="en-US" dirty="0">
                            <a:latin typeface="Cambria Math" panose="02040503050406030204" pitchFamily="18" charset="0"/>
                            <a:ea typeface="Cambria Math" panose="02040503050406030204" pitchFamily="18" charset="0"/>
                          </a:rPr>
                          <m:t>Co</m:t>
                        </m:r>
                      </m:num>
                      <m:den>
                        <m:nary>
                          <m:naryPr>
                            <m:limLoc m:val="undOvr"/>
                            <m:ctrlPr>
                              <a:rPr lang="en-US" i="1">
                                <a:latin typeface="Cambria Math" panose="02040503050406030204" pitchFamily="18" charset="0"/>
                                <a:ea typeface="Cambria Math" panose="02040503050406030204" pitchFamily="18" charset="0"/>
                              </a:rPr>
                            </m:ctrlPr>
                          </m:naryPr>
                          <m:sub>
                            <m:r>
                              <m:rPr>
                                <m:brk m:alnAt="24"/>
                              </m:rPr>
                              <a:rPr lang="en-US">
                                <a:latin typeface="Cambria Math" panose="02040503050406030204" pitchFamily="18" charset="0"/>
                                <a:ea typeface="Cambria Math" panose="02040503050406030204" pitchFamily="18" charset="0"/>
                              </a:rPr>
                              <m:t>0</m:t>
                            </m:r>
                          </m:sub>
                          <m:sup>
                            <m:r>
                              <a:rPr lang="en-US">
                                <a:latin typeface="Cambria Math" panose="02040503050406030204" pitchFamily="18" charset="0"/>
                                <a:ea typeface="Cambria Math" panose="02040503050406030204" pitchFamily="18" charset="0"/>
                              </a:rPr>
                              <m:t>𝑡</m:t>
                            </m:r>
                          </m:sup>
                          <m:e>
                            <m:sSub>
                              <m:sSubPr>
                                <m:ctrlPr>
                                  <a:rPr lang="en-US" i="1">
                                    <a:latin typeface="Cambria Math" panose="02040503050406030204" pitchFamily="18" charset="0"/>
                                    <a:ea typeface="Cambria Math" panose="02040503050406030204" pitchFamily="18" charset="0"/>
                                  </a:rPr>
                                </m:ctrlPr>
                              </m:sSubPr>
                              <m:e>
                                <m:r>
                                  <a:rPr lang="en-US">
                                    <a:latin typeface="Cambria Math" panose="02040503050406030204" pitchFamily="18" charset="0"/>
                                    <a:ea typeface="Cambria Math" panose="02040503050406030204" pitchFamily="18" charset="0"/>
                                  </a:rPr>
                                  <m:t>(</m:t>
                                </m:r>
                                <m:r>
                                  <a:rPr lang="en-US">
                                    <a:latin typeface="Cambria Math" panose="02040503050406030204" pitchFamily="18" charset="0"/>
                                    <a:ea typeface="Cambria Math" panose="02040503050406030204" pitchFamily="18" charset="0"/>
                                  </a:rPr>
                                  <m:t>𝐶</m:t>
                                </m:r>
                              </m:e>
                              <m:sub>
                                <m:r>
                                  <a:rPr lang="en-US">
                                    <a:latin typeface="Cambria Math" panose="02040503050406030204" pitchFamily="18" charset="0"/>
                                    <a:ea typeface="Cambria Math" panose="02040503050406030204" pitchFamily="18" charset="0"/>
                                  </a:rPr>
                                  <m:t>2</m:t>
                                </m:r>
                              </m:sub>
                            </m:sSub>
                            <m:r>
                              <a:rPr lang="en-US">
                                <a:latin typeface="Cambria Math" panose="02040503050406030204" pitchFamily="18" charset="0"/>
                                <a:ea typeface="Cambria Math" panose="02040503050406030204" pitchFamily="18" charset="0"/>
                              </a:rPr>
                              <m:t>).</m:t>
                            </m:r>
                            <m:r>
                              <a:rPr lang="en-US">
                                <a:latin typeface="Cambria Math" panose="02040503050406030204" pitchFamily="18" charset="0"/>
                                <a:ea typeface="Cambria Math" panose="02040503050406030204" pitchFamily="18" charset="0"/>
                              </a:rPr>
                              <m:t>𝑑𝑡</m:t>
                            </m:r>
                          </m:e>
                        </m:nary>
                      </m:den>
                    </m:f>
                  </m:oMath>
                </a14:m>
                <a:endParaRPr lang="en-US" dirty="0">
                  <a:latin typeface="Cambria Math" panose="02040503050406030204" pitchFamily="18" charset="0"/>
                  <a:ea typeface="Cambria Math" panose="02040503050406030204" pitchFamily="18" charset="0"/>
                </a:endParaRPr>
              </a:p>
              <a:p>
                <a:pPr marL="457200" lvl="1" indent="0">
                  <a:buNone/>
                </a:pPr>
                <a:endParaRPr lang="en-US" dirty="0">
                  <a:latin typeface="Cambria Math" panose="02040503050406030204" pitchFamily="18" charset="0"/>
                  <a:ea typeface="Cambria Math" panose="02040503050406030204" pitchFamily="18" charset="0"/>
                </a:endParaRPr>
              </a:p>
              <a:p>
                <a:pPr marL="457200" lvl="1" indent="0">
                  <a:buNone/>
                </a:pPr>
                <a:endParaRPr lang="en-US" dirty="0"/>
              </a:p>
              <a:p>
                <a:pPr marL="457200" lvl="1" indent="0">
                  <a:buNone/>
                </a:pPr>
                <a:endParaRPr lang="en-US" dirty="0"/>
              </a:p>
              <a:p>
                <a:pPr marL="457200" lvl="1" indent="0">
                  <a:buNone/>
                </a:pP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204899" y="2102412"/>
                <a:ext cx="8915400" cy="4603187"/>
              </a:xfrm>
              <a:blipFill rotWithShape="0">
                <a:blip r:embed="rId2"/>
                <a:stretch>
                  <a:fillRect l="-479" t="-1457" b="-6358"/>
                </a:stretch>
              </a:blipFill>
            </p:spPr>
            <p:txBody>
              <a:bodyPr/>
              <a:lstStyle/>
              <a:p>
                <a:r>
                  <a:rPr lang="en-US">
                    <a:noFill/>
                  </a:rPr>
                  <a:t> </a:t>
                </a:r>
              </a:p>
            </p:txBody>
          </p:sp>
        </mc:Fallback>
      </mc:AlternateContent>
      <p:sp>
        <p:nvSpPr>
          <p:cNvPr id="4" name="TextBox 3"/>
          <p:cNvSpPr txBox="1"/>
          <p:nvPr/>
        </p:nvSpPr>
        <p:spPr>
          <a:xfrm>
            <a:off x="7610134" y="4404005"/>
            <a:ext cx="1693092" cy="369332"/>
          </a:xfrm>
          <a:prstGeom prst="rect">
            <a:avLst/>
          </a:prstGeom>
        </p:spPr>
        <p:style>
          <a:lnRef idx="2">
            <a:schemeClr val="accent1"/>
          </a:lnRef>
          <a:fillRef idx="1">
            <a:schemeClr val="lt1"/>
          </a:fillRef>
          <a:effectRef idx="0">
            <a:schemeClr val="accent1"/>
          </a:effectRef>
          <a:fontRef idx="minor">
            <a:schemeClr val="dk1"/>
          </a:fontRef>
        </p:style>
        <p:txBody>
          <a:bodyPr wrap="none" rtlCol="0">
            <a:spAutoFit/>
          </a:bodyPr>
          <a:lstStyle/>
          <a:p>
            <a:r>
              <a:rPr lang="en-US" dirty="0"/>
              <a:t>C</a:t>
            </a:r>
            <a:r>
              <a:rPr lang="en-US" baseline="-25000" dirty="0"/>
              <a:t>o</a:t>
            </a:r>
            <a:r>
              <a:rPr lang="en-US" dirty="0"/>
              <a:t> &gt;&gt; C</a:t>
            </a:r>
            <a:r>
              <a:rPr lang="en-US" baseline="-25000" dirty="0"/>
              <a:t>2</a:t>
            </a:r>
            <a:r>
              <a:rPr lang="en-US" dirty="0"/>
              <a:t> &gt; C</a:t>
            </a:r>
            <a:r>
              <a:rPr lang="en-US" baseline="-25000" dirty="0"/>
              <a:t>1</a:t>
            </a:r>
            <a:endParaRPr lang="en-US" dirty="0"/>
          </a:p>
        </p:txBody>
      </p:sp>
      <mc:AlternateContent xmlns:mc="http://schemas.openxmlformats.org/markup-compatibility/2006" xmlns:a14="http://schemas.microsoft.com/office/drawing/2010/main">
        <mc:Choice Requires="a14">
          <p:sp>
            <p:nvSpPr>
              <p:cNvPr id="22" name="TextBox 21"/>
              <p:cNvSpPr txBox="1"/>
              <p:nvPr/>
            </p:nvSpPr>
            <p:spPr>
              <a:xfrm>
                <a:off x="6662599" y="5642775"/>
                <a:ext cx="3588162" cy="923714"/>
              </a:xfrm>
              <a:prstGeom prst="rect">
                <a:avLst/>
              </a:prstGeom>
              <a:noFill/>
            </p:spPr>
            <p:txBody>
              <a:bodyPr wrap="none" rtlCol="0">
                <a:spAutoFit/>
              </a:bodyPr>
              <a:lstStyle/>
              <a:p>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𝐴𝑟𝑒𝑎</m:t>
                      </m:r>
                      <m:r>
                        <a:rPr lang="en-US" b="0" i="1" smtClean="0">
                          <a:latin typeface="Cambria Math" panose="02040503050406030204" pitchFamily="18" charset="0"/>
                        </a:rPr>
                        <m:t> </m:t>
                      </m:r>
                      <m:r>
                        <a:rPr lang="en-US" b="0" i="1" smtClean="0">
                          <a:latin typeface="Cambria Math" panose="02040503050406030204" pitchFamily="18" charset="0"/>
                        </a:rPr>
                        <m:t>𝑢𝑛𝑑𝑒𝑟</m:t>
                      </m:r>
                      <m:r>
                        <a:rPr lang="en-US" b="0" i="1" smtClean="0">
                          <a:latin typeface="Cambria Math" panose="02040503050406030204" pitchFamily="18" charset="0"/>
                        </a:rPr>
                        <m:t> </m:t>
                      </m:r>
                      <m:r>
                        <a:rPr lang="en-US" b="0" i="1" smtClean="0">
                          <a:latin typeface="Cambria Math" panose="02040503050406030204" pitchFamily="18" charset="0"/>
                        </a:rPr>
                        <m:t>𝑡h𝑒</m:t>
                      </m:r>
                      <m:r>
                        <a:rPr lang="en-US" b="0" i="1" smtClean="0">
                          <a:latin typeface="Cambria Math" panose="02040503050406030204" pitchFamily="18" charset="0"/>
                        </a:rPr>
                        <m:t> </m:t>
                      </m:r>
                      <m:r>
                        <a:rPr lang="en-US" b="0" i="1" smtClean="0">
                          <a:latin typeface="Cambria Math" panose="02040503050406030204" pitchFamily="18" charset="0"/>
                        </a:rPr>
                        <m:t>𝑐𝑢𝑟𝑣𝑒</m:t>
                      </m:r>
                      <m:r>
                        <a:rPr lang="en-US" b="0" i="1" smtClean="0">
                          <a:latin typeface="Cambria Math" panose="02040503050406030204" pitchFamily="18" charset="0"/>
                        </a:rPr>
                        <m:t>=</m:t>
                      </m:r>
                      <m:nary>
                        <m:naryPr>
                          <m:limLoc m:val="undOvr"/>
                          <m:ctrlPr>
                            <a:rPr lang="en-US" b="0" i="1" smtClean="0">
                              <a:latin typeface="Cambria Math" panose="02040503050406030204" pitchFamily="18" charset="0"/>
                            </a:rPr>
                          </m:ctrlPr>
                        </m:naryPr>
                        <m:sub>
                          <m:r>
                            <m:rPr>
                              <m:brk m:alnAt="24"/>
                            </m:rPr>
                            <a:rPr lang="en-US" b="0" i="1" smtClean="0">
                              <a:latin typeface="Cambria Math" panose="02040503050406030204" pitchFamily="18" charset="0"/>
                            </a:rPr>
                            <m:t>0</m:t>
                          </m:r>
                        </m:sub>
                        <m:sup>
                          <m:r>
                            <a:rPr lang="en-US" b="0" i="1" smtClean="0">
                              <a:latin typeface="Cambria Math" panose="02040503050406030204" pitchFamily="18" charset="0"/>
                            </a:rPr>
                            <m:t>𝑡</m:t>
                          </m:r>
                        </m:sup>
                        <m:e>
                          <m:sSub>
                            <m:sSubPr>
                              <m:ctrlPr>
                                <a:rPr lang="en-US" i="1">
                                  <a:latin typeface="Cambria Math" panose="02040503050406030204" pitchFamily="18" charset="0"/>
                                </a:rPr>
                              </m:ctrlPr>
                            </m:sSubPr>
                            <m:e>
                              <m:r>
                                <a:rPr lang="en-US" b="0" i="1" smtClean="0">
                                  <a:latin typeface="Cambria Math" panose="02040503050406030204" pitchFamily="18" charset="0"/>
                                </a:rPr>
                                <m:t>𝐶</m:t>
                              </m:r>
                            </m:e>
                            <m:sub>
                              <m:r>
                                <a:rPr lang="en-US" i="1">
                                  <a:latin typeface="Cambria Math" panose="02040503050406030204" pitchFamily="18" charset="0"/>
                                </a:rPr>
                                <m:t>2</m:t>
                              </m:r>
                            </m:sub>
                          </m:sSub>
                          <m:r>
                            <a:rPr lang="en-US" b="0" i="1" smtClean="0">
                              <a:latin typeface="Cambria Math" panose="02040503050406030204" pitchFamily="18" charset="0"/>
                            </a:rPr>
                            <m:t>.</m:t>
                          </m:r>
                          <m:r>
                            <a:rPr lang="en-US" b="0" i="1" smtClean="0">
                              <a:latin typeface="Cambria Math" panose="02040503050406030204" pitchFamily="18" charset="0"/>
                            </a:rPr>
                            <m:t>𝑑𝑡</m:t>
                          </m:r>
                        </m:e>
                      </m:nary>
                      <m:r>
                        <a:rPr lang="en-US" b="0" i="1" smtClean="0">
                          <a:latin typeface="Cambria Math" panose="02040503050406030204" pitchFamily="18" charset="0"/>
                        </a:rPr>
                        <m:t> </m:t>
                      </m:r>
                    </m:oMath>
                  </m:oMathPara>
                </a14:m>
                <a:endParaRPr lang="en-US" dirty="0"/>
              </a:p>
            </p:txBody>
          </p:sp>
        </mc:Choice>
        <mc:Fallback xmlns="">
          <p:sp>
            <p:nvSpPr>
              <p:cNvPr id="22" name="TextBox 21"/>
              <p:cNvSpPr txBox="1">
                <a:spLocks noRot="1" noChangeAspect="1" noMove="1" noResize="1" noEditPoints="1" noAdjustHandles="1" noChangeArrowheads="1" noChangeShapeType="1" noTextEdit="1"/>
              </p:cNvSpPr>
              <p:nvPr/>
            </p:nvSpPr>
            <p:spPr>
              <a:xfrm>
                <a:off x="6662599" y="5642775"/>
                <a:ext cx="3588162" cy="923714"/>
              </a:xfrm>
              <a:prstGeom prst="rect">
                <a:avLst/>
              </a:prstGeom>
              <a:blipFill rotWithShape="0">
                <a:blip r:embed="rId4"/>
                <a:stretch>
                  <a:fillRect/>
                </a:stretch>
              </a:blipFill>
            </p:spPr>
            <p:txBody>
              <a:bodyPr/>
              <a:lstStyle/>
              <a:p>
                <a:r>
                  <a:rPr lang="en-US">
                    <a:noFill/>
                  </a:rPr>
                  <a:t> </a:t>
                </a:r>
              </a:p>
            </p:txBody>
          </p:sp>
        </mc:Fallback>
      </mc:AlternateContent>
      <p:pic>
        <p:nvPicPr>
          <p:cNvPr id="5" name="Picture 4"/>
          <p:cNvPicPr>
            <a:picLocks noChangeAspect="1"/>
          </p:cNvPicPr>
          <p:nvPr/>
        </p:nvPicPr>
        <p:blipFill>
          <a:blip r:embed="rId5"/>
          <a:stretch>
            <a:fillRect/>
          </a:stretch>
        </p:blipFill>
        <p:spPr>
          <a:xfrm>
            <a:off x="6183311" y="1651001"/>
            <a:ext cx="6004925" cy="1123438"/>
          </a:xfrm>
          <a:prstGeom prst="rect">
            <a:avLst/>
          </a:prstGeom>
        </p:spPr>
      </p:pic>
      <p:sp>
        <p:nvSpPr>
          <p:cNvPr id="6" name="Slide Number Placeholder 5"/>
          <p:cNvSpPr>
            <a:spLocks noGrp="1"/>
          </p:cNvSpPr>
          <p:nvPr>
            <p:ph type="sldNum" sz="quarter" idx="12"/>
          </p:nvPr>
        </p:nvSpPr>
        <p:spPr/>
        <p:txBody>
          <a:bodyPr/>
          <a:lstStyle/>
          <a:p>
            <a:fld id="{D1D54810-6751-4602-BDE9-E10C028084AA}" type="slidenum">
              <a:rPr lang="en-US" smtClean="0"/>
              <a:t>29</a:t>
            </a:fld>
            <a:endParaRPr lang="en-US" dirty="0"/>
          </a:p>
        </p:txBody>
      </p:sp>
    </p:spTree>
    <p:extLst>
      <p:ext uri="{BB962C8B-B14F-4D97-AF65-F5344CB8AC3E}">
        <p14:creationId xmlns:p14="http://schemas.microsoft.com/office/powerpoint/2010/main" val="30884100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8925" y="624110"/>
            <a:ext cx="9525687" cy="1280890"/>
          </a:xfrm>
        </p:spPr>
        <p:txBody>
          <a:bodyPr/>
          <a:lstStyle/>
          <a:p>
            <a:r>
              <a:rPr lang="en-US" dirty="0"/>
              <a:t>METHODS OF DISCHARGE MEASUREMENT IN RIVERS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589212" y="2133599"/>
                <a:ext cx="8915400" cy="4532243"/>
              </a:xfrm>
            </p:spPr>
            <p:txBody>
              <a:bodyPr>
                <a:normAutofit fontScale="85000" lnSpcReduction="10000"/>
              </a:bodyPr>
              <a:lstStyle/>
              <a:p>
                <a:r>
                  <a:rPr lang="en-US" dirty="0"/>
                  <a:t>Rating curve (stage measurements)</a:t>
                </a:r>
              </a:p>
              <a:p>
                <a:r>
                  <a:rPr lang="en-US" dirty="0"/>
                  <a:t>Current meter (area-velocity methods)</a:t>
                </a:r>
              </a:p>
              <a:p>
                <a:r>
                  <a:rPr lang="en-US" dirty="0"/>
                  <a:t>Spillways, sluice gates, turbine gates</a:t>
                </a:r>
              </a:p>
              <a:p>
                <a:r>
                  <a:rPr lang="en-US" dirty="0"/>
                  <a:t>Weirs and notches</a:t>
                </a:r>
              </a:p>
              <a:p>
                <a:r>
                  <a:rPr lang="en-US" dirty="0"/>
                  <a:t>Flumes (ordinary depth flume and critical depth flume)</a:t>
                </a:r>
              </a:p>
              <a:p>
                <a:r>
                  <a:rPr lang="en-US" dirty="0"/>
                  <a:t>Highway culverts (very complex hydraulics )</a:t>
                </a:r>
              </a:p>
              <a:p>
                <a:r>
                  <a:rPr lang="en-US" dirty="0"/>
                  <a:t>Slope-Area computations (</a:t>
                </a:r>
                <a14:m>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r>
                      <a:rPr lang="en-US" b="0" i="1" smtClean="0">
                        <a:latin typeface="Cambria Math" panose="02040503050406030204" pitchFamily="18" charset="0"/>
                      </a:rPr>
                      <m:t>𝐴</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𝑛</m:t>
                        </m:r>
                      </m:den>
                    </m:f>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𝑅</m:t>
                        </m:r>
                      </m:e>
                      <m:sup>
                        <m:r>
                          <a:rPr lang="en-US" b="0" i="1" smtClean="0">
                            <a:latin typeface="Cambria Math" panose="02040503050406030204" pitchFamily="18" charset="0"/>
                          </a:rPr>
                          <m:t>2/3</m:t>
                        </m:r>
                      </m:sup>
                    </m:sSup>
                    <m:r>
                      <a:rPr lang="en-US" b="0" i="1" smtClean="0">
                        <a:latin typeface="Cambria Math" panose="02040503050406030204" pitchFamily="18" charset="0"/>
                      </a:rPr>
                      <m:t>.</m:t>
                    </m:r>
                    <m:sSup>
                      <m:sSupPr>
                        <m:ctrlPr>
                          <a:rPr lang="en-US" i="1">
                            <a:latin typeface="Cambria Math" panose="02040503050406030204" pitchFamily="18" charset="0"/>
                          </a:rPr>
                        </m:ctrlPr>
                      </m:sSupPr>
                      <m:e>
                        <m:r>
                          <a:rPr lang="en-US" b="0" i="1" smtClean="0">
                            <a:latin typeface="Cambria Math" panose="02040503050406030204" pitchFamily="18" charset="0"/>
                          </a:rPr>
                          <m:t>𝑆</m:t>
                        </m:r>
                      </m:e>
                      <m:sup>
                        <m:r>
                          <a:rPr lang="en-US" b="0" i="1" smtClean="0">
                            <a:latin typeface="Cambria Math" panose="02040503050406030204" pitchFamily="18" charset="0"/>
                          </a:rPr>
                          <m:t>1</m:t>
                        </m:r>
                        <m:r>
                          <a:rPr lang="en-US" i="1">
                            <a:latin typeface="Cambria Math" panose="02040503050406030204" pitchFamily="18" charset="0"/>
                          </a:rPr>
                          <m:t>/</m:t>
                        </m:r>
                        <m:r>
                          <a:rPr lang="en-US" b="0" i="1" smtClean="0">
                            <a:latin typeface="Cambria Math" panose="02040503050406030204" pitchFamily="18" charset="0"/>
                          </a:rPr>
                          <m:t>2</m:t>
                        </m:r>
                      </m:sup>
                    </m:sSup>
                    <m:r>
                      <a:rPr lang="en-US" b="0" i="1" smtClean="0">
                        <a:latin typeface="Cambria Math" panose="02040503050406030204" pitchFamily="18" charset="0"/>
                      </a:rPr>
                      <m:t> , </m:t>
                    </m:r>
                    <m:r>
                      <a:rPr lang="en-US" b="0" i="1" smtClean="0">
                        <a:latin typeface="Cambria Math" panose="02040503050406030204" pitchFamily="18" charset="0"/>
                      </a:rPr>
                      <m:t>𝑆𝑙𝑜𝑝𝑒</m:t>
                    </m:r>
                    <m:r>
                      <a:rPr lang="en-US" b="0" i="1" smtClean="0">
                        <a:latin typeface="Cambria Math" panose="02040503050406030204" pitchFamily="18" charset="0"/>
                      </a:rPr>
                      <m:t> </m:t>
                    </m:r>
                    <m:r>
                      <a:rPr lang="en-US" b="0" i="1" smtClean="0">
                        <a:latin typeface="Cambria Math" panose="02040503050406030204" pitchFamily="18" charset="0"/>
                      </a:rPr>
                      <m:t>𝑎𝑛𝑑</m:t>
                    </m:r>
                    <m:r>
                      <a:rPr lang="en-US" b="0" i="1" smtClean="0">
                        <a:latin typeface="Cambria Math" panose="02040503050406030204" pitchFamily="18" charset="0"/>
                      </a:rPr>
                      <m:t> </m:t>
                    </m:r>
                    <m:r>
                      <a:rPr lang="en-US" b="0" i="1" smtClean="0">
                        <a:latin typeface="Cambria Math" panose="02040503050406030204" pitchFamily="18" charset="0"/>
                      </a:rPr>
                      <m:t>𝑛</m:t>
                    </m:r>
                    <m:r>
                      <a:rPr lang="en-US" b="0" i="1" smtClean="0">
                        <a:latin typeface="Cambria Math" panose="02040503050406030204" pitchFamily="18" charset="0"/>
                      </a:rPr>
                      <m:t> </m:t>
                    </m:r>
                    <m:r>
                      <a:rPr lang="en-US" b="0" i="1" smtClean="0">
                        <a:latin typeface="Cambria Math" panose="02040503050406030204" pitchFamily="18" charset="0"/>
                      </a:rPr>
                      <m:t>𝑎𝑟𝑒</m:t>
                    </m:r>
                    <m:r>
                      <a:rPr lang="en-US" b="0" i="1" smtClean="0">
                        <a:latin typeface="Cambria Math" panose="02040503050406030204" pitchFamily="18" charset="0"/>
                      </a:rPr>
                      <m:t> </m:t>
                    </m:r>
                    <m:r>
                      <a:rPr lang="en-US" b="0" i="1" smtClean="0">
                        <a:latin typeface="Cambria Math" panose="02040503050406030204" pitchFamily="18" charset="0"/>
                      </a:rPr>
                      <m:t>𝑒𝑠𝑡𝑖𝑚𝑎𝑡𝑒𝑑</m:t>
                    </m:r>
                  </m:oMath>
                </a14:m>
                <a:r>
                  <a:rPr lang="en-US" dirty="0"/>
                  <a:t>)</a:t>
                </a:r>
              </a:p>
              <a:p>
                <a:r>
                  <a:rPr lang="en-US" dirty="0"/>
                  <a:t>Chemical Gauging ( Tracer can be used, time of injection and arrival is used , </a:t>
                </a:r>
                <a14:m>
                  <m:oMath xmlns:m="http://schemas.openxmlformats.org/officeDocument/2006/math">
                    <m:r>
                      <a:rPr lang="en-US" b="0" i="1" smtClean="0">
                        <a:latin typeface="Cambria Math" panose="02040503050406030204" pitchFamily="18" charset="0"/>
                      </a:rPr>
                      <m:t>𝑉</m:t>
                    </m:r>
                    <m:r>
                      <a:rPr lang="en-US" i="1">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𝑆</m:t>
                        </m:r>
                      </m:num>
                      <m:den>
                        <m:r>
                          <a:rPr lang="en-US" b="0" i="1" smtClean="0">
                            <a:latin typeface="Cambria Math" panose="02040503050406030204" pitchFamily="18" charset="0"/>
                          </a:rPr>
                          <m:t>𝑇</m:t>
                        </m:r>
                      </m:den>
                    </m:f>
                  </m:oMath>
                </a14:m>
                <a:r>
                  <a:rPr lang="en-US" dirty="0"/>
                  <a:t> )</a:t>
                </a:r>
              </a:p>
              <a:p>
                <a:r>
                  <a:rPr lang="en-US" dirty="0"/>
                  <a:t>Dilution Method ( Tracer concentration </a:t>
                </a:r>
                <a14:m>
                  <m:oMath xmlns:m="http://schemas.openxmlformats.org/officeDocument/2006/math">
                    <m:sSub>
                      <m:sSubPr>
                        <m:ctrlPr>
                          <a:rPr lang="en-US" i="1" smtClean="0">
                            <a:latin typeface="Cambria Math" panose="02040503050406030204" pitchFamily="18" charset="0"/>
                          </a:rPr>
                        </m:ctrlPr>
                      </m:sSubPr>
                      <m:e>
                        <m:r>
                          <a:rPr lang="en-US" b="0" i="1" smtClean="0">
                            <a:latin typeface="Cambria Math" panose="02040503050406030204" pitchFamily="18" charset="0"/>
                          </a:rPr>
                          <m:t>𝐶</m:t>
                        </m:r>
                      </m:e>
                      <m:sub>
                        <m:r>
                          <a:rPr lang="en-US" b="0" i="1" smtClean="0">
                            <a:latin typeface="Cambria Math" panose="02040503050406030204" pitchFamily="18" charset="0"/>
                          </a:rPr>
                          <m:t>𝑡</m:t>
                        </m:r>
                      </m:sub>
                    </m:sSub>
                  </m:oMath>
                </a14:m>
                <a:r>
                  <a:rPr lang="en-US" dirty="0"/>
                  <a:t> at rate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𝑄</m:t>
                        </m:r>
                      </m:e>
                      <m:sub>
                        <m:r>
                          <a:rPr lang="en-US" i="1">
                            <a:latin typeface="Cambria Math" panose="02040503050406030204" pitchFamily="18" charset="0"/>
                          </a:rPr>
                          <m:t>𝑡</m:t>
                        </m:r>
                      </m:sub>
                    </m:sSub>
                    <m:r>
                      <a:rPr lang="en-US" b="0" i="1" smtClean="0">
                        <a:latin typeface="Cambria Math" panose="02040503050406030204" pitchFamily="18" charset="0"/>
                      </a:rPr>
                      <m:t> </m:t>
                    </m:r>
                  </m:oMath>
                </a14:m>
                <a:r>
                  <a:rPr lang="en-US" dirty="0"/>
                  <a:t>,samples collected d/s)</a:t>
                </a:r>
              </a:p>
              <a:p>
                <a:r>
                  <a:rPr lang="en-US" dirty="0"/>
                  <a:t>Float speed( rough estimate, surface float velocity= 1.2 </a:t>
                </a:r>
                <a14:m>
                  <m:oMath xmlns:m="http://schemas.openxmlformats.org/officeDocument/2006/math">
                    <m:sSub>
                      <m:sSubPr>
                        <m:ctrlPr>
                          <a:rPr lang="en-US" i="1">
                            <a:latin typeface="Cambria Math" panose="02040503050406030204" pitchFamily="18" charset="0"/>
                          </a:rPr>
                        </m:ctrlPr>
                      </m:sSubPr>
                      <m:e>
                        <m:r>
                          <a:rPr lang="en-US" b="0" i="1" smtClean="0">
                            <a:latin typeface="Cambria Math" panose="02040503050406030204" pitchFamily="18" charset="0"/>
                          </a:rPr>
                          <m:t>𝑉</m:t>
                        </m:r>
                      </m:e>
                      <m:sub>
                        <m:r>
                          <a:rPr lang="en-US" b="0" i="1" smtClean="0">
                            <a:latin typeface="Cambria Math" panose="02040503050406030204" pitchFamily="18" charset="0"/>
                          </a:rPr>
                          <m:t>𝑚𝑒𝑎𝑛</m:t>
                        </m:r>
                      </m:sub>
                    </m:sSub>
                  </m:oMath>
                </a14:m>
                <a:r>
                  <a:rPr lang="en-US" dirty="0"/>
                  <a:t> , surface float velocity at mid section </a:t>
                </a:r>
                <a14:m>
                  <m:oMath xmlns:m="http://schemas.openxmlformats.org/officeDocument/2006/math">
                    <m:r>
                      <a:rPr lang="en-US" b="0" i="1" smtClean="0">
                        <a:latin typeface="Cambria Math" panose="02040503050406030204" pitchFamily="18" charset="0"/>
                        <a:ea typeface="Cambria Math" panose="02040503050406030204" pitchFamily="18" charset="0"/>
                      </a:rPr>
                      <m:t>≈1.1</m:t>
                    </m:r>
                    <m:sSub>
                      <m:sSubPr>
                        <m:ctrlPr>
                          <a:rPr lang="en-US" i="1">
                            <a:latin typeface="Cambria Math" panose="02040503050406030204" pitchFamily="18" charset="0"/>
                          </a:rPr>
                        </m:ctrlPr>
                      </m:sSubPr>
                      <m:e>
                        <m:r>
                          <a:rPr lang="en-US" i="1">
                            <a:latin typeface="Cambria Math" panose="02040503050406030204" pitchFamily="18" charset="0"/>
                          </a:rPr>
                          <m:t>𝑉</m:t>
                        </m:r>
                      </m:e>
                      <m:sub>
                        <m:r>
                          <a:rPr lang="en-US" i="1">
                            <a:latin typeface="Cambria Math" panose="02040503050406030204" pitchFamily="18" charset="0"/>
                          </a:rPr>
                          <m:t>𝑚𝑒𝑎𝑛</m:t>
                        </m:r>
                      </m:sub>
                    </m:sSub>
                  </m:oMath>
                </a14:m>
                <a:r>
                  <a:rPr lang="en-US" dirty="0"/>
                  <a:t>)</a:t>
                </a:r>
              </a:p>
              <a:p>
                <a:r>
                  <a:rPr lang="en-US" dirty="0"/>
                  <a:t>Ultrasonic and electronic gauging method</a:t>
                </a:r>
              </a:p>
              <a:p>
                <a:r>
                  <a:rPr lang="en-US" dirty="0"/>
                  <a:t>Moving boat method</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589212" y="2133599"/>
                <a:ext cx="8915400" cy="4532243"/>
              </a:xfrm>
              <a:blipFill rotWithShape="0">
                <a:blip r:embed="rId2"/>
                <a:stretch>
                  <a:fillRect l="-274" t="-673" r="-205"/>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D1D54810-6751-4602-BDE9-E10C028084AA}" type="slidenum">
              <a:rPr lang="en-US" smtClean="0"/>
              <a:t>3</a:t>
            </a:fld>
            <a:endParaRPr lang="en-US" dirty="0"/>
          </a:p>
        </p:txBody>
      </p:sp>
    </p:spTree>
    <p:extLst>
      <p:ext uri="{BB962C8B-B14F-4D97-AF65-F5344CB8AC3E}">
        <p14:creationId xmlns:p14="http://schemas.microsoft.com/office/powerpoint/2010/main" val="217535892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DILUTION METHOD FOR DISCHARGE MEASUREMENT</a:t>
            </a:r>
          </a:p>
        </p:txBody>
      </p:sp>
      <p:sp>
        <p:nvSpPr>
          <p:cNvPr id="3" name="Content Placeholder 2"/>
          <p:cNvSpPr>
            <a:spLocks noGrp="1"/>
          </p:cNvSpPr>
          <p:nvPr>
            <p:ph idx="1"/>
          </p:nvPr>
        </p:nvSpPr>
        <p:spPr>
          <a:xfrm>
            <a:off x="2204899" y="2102412"/>
            <a:ext cx="8915400" cy="4603187"/>
          </a:xfrm>
        </p:spPr>
        <p:txBody>
          <a:bodyPr>
            <a:normAutofit/>
          </a:bodyPr>
          <a:lstStyle/>
          <a:p>
            <a:r>
              <a:rPr lang="en-US" dirty="0"/>
              <a:t>Sudden Injection</a:t>
            </a:r>
          </a:p>
          <a:p>
            <a:r>
              <a:rPr lang="en-US" dirty="0"/>
              <a:t>Assumptions</a:t>
            </a:r>
          </a:p>
          <a:p>
            <a:pPr lvl="1"/>
            <a:r>
              <a:rPr lang="en-US" dirty="0"/>
              <a:t>There is no loss of tracer between the injection and sampling section</a:t>
            </a:r>
          </a:p>
          <a:p>
            <a:pPr lvl="1"/>
            <a:r>
              <a:rPr lang="en-US" dirty="0"/>
              <a:t>Area under the curve is same at different points of the sampling cross-sections</a:t>
            </a:r>
          </a:p>
          <a:p>
            <a:r>
              <a:rPr lang="en-US" dirty="0"/>
              <a:t>Advantages</a:t>
            </a:r>
          </a:p>
          <a:p>
            <a:pPr lvl="1"/>
            <a:r>
              <a:rPr lang="en-US" dirty="0"/>
              <a:t>Minimum amount of solution is required</a:t>
            </a:r>
          </a:p>
          <a:p>
            <a:pPr lvl="1"/>
            <a:r>
              <a:rPr lang="en-US" dirty="0"/>
              <a:t>More economical as continuous injection is not required</a:t>
            </a:r>
          </a:p>
          <a:p>
            <a:pPr lvl="1"/>
            <a:r>
              <a:rPr lang="en-US" dirty="0"/>
              <a:t>Less sensitive to the position of the sampling station</a:t>
            </a:r>
          </a:p>
          <a:p>
            <a:r>
              <a:rPr lang="en-US" dirty="0"/>
              <a:t>Disadvantage</a:t>
            </a:r>
          </a:p>
          <a:p>
            <a:pPr lvl="1"/>
            <a:r>
              <a:rPr lang="en-US" dirty="0"/>
              <a:t>Sampling and analysis for this method is rigorous  </a:t>
            </a:r>
          </a:p>
          <a:p>
            <a:pPr marL="457200" lvl="1" indent="0">
              <a:buNone/>
            </a:pPr>
            <a:endParaRPr lang="en-US" dirty="0"/>
          </a:p>
          <a:p>
            <a:pPr marL="457200" lvl="1" indent="0">
              <a:buNone/>
            </a:pPr>
            <a:endParaRPr lang="en-US" dirty="0"/>
          </a:p>
          <a:p>
            <a:pPr marL="457200" lvl="1" indent="0">
              <a:buNone/>
            </a:pPr>
            <a:endParaRPr lang="en-US" dirty="0"/>
          </a:p>
          <a:p>
            <a:endParaRPr lang="en-US" dirty="0"/>
          </a:p>
        </p:txBody>
      </p:sp>
      <p:sp>
        <p:nvSpPr>
          <p:cNvPr id="4" name="Slide Number Placeholder 3"/>
          <p:cNvSpPr>
            <a:spLocks noGrp="1"/>
          </p:cNvSpPr>
          <p:nvPr>
            <p:ph type="sldNum" sz="quarter" idx="12"/>
          </p:nvPr>
        </p:nvSpPr>
        <p:spPr/>
        <p:txBody>
          <a:bodyPr/>
          <a:lstStyle/>
          <a:p>
            <a:fld id="{D1D54810-6751-4602-BDE9-E10C028084AA}" type="slidenum">
              <a:rPr lang="en-US" smtClean="0"/>
              <a:t>30</a:t>
            </a:fld>
            <a:endParaRPr lang="en-US" dirty="0"/>
          </a:p>
        </p:txBody>
      </p:sp>
    </p:spTree>
    <p:extLst>
      <p:ext uri="{BB962C8B-B14F-4D97-AF65-F5344CB8AC3E}">
        <p14:creationId xmlns:p14="http://schemas.microsoft.com/office/powerpoint/2010/main" val="387471883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DILUTION METHOD FOR DISCHARGE MEASUREMENT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204899" y="2102412"/>
                <a:ext cx="8915400" cy="4603187"/>
              </a:xfrm>
            </p:spPr>
            <p:txBody>
              <a:bodyPr>
                <a:normAutofit/>
              </a:bodyPr>
              <a:lstStyle/>
              <a:p>
                <a:r>
                  <a:rPr lang="en-US" dirty="0"/>
                  <a:t>Constant rate of Injection</a:t>
                </a:r>
              </a:p>
              <a:p>
                <a:pPr lvl="1"/>
                <a:r>
                  <a:rPr lang="en-US" dirty="0"/>
                  <a:t>In this method dozing of the chemical/ tracer has to be continued at a constant predetermined rate until the concentration of the chemical at the sampling point is constant at the sampling point where mixing is inadequate</a:t>
                </a:r>
              </a:p>
              <a:p>
                <a:r>
                  <a:rPr lang="en-US" dirty="0"/>
                  <a:t>Assumptions</a:t>
                </a:r>
              </a:p>
              <a:p>
                <a:pPr lvl="1"/>
                <a:r>
                  <a:rPr lang="en-US" dirty="0"/>
                  <a:t>Amount of tracer between the injection of the sampling section is constant during the period of sampling </a:t>
                </a:r>
              </a:p>
              <a:p>
                <a:pPr lvl="1"/>
                <a:r>
                  <a:rPr lang="en-US" dirty="0"/>
                  <a:t>Concentration of the tracer is constant in the sampling cross section</a:t>
                </a:r>
              </a:p>
              <a:p>
                <a:r>
                  <a:rPr lang="en-US" dirty="0"/>
                  <a:t>According to continuity equation</a:t>
                </a:r>
              </a:p>
              <a:p>
                <a:pPr marL="457200" lvl="1" indent="0">
                  <a:buNone/>
                </a:pPr>
                <a:r>
                  <a:rPr lang="en-US" dirty="0"/>
                  <a:t>						q.C</a:t>
                </a:r>
                <a:r>
                  <a:rPr lang="en-US" baseline="-25000" dirty="0" err="1"/>
                  <a:t>o</a:t>
                </a:r>
                <a:r>
                  <a:rPr lang="en-US" dirty="0"/>
                  <a:t> +QC</a:t>
                </a:r>
                <a:r>
                  <a:rPr lang="en-US" baseline="-25000" dirty="0"/>
                  <a:t>1</a:t>
                </a:r>
                <a:r>
                  <a:rPr lang="en-US" dirty="0"/>
                  <a:t> = (</a:t>
                </a:r>
                <a:r>
                  <a:rPr lang="en-US" dirty="0" err="1"/>
                  <a:t>Q+q</a:t>
                </a:r>
                <a:r>
                  <a:rPr lang="en-US" dirty="0"/>
                  <a:t>)C</a:t>
                </a:r>
                <a:r>
                  <a:rPr lang="en-US" baseline="-25000" dirty="0"/>
                  <a:t>2</a:t>
                </a:r>
              </a:p>
              <a:p>
                <a:pPr marL="457200" lvl="1" indent="0">
                  <a:buNone/>
                </a:pPr>
                <a:endParaRPr lang="en-US" baseline="-25000" dirty="0"/>
              </a:p>
              <a:p>
                <a:pPr marL="457200" lvl="1"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r>
                                <a:rPr lang="en-US" b="0" i="1" smtClean="0">
                                  <a:latin typeface="Cambria Math" panose="02040503050406030204" pitchFamily="18" charset="0"/>
                                </a:rPr>
                                <m:t>𝐶</m:t>
                              </m:r>
                            </m:e>
                            <m:sub>
                              <m:r>
                                <a:rPr lang="en-US" b="0" i="1" smtClean="0">
                                  <a:latin typeface="Cambria Math" panose="02040503050406030204" pitchFamily="18" charset="0"/>
                                </a:rPr>
                                <m:t>𝑜</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b="0" i="1" smtClean="0">
                                  <a:latin typeface="Cambria Math" panose="02040503050406030204" pitchFamily="18" charset="0"/>
                                </a:rPr>
                                <m:t>2</m:t>
                              </m:r>
                            </m:sub>
                          </m:sSub>
                          <m:r>
                            <a:rPr lang="en-US" b="0" i="1" smtClean="0">
                              <a:latin typeface="Cambria Math" panose="02040503050406030204" pitchFamily="18" charset="0"/>
                            </a:rPr>
                            <m:t>) </m:t>
                          </m:r>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𝑞</m:t>
                          </m:r>
                        </m:num>
                        <m:den>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b="0" i="1" smtClean="0">
                                  <a:latin typeface="Cambria Math" panose="02040503050406030204" pitchFamily="18" charset="0"/>
                                </a:rPr>
                                <m:t>1</m:t>
                              </m:r>
                            </m:sub>
                          </m:sSub>
                          <m:r>
                            <a:rPr lang="en-US" b="0" i="1" smtClean="0">
                              <a:latin typeface="Cambria Math" panose="02040503050406030204" pitchFamily="18" charset="0"/>
                            </a:rPr>
                            <m:t>)</m:t>
                          </m:r>
                        </m:den>
                      </m:f>
                    </m:oMath>
                  </m:oMathPara>
                </a14:m>
                <a:endParaRPr lang="en-US" dirty="0"/>
              </a:p>
              <a:p>
                <a:pPr marL="457200" lvl="1" indent="0">
                  <a:buNone/>
                </a:pPr>
                <a:endParaRPr lang="en-US" dirty="0"/>
              </a:p>
              <a:p>
                <a:pPr marL="457200" lvl="1" indent="0">
                  <a:buNone/>
                </a:pPr>
                <a:endParaRPr lang="en-US" dirty="0"/>
              </a:p>
              <a:p>
                <a:pPr marL="457200" lvl="1" indent="0">
                  <a:buNone/>
                </a:pP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204899" y="2102412"/>
                <a:ext cx="8915400" cy="4603187"/>
              </a:xfrm>
              <a:blipFill rotWithShape="0">
                <a:blip r:embed="rId2"/>
                <a:stretch>
                  <a:fillRect l="-479" t="-795"/>
                </a:stretch>
              </a:blipFill>
            </p:spPr>
            <p:txBody>
              <a:bodyPr/>
              <a:lstStyle/>
              <a:p>
                <a:r>
                  <a:rPr lang="en-US">
                    <a:noFill/>
                  </a:rPr>
                  <a:t> </a:t>
                </a:r>
              </a:p>
            </p:txBody>
          </p:sp>
        </mc:Fallback>
      </mc:AlternateContent>
      <p:sp>
        <p:nvSpPr>
          <p:cNvPr id="4" name="TextBox 3"/>
          <p:cNvSpPr txBox="1"/>
          <p:nvPr/>
        </p:nvSpPr>
        <p:spPr>
          <a:xfrm>
            <a:off x="8138560" y="5115339"/>
            <a:ext cx="3920918" cy="954107"/>
          </a:xfrm>
          <a:prstGeom prst="rect">
            <a:avLst/>
          </a:prstGeom>
          <a:noFill/>
        </p:spPr>
        <p:txBody>
          <a:bodyPr wrap="square" rtlCol="0">
            <a:spAutoFit/>
          </a:bodyPr>
          <a:lstStyle/>
          <a:p>
            <a:r>
              <a:rPr lang="en-US" sz="1400" dirty="0"/>
              <a:t>q= Rate of injection</a:t>
            </a:r>
          </a:p>
          <a:p>
            <a:r>
              <a:rPr lang="en-US" sz="1400" dirty="0"/>
              <a:t>N= Dilution Ratio for the Stations</a:t>
            </a:r>
          </a:p>
          <a:p>
            <a:r>
              <a:rPr lang="en-US" sz="1400" dirty="0"/>
              <a:t>C</a:t>
            </a:r>
            <a:r>
              <a:rPr lang="en-US" sz="1400" baseline="-25000" dirty="0"/>
              <a:t>3</a:t>
            </a:r>
            <a:r>
              <a:rPr lang="en-US" sz="1400" dirty="0"/>
              <a:t> =Concentration of chemical in stations</a:t>
            </a:r>
          </a:p>
          <a:p>
            <a:endParaRPr lang="en-US" sz="1400" dirty="0"/>
          </a:p>
        </p:txBody>
      </p:sp>
      <p:sp>
        <p:nvSpPr>
          <p:cNvPr id="5" name="Slide Number Placeholder 4"/>
          <p:cNvSpPr>
            <a:spLocks noGrp="1"/>
          </p:cNvSpPr>
          <p:nvPr>
            <p:ph type="sldNum" sz="quarter" idx="12"/>
          </p:nvPr>
        </p:nvSpPr>
        <p:spPr/>
        <p:txBody>
          <a:bodyPr/>
          <a:lstStyle/>
          <a:p>
            <a:fld id="{D1D54810-6751-4602-BDE9-E10C028084AA}" type="slidenum">
              <a:rPr lang="en-US" smtClean="0"/>
              <a:t>31</a:t>
            </a:fld>
            <a:endParaRPr lang="en-US" dirty="0"/>
          </a:p>
        </p:txBody>
      </p:sp>
    </p:spTree>
    <p:extLst>
      <p:ext uri="{BB962C8B-B14F-4D97-AF65-F5344CB8AC3E}">
        <p14:creationId xmlns:p14="http://schemas.microsoft.com/office/powerpoint/2010/main" val="901237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DILUTION METHOD FOR DISCHARGE MEASUREMENT</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204899" y="2102412"/>
                <a:ext cx="8915400" cy="4603187"/>
              </a:xfrm>
            </p:spPr>
            <p:txBody>
              <a:bodyPr>
                <a:normAutofit/>
              </a:bodyPr>
              <a:lstStyle/>
              <a:p>
                <a:r>
                  <a:rPr lang="en-US" dirty="0"/>
                  <a:t>According to continuity equation</a:t>
                </a:r>
              </a:p>
              <a:p>
                <a:pPr marL="457200" lvl="1" indent="0">
                  <a:buNone/>
                </a:pPr>
                <a:r>
                  <a:rPr lang="en-US" dirty="0"/>
                  <a:t>						q.C</a:t>
                </a:r>
                <a:r>
                  <a:rPr lang="en-US" baseline="-25000" dirty="0" err="1"/>
                  <a:t>o</a:t>
                </a:r>
                <a:r>
                  <a:rPr lang="en-US" dirty="0"/>
                  <a:t> +QC</a:t>
                </a:r>
                <a:r>
                  <a:rPr lang="en-US" baseline="-25000" dirty="0"/>
                  <a:t>1</a:t>
                </a:r>
                <a:r>
                  <a:rPr lang="en-US" dirty="0"/>
                  <a:t> = (</a:t>
                </a:r>
                <a:r>
                  <a:rPr lang="en-US" dirty="0" err="1"/>
                  <a:t>Q+q</a:t>
                </a:r>
                <a:r>
                  <a:rPr lang="en-US" dirty="0"/>
                  <a:t>)C</a:t>
                </a:r>
                <a:r>
                  <a:rPr lang="en-US" baseline="-25000" dirty="0"/>
                  <a:t>2</a:t>
                </a:r>
              </a:p>
              <a:p>
                <a:pPr marL="457200" lvl="1" indent="0">
                  <a:buNone/>
                </a:pPr>
                <a:endParaRPr lang="en-US" baseline="-25000" dirty="0"/>
              </a:p>
              <a:p>
                <a:pPr marL="457200" lvl="1"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f>
                        <m:fPr>
                          <m:ctrlPr>
                            <a:rPr lang="en-US" b="0" i="1" smtClean="0">
                              <a:latin typeface="Cambria Math" panose="02040503050406030204" pitchFamily="18" charset="0"/>
                            </a:rPr>
                          </m:ctrlPr>
                        </m:fPr>
                        <m:num>
                          <m:sSub>
                            <m:sSubPr>
                              <m:ctrlPr>
                                <a:rPr lang="en-US" b="0" i="1" smtClean="0">
                                  <a:latin typeface="Cambria Math" panose="02040503050406030204" pitchFamily="18" charset="0"/>
                                </a:rPr>
                              </m:ctrlPr>
                            </m:sSubPr>
                            <m:e>
                              <m:r>
                                <a:rPr lang="en-US" b="0" i="1" smtClean="0">
                                  <a:latin typeface="Cambria Math" panose="02040503050406030204" pitchFamily="18" charset="0"/>
                                </a:rPr>
                                <m:t>(</m:t>
                              </m:r>
                              <m:r>
                                <a:rPr lang="en-US" b="0" i="1" smtClean="0">
                                  <a:latin typeface="Cambria Math" panose="02040503050406030204" pitchFamily="18" charset="0"/>
                                </a:rPr>
                                <m:t>𝐶</m:t>
                              </m:r>
                            </m:e>
                            <m:sub>
                              <m:r>
                                <a:rPr lang="en-US" b="0" i="1" smtClean="0">
                                  <a:latin typeface="Cambria Math" panose="02040503050406030204" pitchFamily="18" charset="0"/>
                                </a:rPr>
                                <m:t>𝑜</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b="0" i="1" smtClean="0">
                                  <a:latin typeface="Cambria Math" panose="02040503050406030204" pitchFamily="18" charset="0"/>
                                </a:rPr>
                                <m:t>2</m:t>
                              </m:r>
                            </m:sub>
                          </m:sSub>
                          <m:r>
                            <a:rPr lang="en-US" b="0" i="1" smtClean="0">
                              <a:latin typeface="Cambria Math" panose="02040503050406030204" pitchFamily="18" charset="0"/>
                            </a:rPr>
                            <m:t>) </m:t>
                          </m:r>
                          <m:r>
                            <a:rPr lang="en-US" b="0" i="1" smtClean="0">
                              <a:latin typeface="Cambria Math" panose="02040503050406030204" pitchFamily="18" charset="0"/>
                            </a:rPr>
                            <m:t>𝑥</m:t>
                          </m:r>
                          <m:r>
                            <a:rPr lang="en-US" b="0" i="1" smtClean="0">
                              <a:latin typeface="Cambria Math" panose="02040503050406030204" pitchFamily="18" charset="0"/>
                            </a:rPr>
                            <m:t> </m:t>
                          </m:r>
                          <m:r>
                            <a:rPr lang="en-US" b="0" i="1" smtClean="0">
                              <a:latin typeface="Cambria Math" panose="02040503050406030204" pitchFamily="18" charset="0"/>
                            </a:rPr>
                            <m:t>𝑞</m:t>
                          </m:r>
                        </m:num>
                        <m:den>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b="0" i="1" smtClean="0">
                                  <a:latin typeface="Cambria Math" panose="02040503050406030204" pitchFamily="18" charset="0"/>
                                </a:rPr>
                                <m:t>2</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𝐶</m:t>
                              </m:r>
                            </m:e>
                            <m:sub>
                              <m:r>
                                <a:rPr lang="en-US" b="0" i="1" smtClean="0">
                                  <a:latin typeface="Cambria Math" panose="02040503050406030204" pitchFamily="18" charset="0"/>
                                </a:rPr>
                                <m:t>1</m:t>
                              </m:r>
                            </m:sub>
                          </m:sSub>
                          <m:r>
                            <a:rPr lang="en-US" b="0" i="1" smtClean="0">
                              <a:latin typeface="Cambria Math" panose="02040503050406030204" pitchFamily="18" charset="0"/>
                            </a:rPr>
                            <m:t>)</m:t>
                          </m:r>
                        </m:den>
                      </m:f>
                    </m:oMath>
                  </m:oMathPara>
                </a14:m>
                <a:endParaRPr lang="en-US" dirty="0"/>
              </a:p>
              <a:p>
                <a:pPr marL="457200" lvl="1" indent="0">
                  <a:buNone/>
                </a:pPr>
                <a:r>
                  <a:rPr lang="en-US" dirty="0"/>
                  <a:t>Since C</a:t>
                </a:r>
                <a:r>
                  <a:rPr lang="en-US" baseline="-25000" dirty="0"/>
                  <a:t>o</a:t>
                </a:r>
                <a:r>
                  <a:rPr lang="en-US" dirty="0"/>
                  <a:t> &gt;&gt; C</a:t>
                </a:r>
                <a:r>
                  <a:rPr lang="en-US" baseline="-25000" dirty="0"/>
                  <a:t>2</a:t>
                </a:r>
                <a:r>
                  <a:rPr lang="en-US" dirty="0"/>
                  <a:t> and C</a:t>
                </a:r>
                <a:r>
                  <a:rPr lang="en-US" baseline="-25000" dirty="0"/>
                  <a:t>2</a:t>
                </a:r>
                <a:r>
                  <a:rPr lang="en-US" dirty="0"/>
                  <a:t> &gt;&gt;C</a:t>
                </a:r>
                <a:r>
                  <a:rPr lang="en-US" baseline="-25000" dirty="0"/>
                  <a:t>1</a:t>
                </a:r>
              </a:p>
              <a:p>
                <a:pPr marL="457200" lvl="1" indent="0">
                  <a:buNone/>
                </a:pPr>
                <a:r>
                  <a:rPr lang="en-US" dirty="0"/>
                  <a:t>							</a:t>
                </a:r>
                <a14:m>
                  <m:oMath xmlns:m="http://schemas.openxmlformats.org/officeDocument/2006/math">
                    <m:r>
                      <a:rPr lang="en-US" sz="2000" i="1">
                        <a:latin typeface="Cambria Math" panose="02040503050406030204" pitchFamily="18" charset="0"/>
                      </a:rPr>
                      <m:t>𝑄</m:t>
                    </m:r>
                    <m:r>
                      <a:rPr lang="en-US" sz="2000" i="1">
                        <a:latin typeface="Cambria Math" panose="02040503050406030204" pitchFamily="18" charset="0"/>
                      </a:rPr>
                      <m:t>=</m:t>
                    </m:r>
                    <m:f>
                      <m:fPr>
                        <m:ctrlPr>
                          <a:rPr lang="en-US" sz="2000" i="1">
                            <a:latin typeface="Cambria Math" panose="02040503050406030204" pitchFamily="18" charset="0"/>
                          </a:rPr>
                        </m:ctrlPr>
                      </m:fPr>
                      <m:num>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𝑜</m:t>
                            </m:r>
                          </m:sub>
                        </m:sSub>
                        <m:r>
                          <a:rPr lang="en-US" sz="2000" b="0" i="1" smtClean="0">
                            <a:latin typeface="Cambria Math" panose="02040503050406030204" pitchFamily="18" charset="0"/>
                          </a:rPr>
                          <m:t>.</m:t>
                        </m:r>
                        <m:r>
                          <a:rPr lang="en-US" sz="2000" i="1">
                            <a:latin typeface="Cambria Math" panose="02040503050406030204" pitchFamily="18" charset="0"/>
                          </a:rPr>
                          <m:t> </m:t>
                        </m:r>
                        <m:r>
                          <a:rPr lang="en-US" sz="2000" i="1">
                            <a:latin typeface="Cambria Math" panose="02040503050406030204" pitchFamily="18" charset="0"/>
                          </a:rPr>
                          <m:t>𝑞</m:t>
                        </m:r>
                      </m:num>
                      <m:den>
                        <m:sSub>
                          <m:sSubPr>
                            <m:ctrlPr>
                              <a:rPr lang="en-US" sz="2000" i="1">
                                <a:latin typeface="Cambria Math" panose="02040503050406030204" pitchFamily="18" charset="0"/>
                              </a:rPr>
                            </m:ctrlPr>
                          </m:sSubPr>
                          <m:e>
                            <m:r>
                              <a:rPr lang="en-US" sz="2000" i="1">
                                <a:latin typeface="Cambria Math" panose="02040503050406030204" pitchFamily="18" charset="0"/>
                              </a:rPr>
                              <m:t>𝐶</m:t>
                            </m:r>
                          </m:e>
                          <m:sub>
                            <m:r>
                              <a:rPr lang="en-US" sz="2000" i="1">
                                <a:latin typeface="Cambria Math" panose="02040503050406030204" pitchFamily="18" charset="0"/>
                              </a:rPr>
                              <m:t>2</m:t>
                            </m:r>
                          </m:sub>
                        </m:sSub>
                      </m:den>
                    </m:f>
                  </m:oMath>
                </a14:m>
                <a:endParaRPr lang="en-US" dirty="0"/>
              </a:p>
              <a:p>
                <a:pPr marL="457200" lvl="1" indent="0">
                  <a:buNone/>
                </a:pPr>
                <a:r>
                  <a:rPr lang="en-US" dirty="0"/>
                  <a:t>The solution is diluted by a known dilution ratio “N” to give a standard solution of concentrations C</a:t>
                </a:r>
                <a:r>
                  <a:rPr lang="en-US" baseline="-25000" dirty="0"/>
                  <a:t>3</a:t>
                </a:r>
                <a:r>
                  <a:rPr lang="en-US" dirty="0"/>
                  <a:t> to use in measuring techniques</a:t>
                </a:r>
              </a:p>
              <a:p>
                <a:pPr marL="457200" lvl="1" indent="0">
                  <a:buNone/>
                </a:pPr>
                <a:r>
                  <a:rPr lang="en-US" dirty="0"/>
                  <a:t>So for low concentration</a:t>
                </a:r>
              </a:p>
              <a:p>
                <a:pPr marL="457200" lvl="1" indent="0">
                  <a:buNone/>
                </a:pPr>
                <a:r>
                  <a:rPr lang="en-US" dirty="0"/>
                  <a:t>							</a:t>
                </a:r>
                <a14:m>
                  <m:oMath xmlns:m="http://schemas.openxmlformats.org/officeDocument/2006/math">
                    <m:r>
                      <a:rPr lang="en-US" sz="2000" i="1">
                        <a:solidFill>
                          <a:prstClr val="black">
                            <a:lumMod val="75000"/>
                            <a:lumOff val="25000"/>
                          </a:prstClr>
                        </a:solidFill>
                        <a:latin typeface="Cambria Math" panose="02040503050406030204" pitchFamily="18" charset="0"/>
                      </a:rPr>
                      <m:t>𝑄</m:t>
                    </m:r>
                    <m:r>
                      <a:rPr lang="en-US" sz="2000" i="1">
                        <a:solidFill>
                          <a:prstClr val="black">
                            <a:lumMod val="75000"/>
                            <a:lumOff val="25000"/>
                          </a:prstClr>
                        </a:solidFill>
                        <a:latin typeface="Cambria Math" panose="02040503050406030204" pitchFamily="18" charset="0"/>
                      </a:rPr>
                      <m:t>=</m:t>
                    </m:r>
                    <m:f>
                      <m:fPr>
                        <m:ctrlPr>
                          <a:rPr lang="en-US" sz="2000" i="1">
                            <a:solidFill>
                              <a:prstClr val="black">
                                <a:lumMod val="75000"/>
                                <a:lumOff val="25000"/>
                              </a:prstClr>
                            </a:solidFill>
                            <a:latin typeface="Cambria Math" panose="02040503050406030204" pitchFamily="18" charset="0"/>
                          </a:rPr>
                        </m:ctrlPr>
                      </m:fPr>
                      <m:num>
                        <m:r>
                          <a:rPr lang="en-US" sz="2000" b="0" i="1" smtClean="0">
                            <a:solidFill>
                              <a:prstClr val="black">
                                <a:lumMod val="75000"/>
                                <a:lumOff val="25000"/>
                              </a:prstClr>
                            </a:solidFill>
                            <a:latin typeface="Cambria Math" panose="02040503050406030204" pitchFamily="18" charset="0"/>
                          </a:rPr>
                          <m:t>𝑁</m:t>
                        </m:r>
                        <m:r>
                          <a:rPr lang="en-US" sz="2000" b="0" i="1" smtClean="0">
                            <a:solidFill>
                              <a:prstClr val="black">
                                <a:lumMod val="75000"/>
                                <a:lumOff val="25000"/>
                              </a:prstClr>
                            </a:solidFill>
                            <a:latin typeface="Cambria Math" panose="02040503050406030204" pitchFamily="18" charset="0"/>
                          </a:rPr>
                          <m:t>.</m:t>
                        </m:r>
                        <m:sSub>
                          <m:sSubPr>
                            <m:ctrlPr>
                              <a:rPr lang="en-US" sz="2000" i="1">
                                <a:solidFill>
                                  <a:prstClr val="black">
                                    <a:lumMod val="75000"/>
                                    <a:lumOff val="25000"/>
                                  </a:prstClr>
                                </a:solidFill>
                                <a:latin typeface="Cambria Math" panose="02040503050406030204" pitchFamily="18" charset="0"/>
                              </a:rPr>
                            </m:ctrlPr>
                          </m:sSubPr>
                          <m:e>
                            <m:r>
                              <a:rPr lang="en-US" sz="2000" i="1">
                                <a:solidFill>
                                  <a:prstClr val="black">
                                    <a:lumMod val="75000"/>
                                    <a:lumOff val="25000"/>
                                  </a:prstClr>
                                </a:solidFill>
                                <a:latin typeface="Cambria Math" panose="02040503050406030204" pitchFamily="18" charset="0"/>
                              </a:rPr>
                              <m:t>𝐶</m:t>
                            </m:r>
                          </m:e>
                          <m:sub>
                            <m:r>
                              <a:rPr lang="en-US" sz="2000" b="0" i="1" smtClean="0">
                                <a:solidFill>
                                  <a:prstClr val="black">
                                    <a:lumMod val="75000"/>
                                    <a:lumOff val="25000"/>
                                  </a:prstClr>
                                </a:solidFill>
                                <a:latin typeface="Cambria Math" panose="02040503050406030204" pitchFamily="18" charset="0"/>
                              </a:rPr>
                              <m:t>3</m:t>
                            </m:r>
                          </m:sub>
                        </m:sSub>
                      </m:num>
                      <m:den>
                        <m:sSub>
                          <m:sSubPr>
                            <m:ctrlPr>
                              <a:rPr lang="en-US" sz="2000" i="1">
                                <a:solidFill>
                                  <a:prstClr val="black">
                                    <a:lumMod val="75000"/>
                                    <a:lumOff val="25000"/>
                                  </a:prstClr>
                                </a:solidFill>
                                <a:latin typeface="Cambria Math" panose="02040503050406030204" pitchFamily="18" charset="0"/>
                              </a:rPr>
                            </m:ctrlPr>
                          </m:sSubPr>
                          <m:e>
                            <m:r>
                              <a:rPr lang="en-US" sz="2000" i="1">
                                <a:solidFill>
                                  <a:prstClr val="black">
                                    <a:lumMod val="75000"/>
                                    <a:lumOff val="25000"/>
                                  </a:prstClr>
                                </a:solidFill>
                                <a:latin typeface="Cambria Math" panose="02040503050406030204" pitchFamily="18" charset="0"/>
                              </a:rPr>
                              <m:t>𝐶</m:t>
                            </m:r>
                          </m:e>
                          <m:sub>
                            <m:r>
                              <a:rPr lang="en-US" sz="2000" i="1">
                                <a:solidFill>
                                  <a:prstClr val="black">
                                    <a:lumMod val="75000"/>
                                    <a:lumOff val="25000"/>
                                  </a:prstClr>
                                </a:solidFill>
                                <a:latin typeface="Cambria Math" panose="02040503050406030204" pitchFamily="18" charset="0"/>
                              </a:rPr>
                              <m:t>2</m:t>
                            </m:r>
                          </m:sub>
                        </m:sSub>
                      </m:den>
                    </m:f>
                    <m:r>
                      <a:rPr lang="en-US" sz="2000" b="0" i="1" smtClean="0">
                        <a:solidFill>
                          <a:prstClr val="black">
                            <a:lumMod val="75000"/>
                            <a:lumOff val="25000"/>
                          </a:prstClr>
                        </a:solidFill>
                        <a:latin typeface="Cambria Math" panose="02040503050406030204" pitchFamily="18" charset="0"/>
                      </a:rPr>
                      <m:t>.</m:t>
                    </m:r>
                    <m:r>
                      <a:rPr lang="en-US" sz="2000" b="0" i="1" smtClean="0">
                        <a:solidFill>
                          <a:prstClr val="black">
                            <a:lumMod val="75000"/>
                            <a:lumOff val="25000"/>
                          </a:prstClr>
                        </a:solidFill>
                        <a:latin typeface="Cambria Math" panose="02040503050406030204" pitchFamily="18" charset="0"/>
                      </a:rPr>
                      <m:t>𝑞</m:t>
                    </m:r>
                  </m:oMath>
                </a14:m>
                <a:endParaRPr lang="en-US" dirty="0"/>
              </a:p>
              <a:p>
                <a:pPr marL="457200" lvl="1" indent="0">
                  <a:buNone/>
                </a:pPr>
                <a:endParaRPr lang="en-US" dirty="0"/>
              </a:p>
              <a:p>
                <a:pPr marL="457200" lvl="1" indent="0">
                  <a:buNone/>
                </a:pPr>
                <a:endParaRPr lang="en-US" dirty="0"/>
              </a:p>
              <a:p>
                <a:pPr marL="457200" lvl="1" indent="0">
                  <a:buNone/>
                </a:pPr>
                <a:endParaRPr lang="en-US" dirty="0"/>
              </a:p>
              <a:p>
                <a:pPr marL="457200" lvl="1" indent="0">
                  <a:buNone/>
                </a:pPr>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204899" y="2102412"/>
                <a:ext cx="8915400" cy="4603187"/>
              </a:xfrm>
              <a:blipFill rotWithShape="0">
                <a:blip r:embed="rId2"/>
                <a:stretch>
                  <a:fillRect l="-479" t="-795"/>
                </a:stretch>
              </a:blipFill>
            </p:spPr>
            <p:txBody>
              <a:bodyPr/>
              <a:lstStyle/>
              <a:p>
                <a:r>
                  <a:rPr lang="en-US">
                    <a:noFill/>
                  </a:rPr>
                  <a:t> </a:t>
                </a:r>
              </a:p>
            </p:txBody>
          </p:sp>
        </mc:Fallback>
      </mc:AlternateContent>
      <p:sp>
        <p:nvSpPr>
          <p:cNvPr id="4" name="TextBox 3"/>
          <p:cNvSpPr txBox="1"/>
          <p:nvPr/>
        </p:nvSpPr>
        <p:spPr>
          <a:xfrm>
            <a:off x="7594600" y="1905000"/>
            <a:ext cx="5041900" cy="954107"/>
          </a:xfrm>
          <a:prstGeom prst="rect">
            <a:avLst/>
          </a:prstGeom>
          <a:noFill/>
        </p:spPr>
        <p:txBody>
          <a:bodyPr wrap="square" rtlCol="0">
            <a:spAutoFit/>
          </a:bodyPr>
          <a:lstStyle/>
          <a:p>
            <a:r>
              <a:rPr lang="en-US" sz="1400" dirty="0"/>
              <a:t>q= Rate of injection</a:t>
            </a:r>
          </a:p>
          <a:p>
            <a:r>
              <a:rPr lang="en-US" sz="1400" dirty="0"/>
              <a:t>N= Dilution Ratio for the Stations</a:t>
            </a:r>
          </a:p>
          <a:p>
            <a:r>
              <a:rPr lang="en-US" sz="1400" dirty="0"/>
              <a:t>C</a:t>
            </a:r>
            <a:r>
              <a:rPr lang="en-US" sz="1400" baseline="-25000" dirty="0"/>
              <a:t>3</a:t>
            </a:r>
            <a:r>
              <a:rPr lang="en-US" sz="1400" dirty="0"/>
              <a:t> =Concentration of chemical in standard solution</a:t>
            </a:r>
          </a:p>
          <a:p>
            <a:endParaRPr lang="en-US" sz="1400" dirty="0"/>
          </a:p>
        </p:txBody>
      </p:sp>
      <p:pic>
        <p:nvPicPr>
          <p:cNvPr id="5" name="Picture 4"/>
          <p:cNvPicPr>
            <a:picLocks noChangeAspect="1"/>
          </p:cNvPicPr>
          <p:nvPr/>
        </p:nvPicPr>
        <p:blipFill>
          <a:blip r:embed="rId3"/>
          <a:stretch>
            <a:fillRect/>
          </a:stretch>
        </p:blipFill>
        <p:spPr>
          <a:xfrm>
            <a:off x="7594600" y="2781142"/>
            <a:ext cx="4460875" cy="1622863"/>
          </a:xfrm>
          <a:prstGeom prst="rect">
            <a:avLst/>
          </a:prstGeom>
        </p:spPr>
      </p:pic>
      <p:sp>
        <p:nvSpPr>
          <p:cNvPr id="6" name="Slide Number Placeholder 5"/>
          <p:cNvSpPr>
            <a:spLocks noGrp="1"/>
          </p:cNvSpPr>
          <p:nvPr>
            <p:ph type="sldNum" sz="quarter" idx="12"/>
          </p:nvPr>
        </p:nvSpPr>
        <p:spPr/>
        <p:txBody>
          <a:bodyPr/>
          <a:lstStyle/>
          <a:p>
            <a:fld id="{D1D54810-6751-4602-BDE9-E10C028084AA}" type="slidenum">
              <a:rPr lang="en-US" smtClean="0"/>
              <a:t>32</a:t>
            </a:fld>
            <a:endParaRPr lang="en-US" dirty="0"/>
          </a:p>
        </p:txBody>
      </p:sp>
    </p:spTree>
    <p:extLst>
      <p:ext uri="{BB962C8B-B14F-4D97-AF65-F5344CB8AC3E}">
        <p14:creationId xmlns:p14="http://schemas.microsoft.com/office/powerpoint/2010/main" val="864558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ULTRASONIC METHOD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471612" y="2133600"/>
                <a:ext cx="7316788" cy="3777622"/>
              </a:xfrm>
            </p:spPr>
            <p:txBody>
              <a:bodyPr/>
              <a:lstStyle/>
              <a:p>
                <a:r>
                  <a:rPr lang="en-US" dirty="0"/>
                  <a:t>Can provide continuous discharge measurement</a:t>
                </a:r>
              </a:p>
              <a:p>
                <a:r>
                  <a:rPr lang="en-US" dirty="0"/>
                  <a:t>Sonic pulses are emitted from transducers on opposite banks and located on a line about 45</a:t>
                </a:r>
                <a:r>
                  <a:rPr lang="en-US" baseline="30000" dirty="0"/>
                  <a:t>o</a:t>
                </a:r>
                <a:r>
                  <a:rPr lang="en-US" dirty="0"/>
                  <a:t> from the direction of the flow. One pulse has a component with the stream velocity and the other is opposed</a:t>
                </a:r>
              </a:p>
              <a:p>
                <a:r>
                  <a:rPr lang="en-US" dirty="0"/>
                  <a:t>The difference in pulse velocity can be related to mean water velocity at the level of transducers</a:t>
                </a:r>
              </a:p>
              <a:p>
                <a:r>
                  <a:rPr lang="en-US" dirty="0"/>
                  <a:t>By using several pairs at different levels and water level indicator, the discharge at the station can be computed</a:t>
                </a:r>
              </a:p>
              <a:p>
                <a:r>
                  <a:rPr lang="en-US" dirty="0"/>
                  <a:t>Procedure is accurate within </a:t>
                </a:r>
                <a14:m>
                  <m:oMath xmlns:m="http://schemas.openxmlformats.org/officeDocument/2006/math">
                    <m:r>
                      <a:rPr lang="en-US"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2%</m:t>
                    </m:r>
                  </m:oMath>
                </a14:m>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471612" y="2133600"/>
                <a:ext cx="7316788" cy="3777622"/>
              </a:xfrm>
              <a:blipFill rotWithShape="0">
                <a:blip r:embed="rId2"/>
                <a:stretch>
                  <a:fillRect l="-583" t="-806" r="-500"/>
                </a:stretch>
              </a:blipFill>
            </p:spPr>
            <p:txBody>
              <a:bodyPr/>
              <a:lstStyle/>
              <a:p>
                <a:r>
                  <a:rPr lang="en-US">
                    <a:noFill/>
                  </a:rPr>
                  <a:t> </a:t>
                </a:r>
              </a:p>
            </p:txBody>
          </p:sp>
        </mc:Fallback>
      </mc:AlternateContent>
      <p:grpSp>
        <p:nvGrpSpPr>
          <p:cNvPr id="24" name="Group 23"/>
          <p:cNvGrpSpPr/>
          <p:nvPr/>
        </p:nvGrpSpPr>
        <p:grpSpPr>
          <a:xfrm>
            <a:off x="9080500" y="2795140"/>
            <a:ext cx="2778225" cy="2000224"/>
            <a:chOff x="9080500" y="2795140"/>
            <a:chExt cx="2778225" cy="2000224"/>
          </a:xfrm>
        </p:grpSpPr>
        <p:cxnSp>
          <p:nvCxnSpPr>
            <p:cNvPr id="25" name="Straight Connector 24"/>
            <p:cNvCxnSpPr/>
            <p:nvPr/>
          </p:nvCxnSpPr>
          <p:spPr>
            <a:xfrm flipV="1">
              <a:off x="9080500" y="3225800"/>
              <a:ext cx="2424112" cy="8763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9232900" y="3784600"/>
              <a:ext cx="2424112" cy="876300"/>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flipV="1">
              <a:off x="9258300" y="4127500"/>
              <a:ext cx="457200" cy="190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9639300" y="3962400"/>
              <a:ext cx="311304" cy="307777"/>
            </a:xfrm>
            <a:prstGeom prst="rect">
              <a:avLst/>
            </a:prstGeom>
            <a:noFill/>
          </p:spPr>
          <p:txBody>
            <a:bodyPr wrap="none" rtlCol="0">
              <a:spAutoFit/>
            </a:bodyPr>
            <a:lstStyle/>
            <a:p>
              <a:r>
                <a:rPr lang="en-US" sz="1400" dirty="0"/>
                <a:t>V</a:t>
              </a:r>
            </a:p>
          </p:txBody>
        </p:sp>
        <p:cxnSp>
          <p:nvCxnSpPr>
            <p:cNvPr id="29" name="Straight Connector 28"/>
            <p:cNvCxnSpPr/>
            <p:nvPr/>
          </p:nvCxnSpPr>
          <p:spPr>
            <a:xfrm flipH="1">
              <a:off x="10325100" y="3225800"/>
              <a:ext cx="850900" cy="12446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30" name="Freeform 29"/>
            <p:cNvSpPr/>
            <p:nvPr/>
          </p:nvSpPr>
          <p:spPr>
            <a:xfrm>
              <a:off x="10731500" y="3492500"/>
              <a:ext cx="177800" cy="139700"/>
            </a:xfrm>
            <a:custGeom>
              <a:avLst/>
              <a:gdLst>
                <a:gd name="connsiteX0" fmla="*/ 0 w 114300"/>
                <a:gd name="connsiteY0" fmla="*/ 0 h 165100"/>
                <a:gd name="connsiteX1" fmla="*/ 63500 w 114300"/>
                <a:gd name="connsiteY1" fmla="*/ 127000 h 165100"/>
                <a:gd name="connsiteX2" fmla="*/ 114300 w 114300"/>
                <a:gd name="connsiteY2" fmla="*/ 165100 h 165100"/>
              </a:gdLst>
              <a:ahLst/>
              <a:cxnLst>
                <a:cxn ang="0">
                  <a:pos x="connsiteX0" y="connsiteY0"/>
                </a:cxn>
                <a:cxn ang="0">
                  <a:pos x="connsiteX1" y="connsiteY1"/>
                </a:cxn>
                <a:cxn ang="0">
                  <a:pos x="connsiteX2" y="connsiteY2"/>
                </a:cxn>
              </a:cxnLst>
              <a:rect l="l" t="t" r="r" b="b"/>
              <a:pathLst>
                <a:path w="114300" h="165100">
                  <a:moveTo>
                    <a:pt x="0" y="0"/>
                  </a:moveTo>
                  <a:cubicBezTo>
                    <a:pt x="22225" y="49741"/>
                    <a:pt x="44450" y="99483"/>
                    <a:pt x="63500" y="127000"/>
                  </a:cubicBezTo>
                  <a:cubicBezTo>
                    <a:pt x="82550" y="154517"/>
                    <a:pt x="114300" y="165100"/>
                    <a:pt x="114300" y="1651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Box 30"/>
            <p:cNvSpPr txBox="1"/>
            <p:nvPr/>
          </p:nvSpPr>
          <p:spPr>
            <a:xfrm>
              <a:off x="10617200" y="3159323"/>
              <a:ext cx="461986" cy="307777"/>
            </a:xfrm>
            <a:prstGeom prst="rect">
              <a:avLst/>
            </a:prstGeom>
            <a:noFill/>
          </p:spPr>
          <p:txBody>
            <a:bodyPr wrap="none" rtlCol="0">
              <a:spAutoFit/>
            </a:bodyPr>
            <a:lstStyle/>
            <a:p>
              <a:r>
                <a:rPr lang="en-US" sz="1400" dirty="0"/>
                <a:t>45</a:t>
              </a:r>
              <a:r>
                <a:rPr lang="en-US" sz="1400" baseline="30000" dirty="0"/>
                <a:t>o</a:t>
              </a:r>
              <a:endParaRPr lang="en-US" sz="1400" dirty="0"/>
            </a:p>
          </p:txBody>
        </p:sp>
        <p:sp>
          <p:nvSpPr>
            <p:cNvPr id="32" name="Rectangle 31"/>
            <p:cNvSpPr/>
            <p:nvPr/>
          </p:nvSpPr>
          <p:spPr>
            <a:xfrm>
              <a:off x="11079186" y="3159323"/>
              <a:ext cx="211114" cy="153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Rectangle 32"/>
            <p:cNvSpPr/>
            <p:nvPr/>
          </p:nvSpPr>
          <p:spPr>
            <a:xfrm>
              <a:off x="10397400" y="4258205"/>
              <a:ext cx="211114" cy="153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Box 33"/>
            <p:cNvSpPr txBox="1"/>
            <p:nvPr/>
          </p:nvSpPr>
          <p:spPr>
            <a:xfrm>
              <a:off x="10721875" y="2795140"/>
              <a:ext cx="1136850" cy="307777"/>
            </a:xfrm>
            <a:prstGeom prst="rect">
              <a:avLst/>
            </a:prstGeom>
            <a:noFill/>
          </p:spPr>
          <p:txBody>
            <a:bodyPr wrap="none" rtlCol="0">
              <a:spAutoFit/>
            </a:bodyPr>
            <a:lstStyle/>
            <a:p>
              <a:r>
                <a:rPr lang="en-US" sz="1400" dirty="0"/>
                <a:t>Transducer</a:t>
              </a:r>
            </a:p>
          </p:txBody>
        </p:sp>
        <p:sp>
          <p:nvSpPr>
            <p:cNvPr id="35" name="TextBox 34"/>
            <p:cNvSpPr txBox="1"/>
            <p:nvPr/>
          </p:nvSpPr>
          <p:spPr>
            <a:xfrm>
              <a:off x="10136342" y="4487587"/>
              <a:ext cx="1136850" cy="307777"/>
            </a:xfrm>
            <a:prstGeom prst="rect">
              <a:avLst/>
            </a:prstGeom>
            <a:noFill/>
          </p:spPr>
          <p:txBody>
            <a:bodyPr wrap="none" rtlCol="0">
              <a:spAutoFit/>
            </a:bodyPr>
            <a:lstStyle/>
            <a:p>
              <a:r>
                <a:rPr lang="en-US" sz="1400" dirty="0"/>
                <a:t>Transducer</a:t>
              </a:r>
            </a:p>
          </p:txBody>
        </p:sp>
        <p:cxnSp>
          <p:nvCxnSpPr>
            <p:cNvPr id="36" name="Straight Arrow Connector 35"/>
            <p:cNvCxnSpPr/>
            <p:nvPr/>
          </p:nvCxnSpPr>
          <p:spPr>
            <a:xfrm flipH="1">
              <a:off x="10690908" y="3379688"/>
              <a:ext cx="485092" cy="74781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10975273" y="3534347"/>
              <a:ext cx="274434" cy="307777"/>
            </a:xfrm>
            <a:prstGeom prst="rect">
              <a:avLst/>
            </a:prstGeom>
            <a:noFill/>
          </p:spPr>
          <p:txBody>
            <a:bodyPr wrap="none" rtlCol="0">
              <a:spAutoFit/>
            </a:bodyPr>
            <a:lstStyle/>
            <a:p>
              <a:r>
                <a:rPr lang="en-US" sz="1400" dirty="0"/>
                <a:t>L</a:t>
              </a:r>
            </a:p>
          </p:txBody>
        </p:sp>
      </p:grpSp>
      <p:sp>
        <p:nvSpPr>
          <p:cNvPr id="4" name="Slide Number Placeholder 3"/>
          <p:cNvSpPr>
            <a:spLocks noGrp="1"/>
          </p:cNvSpPr>
          <p:nvPr>
            <p:ph type="sldNum" sz="quarter" idx="12"/>
          </p:nvPr>
        </p:nvSpPr>
        <p:spPr/>
        <p:txBody>
          <a:bodyPr/>
          <a:lstStyle/>
          <a:p>
            <a:fld id="{D1D54810-6751-4602-BDE9-E10C028084AA}" type="slidenum">
              <a:rPr lang="en-US" smtClean="0"/>
              <a:t>33</a:t>
            </a:fld>
            <a:endParaRPr lang="en-US" dirty="0"/>
          </a:p>
        </p:txBody>
      </p:sp>
    </p:spTree>
    <p:extLst>
      <p:ext uri="{BB962C8B-B14F-4D97-AF65-F5344CB8AC3E}">
        <p14:creationId xmlns:p14="http://schemas.microsoft.com/office/powerpoint/2010/main" val="44326897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ULTRASONIC METHOD</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471612" y="1652337"/>
                <a:ext cx="7608888" cy="4258885"/>
              </a:xfrm>
            </p:spPr>
            <p:txBody>
              <a:bodyPr>
                <a:normAutofit/>
              </a:bodyPr>
              <a:lstStyle/>
              <a:p>
                <a:pPr marL="0" indent="0">
                  <a:buNone/>
                </a:pPr>
                <a:r>
                  <a:rPr lang="en-US" dirty="0"/>
                  <a:t>		</a:t>
                </a:r>
                <a14:m>
                  <m:oMath xmlns:m="http://schemas.openxmlformats.org/officeDocument/2006/math">
                    <m:r>
                      <a:rPr lang="en-US" sz="2000" b="0" i="1" smtClean="0">
                        <a:latin typeface="Cambria Math" panose="02040503050406030204" pitchFamily="18" charset="0"/>
                      </a:rPr>
                      <m:t>𝑡</m:t>
                    </m:r>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𝑆</m:t>
                        </m:r>
                      </m:num>
                      <m:den>
                        <m:r>
                          <a:rPr lang="en-US" sz="2000" b="0" i="1" smtClean="0">
                            <a:latin typeface="Cambria Math" panose="02040503050406030204" pitchFamily="18" charset="0"/>
                          </a:rPr>
                          <m:t>𝑉</m:t>
                        </m:r>
                      </m:den>
                    </m:f>
                  </m:oMath>
                </a14:m>
                <a:endParaRPr lang="en-US" sz="1600" dirty="0"/>
              </a:p>
              <a:p>
                <a:pPr marL="0" indent="0">
                  <a:buNone/>
                </a:pPr>
                <a:r>
                  <a:rPr lang="en-US" sz="1600" dirty="0"/>
                  <a:t>		</a:t>
                </a:r>
                <a14:m>
                  <m:oMath xmlns:m="http://schemas.openxmlformats.org/officeDocument/2006/math">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𝑡</m:t>
                        </m:r>
                      </m:e>
                      <m:sub>
                        <m:r>
                          <a:rPr lang="en-US" sz="2000" b="0" i="1" smtClean="0">
                            <a:latin typeface="Cambria Math" panose="02040503050406030204" pitchFamily="18" charset="0"/>
                          </a:rPr>
                          <m:t>1</m:t>
                        </m:r>
                      </m:sub>
                    </m:sSub>
                    <m:r>
                      <a:rPr lang="en-US" sz="2000" b="0" i="1" smtClean="0">
                        <a:latin typeface="Cambria Math" panose="02040503050406030204" pitchFamily="18" charset="0"/>
                      </a:rPr>
                      <m:t>=</m:t>
                    </m:r>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𝐿</m:t>
                        </m:r>
                      </m:num>
                      <m:den>
                        <m:r>
                          <a:rPr lang="en-US" sz="2000" b="0" i="1" smtClean="0">
                            <a:latin typeface="Cambria Math" panose="02040503050406030204" pitchFamily="18" charset="0"/>
                          </a:rPr>
                          <m:t>𝐶</m:t>
                        </m:r>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𝑉</m:t>
                            </m:r>
                          </m:e>
                          <m:sub>
                            <m:r>
                              <a:rPr lang="en-US" sz="2000" b="0" i="1" smtClean="0">
                                <a:latin typeface="Cambria Math" panose="02040503050406030204" pitchFamily="18" charset="0"/>
                              </a:rPr>
                              <m:t>𝑝</m:t>
                            </m:r>
                          </m:sub>
                        </m:sSub>
                      </m:den>
                    </m:f>
                  </m:oMath>
                </a14:m>
                <a:r>
                  <a:rPr lang="en-US" sz="2000" dirty="0"/>
                  <a:t>			</a:t>
                </a:r>
                <a14:m>
                  <m:oMath xmlns:m="http://schemas.openxmlformats.org/officeDocument/2006/math">
                    <m:f>
                      <m:fPr>
                        <m:ctrlPr>
                          <a:rPr lang="en-US" sz="2000" i="1">
                            <a:latin typeface="Cambria Math" panose="02040503050406030204" pitchFamily="18" charset="0"/>
                          </a:rPr>
                        </m:ctrlPr>
                      </m:fPr>
                      <m:num>
                        <m:r>
                          <a:rPr lang="en-US" sz="2000" b="0" i="1" smtClean="0">
                            <a:latin typeface="Cambria Math" panose="02040503050406030204" pitchFamily="18" charset="0"/>
                          </a:rPr>
                          <m:t>1</m:t>
                        </m:r>
                      </m:num>
                      <m:den>
                        <m:sSub>
                          <m:sSubPr>
                            <m:ctrlPr>
                              <a:rPr lang="en-US" sz="2000" i="1" smtClean="0">
                                <a:latin typeface="Cambria Math" panose="02040503050406030204" pitchFamily="18" charset="0"/>
                              </a:rPr>
                            </m:ctrlPr>
                          </m:sSubPr>
                          <m:e>
                            <m:r>
                              <a:rPr lang="en-US" sz="2000" b="0" i="1" smtClean="0">
                                <a:latin typeface="Cambria Math" panose="02040503050406030204" pitchFamily="18" charset="0"/>
                              </a:rPr>
                              <m:t>𝑡</m:t>
                            </m:r>
                          </m:e>
                          <m:sub>
                            <m:r>
                              <a:rPr lang="en-US" sz="2000" b="0" i="1" smtClean="0">
                                <a:latin typeface="Cambria Math" panose="02040503050406030204" pitchFamily="18" charset="0"/>
                              </a:rPr>
                              <m:t>1</m:t>
                            </m:r>
                          </m:sub>
                        </m:sSub>
                      </m:den>
                    </m:f>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𝐶</m:t>
                        </m:r>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𝑝</m:t>
                            </m:r>
                          </m:sub>
                        </m:sSub>
                      </m:num>
                      <m:den>
                        <m:r>
                          <a:rPr lang="en-US" sz="2000" b="0" i="1" smtClean="0">
                            <a:latin typeface="Cambria Math" panose="02040503050406030204" pitchFamily="18" charset="0"/>
                          </a:rPr>
                          <m:t>𝐿</m:t>
                        </m:r>
                      </m:den>
                    </m:f>
                  </m:oMath>
                </a14:m>
                <a:r>
                  <a:rPr lang="en-US" sz="2000" dirty="0"/>
                  <a:t>       </a:t>
                </a:r>
                <a:r>
                  <a:rPr lang="en-US" sz="1400" dirty="0"/>
                  <a:t>Where C is the velocity of 												ultrasonic waves</a:t>
                </a:r>
                <a:endParaRPr lang="en-US" sz="2400" dirty="0"/>
              </a:p>
              <a:p>
                <a:pPr marL="0" indent="0">
                  <a:buNone/>
                </a:pPr>
                <a:r>
                  <a:rPr lang="en-US" sz="2000" dirty="0"/>
                  <a:t>		</a:t>
                </a:r>
                <a14:m>
                  <m:oMath xmlns:m="http://schemas.openxmlformats.org/officeDocument/2006/math">
                    <m:sSub>
                      <m:sSubPr>
                        <m:ctrlPr>
                          <a:rPr lang="en-US" sz="2000" i="1">
                            <a:latin typeface="Cambria Math" panose="02040503050406030204" pitchFamily="18" charset="0"/>
                          </a:rPr>
                        </m:ctrlPr>
                      </m:sSubPr>
                      <m:e>
                        <m:r>
                          <a:rPr lang="en-US" sz="2000" i="1">
                            <a:latin typeface="Cambria Math" panose="02040503050406030204" pitchFamily="18" charset="0"/>
                          </a:rPr>
                          <m:t>𝑡</m:t>
                        </m:r>
                      </m:e>
                      <m:sub>
                        <m:r>
                          <a:rPr lang="en-US" sz="2000" i="1">
                            <a:latin typeface="Cambria Math" panose="02040503050406030204" pitchFamily="18" charset="0"/>
                          </a:rPr>
                          <m:t>2</m:t>
                        </m:r>
                      </m:sub>
                    </m:sSub>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𝐿</m:t>
                        </m:r>
                      </m:num>
                      <m:den>
                        <m:r>
                          <a:rPr lang="en-US" sz="2000" i="1">
                            <a:latin typeface="Cambria Math" panose="02040503050406030204" pitchFamily="18" charset="0"/>
                          </a:rPr>
                          <m:t>𝐶</m:t>
                        </m:r>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𝑝</m:t>
                            </m:r>
                          </m:sub>
                        </m:sSub>
                      </m:den>
                    </m:f>
                  </m:oMath>
                </a14:m>
                <a:r>
                  <a:rPr lang="en-US" sz="2000" dirty="0"/>
                  <a:t>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1</m:t>
                        </m:r>
                      </m:num>
                      <m:den>
                        <m:sSub>
                          <m:sSubPr>
                            <m:ctrlPr>
                              <a:rPr lang="en-US" sz="2000" i="1">
                                <a:latin typeface="Cambria Math" panose="02040503050406030204" pitchFamily="18" charset="0"/>
                              </a:rPr>
                            </m:ctrlPr>
                          </m:sSubPr>
                          <m:e>
                            <m:r>
                              <a:rPr lang="en-US" sz="2000" i="1">
                                <a:latin typeface="Cambria Math" panose="02040503050406030204" pitchFamily="18" charset="0"/>
                              </a:rPr>
                              <m:t>𝑡</m:t>
                            </m:r>
                          </m:e>
                          <m:sub>
                            <m:r>
                              <a:rPr lang="en-US" sz="2000" b="0" i="1" smtClean="0">
                                <a:latin typeface="Cambria Math" panose="02040503050406030204" pitchFamily="18" charset="0"/>
                              </a:rPr>
                              <m:t>2</m:t>
                            </m:r>
                          </m:sub>
                        </m:sSub>
                      </m:den>
                    </m:f>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𝐶</m:t>
                        </m:r>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𝑝</m:t>
                            </m:r>
                          </m:sub>
                        </m:sSub>
                      </m:num>
                      <m:den>
                        <m:r>
                          <a:rPr lang="en-US" sz="2000" b="0" i="1" smtClean="0">
                            <a:latin typeface="Cambria Math" panose="02040503050406030204" pitchFamily="18" charset="0"/>
                          </a:rPr>
                          <m:t>𝐿</m:t>
                        </m:r>
                      </m:den>
                    </m:f>
                  </m:oMath>
                </a14:m>
                <a:endParaRPr lang="en-US" sz="2000" dirty="0"/>
              </a:p>
              <a:p>
                <a:pPr marL="0" indent="0">
                  <a:buNone/>
                </a:pPr>
                <a:r>
                  <a:rPr lang="en-US" sz="2000" dirty="0"/>
                  <a:t>		</a:t>
                </a:r>
                <a14:m>
                  <m:oMath xmlns:m="http://schemas.openxmlformats.org/officeDocument/2006/math">
                    <m:f>
                      <m:fPr>
                        <m:ctrlPr>
                          <a:rPr lang="en-US" sz="2000" i="1">
                            <a:latin typeface="Cambria Math" panose="02040503050406030204" pitchFamily="18" charset="0"/>
                          </a:rPr>
                        </m:ctrlPr>
                      </m:fPr>
                      <m:num>
                        <m:r>
                          <a:rPr lang="en-US" sz="2000" i="1">
                            <a:latin typeface="Cambria Math" panose="02040503050406030204" pitchFamily="18" charset="0"/>
                          </a:rPr>
                          <m:t>1</m:t>
                        </m:r>
                      </m:num>
                      <m:den>
                        <m:sSub>
                          <m:sSubPr>
                            <m:ctrlPr>
                              <a:rPr lang="en-US" sz="2000" i="1">
                                <a:latin typeface="Cambria Math" panose="02040503050406030204" pitchFamily="18" charset="0"/>
                              </a:rPr>
                            </m:ctrlPr>
                          </m:sSubPr>
                          <m:e>
                            <m:r>
                              <a:rPr lang="en-US" sz="2000" i="1">
                                <a:latin typeface="Cambria Math" panose="02040503050406030204" pitchFamily="18" charset="0"/>
                              </a:rPr>
                              <m:t>𝑡</m:t>
                            </m:r>
                          </m:e>
                          <m:sub>
                            <m:r>
                              <a:rPr lang="en-US" sz="2000" i="1">
                                <a:latin typeface="Cambria Math" panose="02040503050406030204" pitchFamily="18" charset="0"/>
                              </a:rPr>
                              <m:t>1</m:t>
                            </m:r>
                          </m:sub>
                        </m:sSub>
                      </m:den>
                    </m:f>
                    <m:r>
                      <a:rPr lang="en-US" sz="2000" b="0" i="1" smtClean="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1</m:t>
                        </m:r>
                      </m:num>
                      <m:den>
                        <m:sSub>
                          <m:sSubPr>
                            <m:ctrlPr>
                              <a:rPr lang="en-US" sz="2000" i="1">
                                <a:latin typeface="Cambria Math" panose="02040503050406030204" pitchFamily="18" charset="0"/>
                              </a:rPr>
                            </m:ctrlPr>
                          </m:sSubPr>
                          <m:e>
                            <m:r>
                              <a:rPr lang="en-US" sz="2000" i="1">
                                <a:latin typeface="Cambria Math" panose="02040503050406030204" pitchFamily="18" charset="0"/>
                              </a:rPr>
                              <m:t>𝑡</m:t>
                            </m:r>
                          </m:e>
                          <m:sub>
                            <m:r>
                              <a:rPr lang="en-US" sz="2000" i="1">
                                <a:latin typeface="Cambria Math" panose="02040503050406030204" pitchFamily="18" charset="0"/>
                              </a:rPr>
                              <m:t>2</m:t>
                            </m:r>
                          </m:sub>
                        </m:sSub>
                      </m:den>
                    </m:f>
                    <m:r>
                      <a:rPr lang="en-US" sz="2000" i="1">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𝐶</m:t>
                        </m:r>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𝑝</m:t>
                            </m:r>
                          </m:sub>
                        </m:sSub>
                      </m:num>
                      <m:den>
                        <m:r>
                          <a:rPr lang="en-US" sz="2000" i="1">
                            <a:latin typeface="Cambria Math" panose="02040503050406030204" pitchFamily="18" charset="0"/>
                          </a:rPr>
                          <m:t>𝐿</m:t>
                        </m:r>
                      </m:den>
                    </m:f>
                    <m:r>
                      <a:rPr lang="en-US" sz="2000" b="0" i="1" smtClean="0">
                        <a:latin typeface="Cambria Math" panose="02040503050406030204" pitchFamily="18" charset="0"/>
                      </a:rPr>
                      <m:t>−</m:t>
                    </m:r>
                    <m:f>
                      <m:fPr>
                        <m:ctrlPr>
                          <a:rPr lang="en-US" sz="2000" i="1">
                            <a:latin typeface="Cambria Math" panose="02040503050406030204" pitchFamily="18" charset="0"/>
                          </a:rPr>
                        </m:ctrlPr>
                      </m:fPr>
                      <m:num>
                        <m:r>
                          <a:rPr lang="en-US" sz="2000" i="1">
                            <a:latin typeface="Cambria Math" panose="02040503050406030204" pitchFamily="18" charset="0"/>
                          </a:rPr>
                          <m:t>𝐶</m:t>
                        </m:r>
                        <m:r>
                          <a:rPr lang="en-US" sz="2000" i="1">
                            <a:latin typeface="Cambria Math" panose="02040503050406030204" pitchFamily="18" charset="0"/>
                          </a:rPr>
                          <m:t>−</m:t>
                        </m:r>
                        <m:sSub>
                          <m:sSubPr>
                            <m:ctrlPr>
                              <a:rPr lang="en-US" sz="2000" i="1">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𝑝</m:t>
                            </m:r>
                          </m:sub>
                        </m:sSub>
                      </m:num>
                      <m:den>
                        <m:r>
                          <a:rPr lang="en-US" sz="2000" i="1">
                            <a:latin typeface="Cambria Math" panose="02040503050406030204" pitchFamily="18" charset="0"/>
                          </a:rPr>
                          <m:t>𝐿</m:t>
                        </m:r>
                      </m:den>
                    </m:f>
                  </m:oMath>
                </a14:m>
                <a:r>
                  <a:rPr lang="en-US" sz="2000" dirty="0"/>
                  <a:t> = </a:t>
                </a:r>
                <a14:m>
                  <m:oMath xmlns:m="http://schemas.openxmlformats.org/officeDocument/2006/math">
                    <m:f>
                      <m:fPr>
                        <m:ctrlPr>
                          <a:rPr lang="en-US" sz="2000" i="1">
                            <a:latin typeface="Cambria Math" panose="02040503050406030204" pitchFamily="18" charset="0"/>
                          </a:rPr>
                        </m:ctrlPr>
                      </m:fPr>
                      <m:num>
                        <m:r>
                          <a:rPr lang="en-US" sz="2000" b="0" i="1" smtClean="0">
                            <a:latin typeface="Cambria Math" panose="02040503050406030204" pitchFamily="18" charset="0"/>
                          </a:rPr>
                          <m:t>2</m:t>
                        </m:r>
                        <m:sSub>
                          <m:sSubPr>
                            <m:ctrlPr>
                              <a:rPr lang="en-US" sz="2000" i="1" smtClean="0">
                                <a:latin typeface="Cambria Math" panose="02040503050406030204" pitchFamily="18" charset="0"/>
                              </a:rPr>
                            </m:ctrlPr>
                          </m:sSubPr>
                          <m:e>
                            <m:r>
                              <a:rPr lang="en-US" sz="2000" i="1">
                                <a:latin typeface="Cambria Math" panose="02040503050406030204" pitchFamily="18" charset="0"/>
                              </a:rPr>
                              <m:t>𝑉</m:t>
                            </m:r>
                          </m:e>
                          <m:sub>
                            <m:r>
                              <a:rPr lang="en-US" sz="2000" i="1">
                                <a:latin typeface="Cambria Math" panose="02040503050406030204" pitchFamily="18" charset="0"/>
                              </a:rPr>
                              <m:t>𝑝</m:t>
                            </m:r>
                          </m:sub>
                        </m:sSub>
                      </m:num>
                      <m:den>
                        <m:r>
                          <a:rPr lang="en-US" sz="2000" i="1">
                            <a:latin typeface="Cambria Math" panose="02040503050406030204" pitchFamily="18" charset="0"/>
                          </a:rPr>
                          <m:t>𝐿</m:t>
                        </m:r>
                      </m:den>
                    </m:f>
                  </m:oMath>
                </a14:m>
                <a:r>
                  <a:rPr lang="en-US" sz="2000" dirty="0"/>
                  <a:t> = </a:t>
                </a:r>
                <a:r>
                  <a:rPr lang="en-US" dirty="0"/>
                  <a:t>2Vcos</a:t>
                </a:r>
                <a:r>
                  <a:rPr lang="az-Cyrl-AZ" dirty="0">
                    <a:latin typeface="Calibri" panose="020F0502020204030204" pitchFamily="34" charset="0"/>
                    <a:cs typeface="Calibri" panose="020F0502020204030204" pitchFamily="34" charset="0"/>
                  </a:rPr>
                  <a:t>Ѳ</a:t>
                </a:r>
                <a:r>
                  <a:rPr lang="en-GB" dirty="0">
                    <a:latin typeface="Calibri" panose="020F0502020204030204" pitchFamily="34" charset="0"/>
                    <a:cs typeface="Calibri" panose="020F0502020204030204" pitchFamily="34" charset="0"/>
                  </a:rPr>
                  <a:t>/L</a:t>
                </a:r>
                <a:endParaRPr lang="en-US" dirty="0">
                  <a:latin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cs typeface="Calibri" panose="020F0502020204030204" pitchFamily="34" charset="0"/>
                  </a:rPr>
                  <a:t>	         SINCE </a:t>
                </a:r>
                <a:r>
                  <a:rPr lang="en-US" dirty="0" err="1">
                    <a:latin typeface="Calibri" panose="020F0502020204030204" pitchFamily="34" charset="0"/>
                    <a:cs typeface="Calibri" panose="020F0502020204030204" pitchFamily="34" charset="0"/>
                  </a:rPr>
                  <a:t>V</a:t>
                </a:r>
                <a:r>
                  <a:rPr lang="en-US" baseline="-25000" dirty="0" err="1">
                    <a:latin typeface="Calibri" panose="020F0502020204030204" pitchFamily="34" charset="0"/>
                    <a:cs typeface="Calibri" panose="020F0502020204030204" pitchFamily="34" charset="0"/>
                  </a:rPr>
                  <a:t>p</a:t>
                </a:r>
                <a:r>
                  <a:rPr lang="en-US" dirty="0">
                    <a:latin typeface="Calibri" panose="020F0502020204030204" pitchFamily="34" charset="0"/>
                    <a:cs typeface="Calibri" panose="020F0502020204030204" pitchFamily="34" charset="0"/>
                  </a:rPr>
                  <a:t> = V cos</a:t>
                </a:r>
                <a:r>
                  <a:rPr lang="az-Cyrl-AZ" dirty="0">
                    <a:latin typeface="Calibri" panose="020F0502020204030204" pitchFamily="34" charset="0"/>
                    <a:cs typeface="Calibri" panose="020F0502020204030204" pitchFamily="34" charset="0"/>
                  </a:rPr>
                  <a:t>Ѳ</a:t>
                </a:r>
                <a:endParaRPr lang="en-US" dirty="0">
                  <a:latin typeface="Calibri" panose="020F0502020204030204" pitchFamily="34" charset="0"/>
                  <a:cs typeface="Calibri" panose="020F0502020204030204" pitchFamily="34" charset="0"/>
                </a:endParaRPr>
              </a:p>
              <a:p>
                <a:pPr marL="0" indent="0">
                  <a:buNone/>
                </a:pPr>
                <a:r>
                  <a:rPr lang="en-US" dirty="0">
                    <a:latin typeface="Calibri" panose="020F0502020204030204" pitchFamily="34" charset="0"/>
                    <a:cs typeface="Calibri" panose="020F0502020204030204" pitchFamily="34" charset="0"/>
                  </a:rPr>
                  <a:t>		 </a:t>
                </a:r>
                <a14:m>
                  <m:oMath xmlns:m="http://schemas.openxmlformats.org/officeDocument/2006/math">
                    <m:r>
                      <m:rPr>
                        <m:sty m:val="p"/>
                      </m:rPr>
                      <a:rPr lang="en-US" b="0" i="0" smtClean="0">
                        <a:latin typeface="Cambria Math" panose="02040503050406030204" pitchFamily="18" charset="0"/>
                      </a:rPr>
                      <m:t>V</m:t>
                    </m:r>
                    <m:r>
                      <a:rPr lang="en-US" b="0" i="0" smtClean="0">
                        <a:latin typeface="Cambria Math" panose="02040503050406030204" pitchFamily="18" charset="0"/>
                      </a:rPr>
                      <m:t>=</m:t>
                    </m:r>
                    <m:f>
                      <m:fPr>
                        <m:ctrlPr>
                          <a:rPr lang="en-US" i="1">
                            <a:latin typeface="Cambria Math" panose="02040503050406030204" pitchFamily="18" charset="0"/>
                          </a:rPr>
                        </m:ctrlPr>
                      </m:fPr>
                      <m:num>
                        <m:r>
                          <a:rPr lang="en-US" b="0" i="1" smtClean="0">
                            <a:latin typeface="Cambria Math" panose="02040503050406030204" pitchFamily="18" charset="0"/>
                          </a:rPr>
                          <m:t>𝐿</m:t>
                        </m:r>
                      </m:num>
                      <m:den>
                        <m:r>
                          <m:rPr>
                            <m:nor/>
                          </m:rPr>
                          <a:rPr lang="en-US" dirty="0"/>
                          <m:t>2</m:t>
                        </m:r>
                        <m:r>
                          <m:rPr>
                            <m:nor/>
                          </m:rPr>
                          <a:rPr lang="en-US" dirty="0"/>
                          <m:t>cos</m:t>
                        </m:r>
                        <m:r>
                          <m:rPr>
                            <m:nor/>
                          </m:rPr>
                          <a:rPr lang="az-Cyrl-AZ" dirty="0">
                            <a:latin typeface="Calibri" panose="020F0502020204030204" pitchFamily="34" charset="0"/>
                            <a:cs typeface="Calibri" panose="020F0502020204030204" pitchFamily="34" charset="0"/>
                          </a:rPr>
                          <m:t>Ѳ</m:t>
                        </m:r>
                      </m:den>
                    </m:f>
                    <m:r>
                      <a:rPr lang="en-US" b="0" i="0" smtClean="0">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1</m:t>
                            </m:r>
                          </m:sub>
                        </m:sSub>
                      </m:den>
                    </m:f>
                    <m:r>
                      <a:rPr lang="en-US" i="1">
                        <a:latin typeface="Cambria Math" panose="02040503050406030204" pitchFamily="18" charset="0"/>
                      </a:rPr>
                      <m:t>−</m:t>
                    </m:r>
                    <m:f>
                      <m:fPr>
                        <m:ctrlPr>
                          <a:rPr lang="en-US" i="1">
                            <a:latin typeface="Cambria Math" panose="02040503050406030204" pitchFamily="18" charset="0"/>
                          </a:rPr>
                        </m:ctrlPr>
                      </m:fPr>
                      <m:num>
                        <m:r>
                          <a:rPr lang="en-US" i="1">
                            <a:latin typeface="Cambria Math" panose="02040503050406030204" pitchFamily="18" charset="0"/>
                          </a:rPr>
                          <m:t>1</m:t>
                        </m:r>
                      </m:num>
                      <m:den>
                        <m:sSub>
                          <m:sSubPr>
                            <m:ctrlPr>
                              <a:rPr lang="en-US" i="1">
                                <a:latin typeface="Cambria Math" panose="02040503050406030204" pitchFamily="18" charset="0"/>
                              </a:rPr>
                            </m:ctrlPr>
                          </m:sSubPr>
                          <m:e>
                            <m:r>
                              <a:rPr lang="en-US" i="1">
                                <a:latin typeface="Cambria Math" panose="02040503050406030204" pitchFamily="18" charset="0"/>
                              </a:rPr>
                              <m:t>𝑡</m:t>
                            </m:r>
                          </m:e>
                          <m:sub>
                            <m:r>
                              <a:rPr lang="en-US" i="1">
                                <a:latin typeface="Cambria Math" panose="02040503050406030204" pitchFamily="18" charset="0"/>
                              </a:rPr>
                              <m:t>2</m:t>
                            </m:r>
                          </m:sub>
                        </m:sSub>
                      </m:den>
                    </m:f>
                    <m:r>
                      <a:rPr lang="en-US" b="0" i="1" smtClean="0">
                        <a:latin typeface="Cambria Math" panose="02040503050406030204" pitchFamily="18" charset="0"/>
                      </a:rPr>
                      <m:t>)</m:t>
                    </m:r>
                  </m:oMath>
                </a14:m>
                <a:endParaRPr lang="en-US" dirty="0"/>
              </a:p>
              <a:p>
                <a:pPr marL="0" indent="0">
                  <a:buNone/>
                </a:pPr>
                <a:endParaRPr lang="en-US" sz="2400" dirty="0"/>
              </a:p>
              <a:p>
                <a:pPr marL="0" indent="0">
                  <a:buNone/>
                </a:pPr>
                <a:endParaRPr lang="en-US" sz="24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471612" y="1652337"/>
                <a:ext cx="7608888" cy="4258885"/>
              </a:xfrm>
              <a:blipFill>
                <a:blip r:embed="rId2"/>
                <a:stretch>
                  <a:fillRect/>
                </a:stretch>
              </a:blipFill>
            </p:spPr>
            <p:txBody>
              <a:bodyPr/>
              <a:lstStyle/>
              <a:p>
                <a:r>
                  <a:rPr lang="en-GB">
                    <a:noFill/>
                  </a:rPr>
                  <a:t> </a:t>
                </a:r>
              </a:p>
            </p:txBody>
          </p:sp>
        </mc:Fallback>
      </mc:AlternateContent>
      <p:grpSp>
        <p:nvGrpSpPr>
          <p:cNvPr id="4" name="Group 3"/>
          <p:cNvGrpSpPr/>
          <p:nvPr/>
        </p:nvGrpSpPr>
        <p:grpSpPr>
          <a:xfrm>
            <a:off x="9080500" y="2795140"/>
            <a:ext cx="2778225" cy="2000224"/>
            <a:chOff x="9080500" y="2795140"/>
            <a:chExt cx="2778225" cy="2000224"/>
          </a:xfrm>
        </p:grpSpPr>
        <p:cxnSp>
          <p:nvCxnSpPr>
            <p:cNvPr id="5" name="Straight Connector 4"/>
            <p:cNvCxnSpPr/>
            <p:nvPr/>
          </p:nvCxnSpPr>
          <p:spPr>
            <a:xfrm flipV="1">
              <a:off x="9080500" y="3225800"/>
              <a:ext cx="2424112" cy="8763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V="1">
              <a:off x="9232900" y="3784600"/>
              <a:ext cx="2424112" cy="8763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9258300" y="4127500"/>
              <a:ext cx="457200" cy="1905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9639300" y="3962400"/>
              <a:ext cx="311304" cy="307777"/>
            </a:xfrm>
            <a:prstGeom prst="rect">
              <a:avLst/>
            </a:prstGeom>
            <a:noFill/>
          </p:spPr>
          <p:txBody>
            <a:bodyPr wrap="none" rtlCol="0">
              <a:spAutoFit/>
            </a:bodyPr>
            <a:lstStyle/>
            <a:p>
              <a:r>
                <a:rPr lang="en-US" sz="1400" dirty="0"/>
                <a:t>V</a:t>
              </a:r>
            </a:p>
          </p:txBody>
        </p:sp>
        <p:cxnSp>
          <p:nvCxnSpPr>
            <p:cNvPr id="17" name="Straight Connector 16"/>
            <p:cNvCxnSpPr/>
            <p:nvPr/>
          </p:nvCxnSpPr>
          <p:spPr>
            <a:xfrm flipH="1">
              <a:off x="10325100" y="3225800"/>
              <a:ext cx="850900" cy="1244600"/>
            </a:xfrm>
            <a:prstGeom prst="line">
              <a:avLst/>
            </a:prstGeom>
            <a:ln>
              <a:prstDash val="dash"/>
            </a:ln>
          </p:spPr>
          <p:style>
            <a:lnRef idx="1">
              <a:schemeClr val="accent1"/>
            </a:lnRef>
            <a:fillRef idx="0">
              <a:schemeClr val="accent1"/>
            </a:fillRef>
            <a:effectRef idx="0">
              <a:schemeClr val="accent1"/>
            </a:effectRef>
            <a:fontRef idx="minor">
              <a:schemeClr val="tx1"/>
            </a:fontRef>
          </p:style>
        </p:cxnSp>
        <p:sp>
          <p:nvSpPr>
            <p:cNvPr id="18" name="Freeform 17"/>
            <p:cNvSpPr/>
            <p:nvPr/>
          </p:nvSpPr>
          <p:spPr>
            <a:xfrm>
              <a:off x="10731500" y="3492500"/>
              <a:ext cx="177800" cy="139700"/>
            </a:xfrm>
            <a:custGeom>
              <a:avLst/>
              <a:gdLst>
                <a:gd name="connsiteX0" fmla="*/ 0 w 114300"/>
                <a:gd name="connsiteY0" fmla="*/ 0 h 165100"/>
                <a:gd name="connsiteX1" fmla="*/ 63500 w 114300"/>
                <a:gd name="connsiteY1" fmla="*/ 127000 h 165100"/>
                <a:gd name="connsiteX2" fmla="*/ 114300 w 114300"/>
                <a:gd name="connsiteY2" fmla="*/ 165100 h 165100"/>
              </a:gdLst>
              <a:ahLst/>
              <a:cxnLst>
                <a:cxn ang="0">
                  <a:pos x="connsiteX0" y="connsiteY0"/>
                </a:cxn>
                <a:cxn ang="0">
                  <a:pos x="connsiteX1" y="connsiteY1"/>
                </a:cxn>
                <a:cxn ang="0">
                  <a:pos x="connsiteX2" y="connsiteY2"/>
                </a:cxn>
              </a:cxnLst>
              <a:rect l="l" t="t" r="r" b="b"/>
              <a:pathLst>
                <a:path w="114300" h="165100">
                  <a:moveTo>
                    <a:pt x="0" y="0"/>
                  </a:moveTo>
                  <a:cubicBezTo>
                    <a:pt x="22225" y="49741"/>
                    <a:pt x="44450" y="99483"/>
                    <a:pt x="63500" y="127000"/>
                  </a:cubicBezTo>
                  <a:cubicBezTo>
                    <a:pt x="82550" y="154517"/>
                    <a:pt x="114300" y="165100"/>
                    <a:pt x="114300" y="165100"/>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10617200" y="3159323"/>
              <a:ext cx="461986" cy="307777"/>
            </a:xfrm>
            <a:prstGeom prst="rect">
              <a:avLst/>
            </a:prstGeom>
            <a:noFill/>
          </p:spPr>
          <p:txBody>
            <a:bodyPr wrap="none" rtlCol="0">
              <a:spAutoFit/>
            </a:bodyPr>
            <a:lstStyle/>
            <a:p>
              <a:r>
                <a:rPr lang="en-US" sz="1400" dirty="0"/>
                <a:t>45</a:t>
              </a:r>
              <a:r>
                <a:rPr lang="en-US" sz="1400" baseline="30000" dirty="0"/>
                <a:t>o</a:t>
              </a:r>
              <a:endParaRPr lang="en-US" sz="1400" dirty="0"/>
            </a:p>
          </p:txBody>
        </p:sp>
        <p:sp>
          <p:nvSpPr>
            <p:cNvPr id="20" name="Rectangle 19"/>
            <p:cNvSpPr/>
            <p:nvPr/>
          </p:nvSpPr>
          <p:spPr>
            <a:xfrm>
              <a:off x="11079186" y="3159323"/>
              <a:ext cx="211114" cy="153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p:cNvSpPr/>
            <p:nvPr/>
          </p:nvSpPr>
          <p:spPr>
            <a:xfrm>
              <a:off x="10397400" y="4258205"/>
              <a:ext cx="211114" cy="15388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Box 21"/>
            <p:cNvSpPr txBox="1"/>
            <p:nvPr/>
          </p:nvSpPr>
          <p:spPr>
            <a:xfrm>
              <a:off x="10721875" y="2795140"/>
              <a:ext cx="1136850" cy="307777"/>
            </a:xfrm>
            <a:prstGeom prst="rect">
              <a:avLst/>
            </a:prstGeom>
            <a:noFill/>
          </p:spPr>
          <p:txBody>
            <a:bodyPr wrap="none" rtlCol="0">
              <a:spAutoFit/>
            </a:bodyPr>
            <a:lstStyle/>
            <a:p>
              <a:r>
                <a:rPr lang="en-US" sz="1400" dirty="0"/>
                <a:t>Transducer</a:t>
              </a:r>
            </a:p>
          </p:txBody>
        </p:sp>
        <p:sp>
          <p:nvSpPr>
            <p:cNvPr id="23" name="TextBox 22"/>
            <p:cNvSpPr txBox="1"/>
            <p:nvPr/>
          </p:nvSpPr>
          <p:spPr>
            <a:xfrm>
              <a:off x="10136342" y="4487587"/>
              <a:ext cx="1136850" cy="307777"/>
            </a:xfrm>
            <a:prstGeom prst="rect">
              <a:avLst/>
            </a:prstGeom>
            <a:noFill/>
          </p:spPr>
          <p:txBody>
            <a:bodyPr wrap="none" rtlCol="0">
              <a:spAutoFit/>
            </a:bodyPr>
            <a:lstStyle/>
            <a:p>
              <a:r>
                <a:rPr lang="en-US" sz="1400" dirty="0"/>
                <a:t>Transducer</a:t>
              </a:r>
            </a:p>
          </p:txBody>
        </p:sp>
        <p:cxnSp>
          <p:nvCxnSpPr>
            <p:cNvPr id="7" name="Straight Arrow Connector 6"/>
            <p:cNvCxnSpPr/>
            <p:nvPr/>
          </p:nvCxnSpPr>
          <p:spPr>
            <a:xfrm flipH="1">
              <a:off x="10690908" y="3379688"/>
              <a:ext cx="485092" cy="747812"/>
            </a:xfrm>
            <a:prstGeom prst="straightConnector1">
              <a:avLst/>
            </a:prstGeom>
            <a:ln>
              <a:headEnd type="triangle"/>
              <a:tailEnd type="triangle"/>
            </a:ln>
          </p:spPr>
          <p:style>
            <a:lnRef idx="1">
              <a:schemeClr val="accent1"/>
            </a:lnRef>
            <a:fillRef idx="0">
              <a:schemeClr val="accent1"/>
            </a:fillRef>
            <a:effectRef idx="0">
              <a:schemeClr val="accent1"/>
            </a:effectRef>
            <a:fontRef idx="minor">
              <a:schemeClr val="tx1"/>
            </a:fontRef>
          </p:style>
        </p:cxnSp>
        <p:sp>
          <p:nvSpPr>
            <p:cNvPr id="24" name="TextBox 23"/>
            <p:cNvSpPr txBox="1"/>
            <p:nvPr/>
          </p:nvSpPr>
          <p:spPr>
            <a:xfrm>
              <a:off x="10975273" y="3534347"/>
              <a:ext cx="274434" cy="307777"/>
            </a:xfrm>
            <a:prstGeom prst="rect">
              <a:avLst/>
            </a:prstGeom>
            <a:noFill/>
          </p:spPr>
          <p:txBody>
            <a:bodyPr wrap="none" rtlCol="0">
              <a:spAutoFit/>
            </a:bodyPr>
            <a:lstStyle/>
            <a:p>
              <a:r>
                <a:rPr lang="en-US" sz="1400" dirty="0"/>
                <a:t>L</a:t>
              </a:r>
            </a:p>
          </p:txBody>
        </p:sp>
      </p:grpSp>
      <p:sp>
        <p:nvSpPr>
          <p:cNvPr id="8" name="Slide Number Placeholder 7"/>
          <p:cNvSpPr>
            <a:spLocks noGrp="1"/>
          </p:cNvSpPr>
          <p:nvPr>
            <p:ph type="sldNum" sz="quarter" idx="12"/>
          </p:nvPr>
        </p:nvSpPr>
        <p:spPr/>
        <p:txBody>
          <a:bodyPr/>
          <a:lstStyle/>
          <a:p>
            <a:fld id="{D1D54810-6751-4602-BDE9-E10C028084AA}" type="slidenum">
              <a:rPr lang="en-US" smtClean="0"/>
              <a:t>34</a:t>
            </a:fld>
            <a:endParaRPr lang="en-US" dirty="0"/>
          </a:p>
        </p:txBody>
      </p:sp>
    </p:spTree>
    <p:extLst>
      <p:ext uri="{BB962C8B-B14F-4D97-AF65-F5344CB8AC3E}">
        <p14:creationId xmlns:p14="http://schemas.microsoft.com/office/powerpoint/2010/main" val="59752617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FLOAT METHOD</a:t>
            </a:r>
          </a:p>
        </p:txBody>
      </p:sp>
      <p:sp>
        <p:nvSpPr>
          <p:cNvPr id="3" name="Content Placeholder 2"/>
          <p:cNvSpPr>
            <a:spLocks noGrp="1"/>
          </p:cNvSpPr>
          <p:nvPr>
            <p:ph idx="1"/>
          </p:nvPr>
        </p:nvSpPr>
        <p:spPr/>
        <p:txBody>
          <a:bodyPr/>
          <a:lstStyle/>
          <a:p>
            <a:endParaRPr lang="en-US"/>
          </a:p>
        </p:txBody>
      </p:sp>
      <p:pic>
        <p:nvPicPr>
          <p:cNvPr id="1026" name="Picture 2" descr="Image result for dilution method of flow measurement"/>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33712" y="1709736"/>
            <a:ext cx="7316788" cy="4851351"/>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1D54810-6751-4602-BDE9-E10C028084AA}" type="slidenum">
              <a:rPr lang="en-US" smtClean="0"/>
              <a:t>35</a:t>
            </a:fld>
            <a:endParaRPr lang="en-US" dirty="0"/>
          </a:p>
        </p:txBody>
      </p:sp>
    </p:spTree>
    <p:extLst>
      <p:ext uri="{BB962C8B-B14F-4D97-AF65-F5344CB8AC3E}">
        <p14:creationId xmlns:p14="http://schemas.microsoft.com/office/powerpoint/2010/main" val="301759492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BOATING METHOD</a:t>
            </a:r>
          </a:p>
        </p:txBody>
      </p:sp>
      <p:sp>
        <p:nvSpPr>
          <p:cNvPr id="3" name="Content Placeholder 2"/>
          <p:cNvSpPr>
            <a:spLocks noGrp="1"/>
          </p:cNvSpPr>
          <p:nvPr>
            <p:ph idx="1"/>
          </p:nvPr>
        </p:nvSpPr>
        <p:spPr/>
        <p:txBody>
          <a:bodyPr/>
          <a:lstStyle/>
          <a:p>
            <a:r>
              <a:rPr lang="en-US" dirty="0"/>
              <a:t>A boat traverses the stream at constant speed on a course normal to the flow</a:t>
            </a:r>
          </a:p>
          <a:p>
            <a:r>
              <a:rPr lang="en-US" dirty="0"/>
              <a:t>A special meter operates continuously and indicates the instantaneous velocity</a:t>
            </a:r>
          </a:p>
          <a:p>
            <a:r>
              <a:rPr lang="en-US" dirty="0"/>
              <a:t>Echo-sounder measures the cross-section of the stream during the traversing (30-40 points measurements)</a:t>
            </a:r>
          </a:p>
          <a:p>
            <a:r>
              <a:rPr lang="en-US" dirty="0"/>
              <a:t>Several traverses are made and averaged</a:t>
            </a:r>
          </a:p>
          <a:p>
            <a:r>
              <a:rPr lang="en-US" dirty="0"/>
              <a:t>Using this velocity and cross section data discharge is calculated for the stream</a:t>
            </a:r>
          </a:p>
          <a:p>
            <a:endParaRPr lang="en-US" dirty="0"/>
          </a:p>
        </p:txBody>
      </p:sp>
      <p:sp>
        <p:nvSpPr>
          <p:cNvPr id="4" name="Slide Number Placeholder 3"/>
          <p:cNvSpPr>
            <a:spLocks noGrp="1"/>
          </p:cNvSpPr>
          <p:nvPr>
            <p:ph type="sldNum" sz="quarter" idx="12"/>
          </p:nvPr>
        </p:nvSpPr>
        <p:spPr/>
        <p:txBody>
          <a:bodyPr/>
          <a:lstStyle/>
          <a:p>
            <a:fld id="{D1D54810-6751-4602-BDE9-E10C028084AA}" type="slidenum">
              <a:rPr lang="en-US" smtClean="0"/>
              <a:t>36</a:t>
            </a:fld>
            <a:endParaRPr lang="en-US" dirty="0"/>
          </a:p>
        </p:txBody>
      </p:sp>
    </p:spTree>
    <p:extLst>
      <p:ext uri="{BB962C8B-B14F-4D97-AF65-F5344CB8AC3E}">
        <p14:creationId xmlns:p14="http://schemas.microsoft.com/office/powerpoint/2010/main" val="403380917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STAGE-DISCHARGE RELATIONS</a:t>
            </a:r>
          </a:p>
        </p:txBody>
      </p:sp>
      <p:sp>
        <p:nvSpPr>
          <p:cNvPr id="3" name="Content Placeholder 2"/>
          <p:cNvSpPr>
            <a:spLocks noGrp="1"/>
          </p:cNvSpPr>
          <p:nvPr>
            <p:ph idx="1"/>
          </p:nvPr>
        </p:nvSpPr>
        <p:spPr/>
        <p:txBody>
          <a:bodyPr/>
          <a:lstStyle/>
          <a:p>
            <a:r>
              <a:rPr lang="en-US" dirty="0"/>
              <a:t>Rating Curve</a:t>
            </a:r>
          </a:p>
          <a:p>
            <a:r>
              <a:rPr lang="en-US" dirty="0"/>
              <a:t>Dispersion of the measured data should be &lt;2% (standard deviation)</a:t>
            </a:r>
          </a:p>
          <a:p>
            <a:r>
              <a:rPr lang="en-US" dirty="0"/>
              <a:t>Larger dispersion indicates</a:t>
            </a:r>
          </a:p>
          <a:p>
            <a:pPr lvl="1"/>
            <a:r>
              <a:rPr lang="en-US" dirty="0"/>
              <a:t>Control shifts more or less continuously (scour, deposition and growth of vegetation)</a:t>
            </a:r>
          </a:p>
          <a:p>
            <a:pPr lvl="1"/>
            <a:r>
              <a:rPr lang="en-US" dirty="0"/>
              <a:t>Water surface slope varies at the control as a result of backwater</a:t>
            </a:r>
          </a:p>
          <a:p>
            <a:pPr lvl="1"/>
            <a:r>
              <a:rPr lang="en-US" dirty="0"/>
              <a:t>Measurements are not carefully made</a:t>
            </a:r>
          </a:p>
        </p:txBody>
      </p:sp>
      <p:sp>
        <p:nvSpPr>
          <p:cNvPr id="4" name="Slide Number Placeholder 3"/>
          <p:cNvSpPr>
            <a:spLocks noGrp="1"/>
          </p:cNvSpPr>
          <p:nvPr>
            <p:ph type="sldNum" sz="quarter" idx="12"/>
          </p:nvPr>
        </p:nvSpPr>
        <p:spPr/>
        <p:txBody>
          <a:bodyPr/>
          <a:lstStyle/>
          <a:p>
            <a:fld id="{D1D54810-6751-4602-BDE9-E10C028084AA}" type="slidenum">
              <a:rPr lang="en-US" smtClean="0"/>
              <a:t>37</a:t>
            </a:fld>
            <a:endParaRPr lang="en-US" dirty="0"/>
          </a:p>
        </p:txBody>
      </p:sp>
    </p:spTree>
    <p:extLst>
      <p:ext uri="{BB962C8B-B14F-4D97-AF65-F5344CB8AC3E}">
        <p14:creationId xmlns:p14="http://schemas.microsoft.com/office/powerpoint/2010/main" val="246815507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EXTENSION OF RATING CURVE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lvl="0">
                  <a:buClr>
                    <a:srgbClr val="353535"/>
                  </a:buClr>
                </a:pPr>
                <a:r>
                  <a:rPr lang="en-US" dirty="0">
                    <a:solidFill>
                      <a:prstClr val="black">
                        <a:lumMod val="75000"/>
                        <a:lumOff val="25000"/>
                      </a:prstClr>
                    </a:solidFill>
                  </a:rPr>
                  <a:t>To interpolate the g-Q relation</a:t>
                </a:r>
              </a:p>
              <a:p>
                <a:pPr lvl="0">
                  <a:buClr>
                    <a:srgbClr val="353535"/>
                  </a:buClr>
                </a:pPr>
                <a:r>
                  <a:rPr lang="en-US" dirty="0">
                    <a:solidFill>
                      <a:prstClr val="black">
                        <a:lumMod val="75000"/>
                        <a:lumOff val="25000"/>
                      </a:prstClr>
                    </a:solidFill>
                  </a:rPr>
                  <a:t>No completely satisfactory method for extrapolating a rating curve beyond the highest measured discharge</a:t>
                </a:r>
              </a:p>
              <a:p>
                <a:pPr marL="0" indent="0">
                  <a:buNone/>
                </a:pPr>
                <a:endParaRPr lang="en-US" dirty="0"/>
              </a:p>
              <a:p>
                <a:pPr marL="0" indent="0">
                  <a:buNone/>
                </a:pPr>
                <a:r>
                  <a:rPr lang="en-US" dirty="0"/>
                  <a:t>1. logarithmic method</a:t>
                </a:r>
              </a:p>
              <a:p>
                <a:pPr marL="0" indent="0">
                  <a:buNone/>
                </a:pPr>
                <a:r>
                  <a:rPr lang="en-US" dirty="0"/>
                  <a:t>2. A</a:t>
                </a:r>
                <a14:m>
                  <m:oMath xmlns:m="http://schemas.openxmlformats.org/officeDocument/2006/math">
                    <m:rad>
                      <m:radPr>
                        <m:degHide m:val="on"/>
                        <m:ctrlPr>
                          <a:rPr lang="en-US" b="0" i="1" smtClean="0">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𝐷</m:t>
                        </m:r>
                      </m:e>
                    </m:rad>
                  </m:oMath>
                </a14:m>
                <a:r>
                  <a:rPr lang="en-US" dirty="0"/>
                  <a:t> method</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616" t="-806" r="-958"/>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D1D54810-6751-4602-BDE9-E10C028084AA}" type="slidenum">
              <a:rPr lang="en-US" smtClean="0"/>
              <a:t>38</a:t>
            </a:fld>
            <a:endParaRPr lang="en-US" dirty="0"/>
          </a:p>
        </p:txBody>
      </p:sp>
    </p:spTree>
    <p:extLst>
      <p:ext uri="{BB962C8B-B14F-4D97-AF65-F5344CB8AC3E}">
        <p14:creationId xmlns:p14="http://schemas.microsoft.com/office/powerpoint/2010/main" val="194742102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EXTENSION OF RATING CURVE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2589212" y="1652337"/>
                <a:ext cx="8915400" cy="4258885"/>
              </a:xfrm>
            </p:spPr>
            <p:txBody>
              <a:bodyPr/>
              <a:lstStyle/>
              <a:p>
                <a:pPr lvl="0">
                  <a:buClr>
                    <a:srgbClr val="353535"/>
                  </a:buClr>
                </a:pPr>
                <a:r>
                  <a:rPr lang="en-US" dirty="0">
                    <a:solidFill>
                      <a:prstClr val="black">
                        <a:lumMod val="75000"/>
                        <a:lumOff val="25000"/>
                      </a:prstClr>
                    </a:solidFill>
                  </a:rPr>
                  <a:t>Logarithmic Method:</a:t>
                </a:r>
              </a:p>
              <a:p>
                <a:pPr lvl="1">
                  <a:buClr>
                    <a:srgbClr val="353535"/>
                  </a:buClr>
                </a:pPr>
                <a:r>
                  <a:rPr lang="en-US" dirty="0">
                    <a:solidFill>
                      <a:prstClr val="black">
                        <a:lumMod val="75000"/>
                        <a:lumOff val="25000"/>
                      </a:prstClr>
                    </a:solidFill>
                  </a:rPr>
                  <a:t>It is after assumed that the equation of rating curve is </a:t>
                </a:r>
              </a:p>
              <a:p>
                <a:pPr marL="457200" lvl="1" indent="0">
                  <a:buClr>
                    <a:srgbClr val="353535"/>
                  </a:buClr>
                  <a:buNone/>
                </a:pPr>
                <a:r>
                  <a:rPr lang="en-US" dirty="0">
                    <a:solidFill>
                      <a:prstClr val="black">
                        <a:lumMod val="75000"/>
                        <a:lumOff val="25000"/>
                      </a:prstClr>
                    </a:solidFill>
                  </a:rPr>
                  <a:t>	Q= k (g-a)</a:t>
                </a:r>
                <a:r>
                  <a:rPr lang="en-US" baseline="30000" dirty="0">
                    <a:solidFill>
                      <a:prstClr val="black">
                        <a:lumMod val="75000"/>
                        <a:lumOff val="25000"/>
                      </a:prstClr>
                    </a:solidFill>
                  </a:rPr>
                  <a:t>b</a:t>
                </a:r>
              </a:p>
              <a:p>
                <a:pPr marL="457200" lvl="1" indent="0">
                  <a:buClr>
                    <a:srgbClr val="353535"/>
                  </a:buClr>
                  <a:buNone/>
                </a:pPr>
                <a:r>
                  <a:rPr lang="en-US" dirty="0">
                    <a:solidFill>
                      <a:prstClr val="black">
                        <a:lumMod val="75000"/>
                        <a:lumOff val="25000"/>
                      </a:prstClr>
                    </a:solidFill>
                  </a:rPr>
                  <a:t>Where</a:t>
                </a:r>
              </a:p>
              <a:p>
                <a:pPr marL="457200" lvl="1" indent="0">
                  <a:buClr>
                    <a:srgbClr val="353535"/>
                  </a:buClr>
                  <a:buNone/>
                </a:pPr>
                <a:r>
                  <a:rPr lang="en-US" dirty="0">
                    <a:solidFill>
                      <a:prstClr val="black">
                        <a:lumMod val="75000"/>
                        <a:lumOff val="25000"/>
                      </a:prstClr>
                    </a:solidFill>
                  </a:rPr>
                  <a:t>	g= gage height</a:t>
                </a:r>
              </a:p>
              <a:p>
                <a:pPr marL="457200" lvl="1" indent="0">
                  <a:buClr>
                    <a:srgbClr val="353535"/>
                  </a:buClr>
                  <a:buNone/>
                </a:pPr>
                <a:r>
                  <a:rPr lang="en-US" dirty="0">
                    <a:solidFill>
                      <a:prstClr val="black">
                        <a:lumMod val="75000"/>
                        <a:lumOff val="25000"/>
                      </a:prstClr>
                    </a:solidFill>
                  </a:rPr>
                  <a:t>	a=vertical distance between the channel bed and arbitrary datum</a:t>
                </a:r>
              </a:p>
              <a:p>
                <a:pPr marL="457200" lvl="1" indent="0">
                  <a:buClr>
                    <a:srgbClr val="353535"/>
                  </a:buClr>
                  <a:buNone/>
                </a:pPr>
                <a:r>
                  <a:rPr lang="en-US" dirty="0">
                    <a:solidFill>
                      <a:prstClr val="black">
                        <a:lumMod val="75000"/>
                        <a:lumOff val="25000"/>
                      </a:prstClr>
                    </a:solidFill>
                  </a:rPr>
                  <a:t>	</a:t>
                </a:r>
                <a:r>
                  <a:rPr lang="en-US" dirty="0" err="1">
                    <a:solidFill>
                      <a:prstClr val="black">
                        <a:lumMod val="75000"/>
                        <a:lumOff val="25000"/>
                      </a:prstClr>
                    </a:solidFill>
                  </a:rPr>
                  <a:t>a,b,k</a:t>
                </a:r>
                <a:r>
                  <a:rPr lang="en-US" dirty="0">
                    <a:solidFill>
                      <a:prstClr val="black">
                        <a:lumMod val="75000"/>
                        <a:lumOff val="25000"/>
                      </a:prstClr>
                    </a:solidFill>
                  </a:rPr>
                  <a:t>= station constants</a:t>
                </a:r>
              </a:p>
              <a:p>
                <a:pPr marL="457200" lvl="1" indent="0">
                  <a:buClr>
                    <a:srgbClr val="353535"/>
                  </a:buClr>
                  <a:buNone/>
                </a:pPr>
                <a:r>
                  <a:rPr lang="en-US" dirty="0">
                    <a:solidFill>
                      <a:prstClr val="black">
                        <a:lumMod val="75000"/>
                        <a:lumOff val="25000"/>
                      </a:prstClr>
                    </a:solidFill>
                  </a:rPr>
                  <a:t>A is determined by using various values of a to get a straight line</a:t>
                </a:r>
              </a:p>
              <a:p>
                <a:pPr marL="457200" lvl="1" indent="0">
                  <a:buClr>
                    <a:srgbClr val="353535"/>
                  </a:buClr>
                  <a:buNone/>
                </a:pPr>
                <a:r>
                  <a:rPr lang="en-US" dirty="0">
                    <a:solidFill>
                      <a:prstClr val="black">
                        <a:lumMod val="75000"/>
                        <a:lumOff val="25000"/>
                      </a:prstClr>
                    </a:solidFill>
                  </a:rPr>
                  <a:t>By plotting Q </a:t>
                </a:r>
                <a14:m>
                  <m:oMath xmlns:m="http://schemas.openxmlformats.org/officeDocument/2006/math">
                    <m:r>
                      <a:rPr lang="en-US" i="1" smtClean="0">
                        <a:solidFill>
                          <a:prstClr val="black">
                            <a:lumMod val="75000"/>
                            <a:lumOff val="25000"/>
                          </a:prstClr>
                        </a:solidFill>
                        <a:latin typeface="Cambria Math" panose="02040503050406030204" pitchFamily="18" charset="0"/>
                        <a:ea typeface="Cambria Math" panose="02040503050406030204" pitchFamily="18" charset="0"/>
                      </a:rPr>
                      <m:t>~</m:t>
                    </m:r>
                    <m:r>
                      <a:rPr lang="en-US" b="0" i="1" smtClean="0">
                        <a:solidFill>
                          <a:prstClr val="black">
                            <a:lumMod val="75000"/>
                            <a:lumOff val="25000"/>
                          </a:prstClr>
                        </a:solidFill>
                        <a:latin typeface="Cambria Math" panose="02040503050406030204" pitchFamily="18" charset="0"/>
                        <a:ea typeface="Cambria Math" panose="02040503050406030204" pitchFamily="18" charset="0"/>
                      </a:rPr>
                      <m:t> </m:t>
                    </m:r>
                    <m:d>
                      <m:dPr>
                        <m:ctrlPr>
                          <a:rPr lang="en-US" b="0" i="1" smtClean="0">
                            <a:solidFill>
                              <a:prstClr val="black">
                                <a:lumMod val="75000"/>
                                <a:lumOff val="25000"/>
                              </a:prstClr>
                            </a:solidFill>
                            <a:latin typeface="Cambria Math" panose="02040503050406030204" pitchFamily="18" charset="0"/>
                            <a:ea typeface="Cambria Math" panose="02040503050406030204" pitchFamily="18" charset="0"/>
                          </a:rPr>
                        </m:ctrlPr>
                      </m:dPr>
                      <m:e>
                        <m:r>
                          <a:rPr lang="en-US" b="0" i="1" smtClean="0">
                            <a:solidFill>
                              <a:prstClr val="black">
                                <a:lumMod val="75000"/>
                                <a:lumOff val="25000"/>
                              </a:prstClr>
                            </a:solidFill>
                            <a:latin typeface="Cambria Math" panose="02040503050406030204" pitchFamily="18" charset="0"/>
                            <a:ea typeface="Cambria Math" panose="02040503050406030204" pitchFamily="18" charset="0"/>
                          </a:rPr>
                          <m:t>𝑔</m:t>
                        </m:r>
                        <m:r>
                          <a:rPr lang="en-US" b="0" i="1" smtClean="0">
                            <a:solidFill>
                              <a:prstClr val="black">
                                <a:lumMod val="75000"/>
                                <a:lumOff val="25000"/>
                              </a:prstClr>
                            </a:solidFill>
                            <a:latin typeface="Cambria Math" panose="02040503050406030204" pitchFamily="18" charset="0"/>
                            <a:ea typeface="Cambria Math" panose="02040503050406030204" pitchFamily="18" charset="0"/>
                          </a:rPr>
                          <m:t>−</m:t>
                        </m:r>
                        <m:r>
                          <a:rPr lang="en-US" b="0" i="1" smtClean="0">
                            <a:solidFill>
                              <a:prstClr val="black">
                                <a:lumMod val="75000"/>
                                <a:lumOff val="25000"/>
                              </a:prstClr>
                            </a:solidFill>
                            <a:latin typeface="Cambria Math" panose="02040503050406030204" pitchFamily="18" charset="0"/>
                            <a:ea typeface="Cambria Math" panose="02040503050406030204" pitchFamily="18" charset="0"/>
                          </a:rPr>
                          <m:t>𝑎</m:t>
                        </m:r>
                      </m:e>
                    </m:d>
                  </m:oMath>
                </a14:m>
                <a:r>
                  <a:rPr lang="en-US" dirty="0"/>
                  <a:t> curve on a semi-logarithmic paper and trying various values of a unless a straight line results</a:t>
                </a:r>
              </a:p>
              <a:p>
                <a:pPr marL="457200" lvl="1" indent="0">
                  <a:buClr>
                    <a:srgbClr val="353535"/>
                  </a:buClr>
                  <a:buNone/>
                </a:pPr>
                <a:endParaRPr lang="en-US" dirty="0"/>
              </a:p>
              <a:p>
                <a:pPr marL="457200" lvl="1" indent="0">
                  <a:buClr>
                    <a:srgbClr val="353535"/>
                  </a:buCl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2589212" y="1652337"/>
                <a:ext cx="8915400" cy="4258885"/>
              </a:xfrm>
              <a:blipFill rotWithShape="0">
                <a:blip r:embed="rId2"/>
                <a:stretch>
                  <a:fillRect l="-479" t="-715"/>
                </a:stretch>
              </a:blipFill>
            </p:spPr>
            <p:txBody>
              <a:bodyPr/>
              <a:lstStyle/>
              <a:p>
                <a:r>
                  <a:rPr lang="en-US">
                    <a:noFill/>
                  </a:rPr>
                  <a:t> </a:t>
                </a:r>
              </a:p>
            </p:txBody>
          </p:sp>
        </mc:Fallback>
      </mc:AlternateContent>
      <p:sp>
        <p:nvSpPr>
          <p:cNvPr id="4" name="Slide Number Placeholder 3"/>
          <p:cNvSpPr>
            <a:spLocks noGrp="1"/>
          </p:cNvSpPr>
          <p:nvPr>
            <p:ph type="sldNum" sz="quarter" idx="12"/>
          </p:nvPr>
        </p:nvSpPr>
        <p:spPr/>
        <p:txBody>
          <a:bodyPr/>
          <a:lstStyle/>
          <a:p>
            <a:fld id="{D1D54810-6751-4602-BDE9-E10C028084AA}" type="slidenum">
              <a:rPr lang="en-US" smtClean="0"/>
              <a:t>39</a:t>
            </a:fld>
            <a:endParaRPr lang="en-US" dirty="0"/>
          </a:p>
        </p:txBody>
      </p:sp>
    </p:spTree>
    <p:extLst>
      <p:ext uri="{BB962C8B-B14F-4D97-AF65-F5344CB8AC3E}">
        <p14:creationId xmlns:p14="http://schemas.microsoft.com/office/powerpoint/2010/main" val="4358041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METER METHOD</a:t>
            </a:r>
          </a:p>
        </p:txBody>
      </p:sp>
      <p:sp>
        <p:nvSpPr>
          <p:cNvPr id="3" name="Content Placeholder 2"/>
          <p:cNvSpPr>
            <a:spLocks noGrp="1"/>
          </p:cNvSpPr>
          <p:nvPr>
            <p:ph idx="1"/>
          </p:nvPr>
        </p:nvSpPr>
        <p:spPr>
          <a:xfrm>
            <a:off x="1436273" y="2133600"/>
            <a:ext cx="4112937" cy="3777622"/>
          </a:xfrm>
        </p:spPr>
        <p:txBody>
          <a:bodyPr/>
          <a:lstStyle/>
          <a:p>
            <a:r>
              <a:rPr lang="en-US" dirty="0"/>
              <a:t>Types of current meter</a:t>
            </a:r>
          </a:p>
          <a:p>
            <a:pPr lvl="1"/>
            <a:r>
              <a:rPr lang="en-US" dirty="0"/>
              <a:t>Price Current meter</a:t>
            </a:r>
          </a:p>
          <a:p>
            <a:pPr lvl="1"/>
            <a:r>
              <a:rPr lang="en-US" dirty="0"/>
              <a:t>Propeller type current meter</a:t>
            </a:r>
          </a:p>
          <a:p>
            <a:pPr lvl="1"/>
            <a:endParaRPr lang="en-US" dirty="0"/>
          </a:p>
          <a:p>
            <a:r>
              <a:rPr lang="en-US" dirty="0"/>
              <a:t>Price Current Meter</a:t>
            </a:r>
          </a:p>
          <a:p>
            <a:pPr lvl="1"/>
            <a:r>
              <a:rPr lang="en-US" dirty="0"/>
              <a:t>Most common current meter in USA, Price meter</a:t>
            </a:r>
          </a:p>
        </p:txBody>
      </p:sp>
      <p:pic>
        <p:nvPicPr>
          <p:cNvPr id="1026" name="Picture 2" descr="Image result for price meter hydr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549210" y="1613452"/>
            <a:ext cx="6543675" cy="4600576"/>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1D54810-6751-4602-BDE9-E10C028084AA}" type="slidenum">
              <a:rPr lang="en-US" smtClean="0"/>
              <a:t>4</a:t>
            </a:fld>
            <a:endParaRPr lang="en-US" dirty="0"/>
          </a:p>
        </p:txBody>
      </p:sp>
    </p:spTree>
    <p:extLst>
      <p:ext uri="{BB962C8B-B14F-4D97-AF65-F5344CB8AC3E}">
        <p14:creationId xmlns:p14="http://schemas.microsoft.com/office/powerpoint/2010/main" val="346541059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EXTENSION OF RATING CURVE</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1386054" y="1668380"/>
                <a:ext cx="5800809" cy="4539915"/>
              </a:xfrm>
            </p:spPr>
            <p:txBody>
              <a:bodyPr>
                <a:normAutofit lnSpcReduction="10000"/>
              </a:bodyPr>
              <a:lstStyle/>
              <a:p>
                <a:pPr>
                  <a:buClr>
                    <a:srgbClr val="353535"/>
                  </a:buClr>
                </a:pPr>
                <a:r>
                  <a:rPr lang="en-US" dirty="0"/>
                  <a:t>A</a:t>
                </a:r>
                <a14:m>
                  <m:oMath xmlns:m="http://schemas.openxmlformats.org/officeDocument/2006/math">
                    <m:rad>
                      <m:radPr>
                        <m:degHide m:val="on"/>
                        <m:ctrlPr>
                          <a:rPr lang="en-US" i="1">
                            <a:latin typeface="Cambria Math" panose="02040503050406030204" pitchFamily="18" charset="0"/>
                            <a:ea typeface="Cambria Math" panose="02040503050406030204" pitchFamily="18" charset="0"/>
                          </a:rPr>
                        </m:ctrlPr>
                      </m:radPr>
                      <m:deg/>
                      <m:e>
                        <m:r>
                          <a:rPr lang="en-US" i="1">
                            <a:latin typeface="Cambria Math" panose="02040503050406030204" pitchFamily="18" charset="0"/>
                            <a:ea typeface="Cambria Math" panose="02040503050406030204" pitchFamily="18" charset="0"/>
                          </a:rPr>
                          <m:t>𝐷</m:t>
                        </m:r>
                      </m:e>
                    </m:rad>
                  </m:oMath>
                </a14:m>
                <a:r>
                  <a:rPr lang="en-US" dirty="0"/>
                  <a:t> method</a:t>
                </a:r>
              </a:p>
              <a:p>
                <a:pPr marL="457200" lvl="1" indent="0">
                  <a:buClr>
                    <a:srgbClr val="353535"/>
                  </a:buClr>
                  <a:buNone/>
                </a:pPr>
                <a:r>
                  <a:rPr lang="en-US" dirty="0">
                    <a:solidFill>
                      <a:prstClr val="black">
                        <a:lumMod val="75000"/>
                        <a:lumOff val="25000"/>
                      </a:prstClr>
                    </a:solidFill>
                  </a:rPr>
                  <a:t>Q= A.C</a:t>
                </a:r>
                <a14:m>
                  <m:oMath xmlns:m="http://schemas.openxmlformats.org/officeDocument/2006/math">
                    <m:rad>
                      <m:radPr>
                        <m:degHide m:val="on"/>
                        <m:ctrlPr>
                          <a:rPr lang="en-US" i="1">
                            <a:latin typeface="Cambria Math" panose="02040503050406030204" pitchFamily="18" charset="0"/>
                            <a:ea typeface="Cambria Math" panose="02040503050406030204" pitchFamily="18" charset="0"/>
                          </a:rPr>
                        </m:ctrlPr>
                      </m:radPr>
                      <m:deg/>
                      <m:e>
                        <m:r>
                          <a:rPr lang="en-US" b="0" i="1" smtClean="0">
                            <a:latin typeface="Cambria Math" panose="02040503050406030204" pitchFamily="18" charset="0"/>
                            <a:ea typeface="Cambria Math" panose="02040503050406030204" pitchFamily="18" charset="0"/>
                          </a:rPr>
                          <m:t>𝑅</m:t>
                        </m:r>
                        <m:r>
                          <a:rPr lang="en-US" b="0" i="1" smtClean="0">
                            <a:latin typeface="Cambria Math" panose="02040503050406030204" pitchFamily="18" charset="0"/>
                            <a:ea typeface="Cambria Math" panose="02040503050406030204" pitchFamily="18" charset="0"/>
                          </a:rPr>
                          <m:t>.</m:t>
                        </m:r>
                        <m:r>
                          <a:rPr lang="en-US" b="0" i="1" smtClean="0">
                            <a:latin typeface="Cambria Math" panose="02040503050406030204" pitchFamily="18" charset="0"/>
                            <a:ea typeface="Cambria Math" panose="02040503050406030204" pitchFamily="18" charset="0"/>
                          </a:rPr>
                          <m:t>𝑆</m:t>
                        </m:r>
                      </m:e>
                    </m:rad>
                  </m:oMath>
                </a14:m>
                <a:endParaRPr lang="en-US" dirty="0">
                  <a:solidFill>
                    <a:prstClr val="black">
                      <a:lumMod val="75000"/>
                      <a:lumOff val="25000"/>
                    </a:prstClr>
                  </a:solidFill>
                </a:endParaRPr>
              </a:p>
              <a:p>
                <a:pPr marL="457200" lvl="1" indent="0">
                  <a:buClr>
                    <a:srgbClr val="353535"/>
                  </a:buClr>
                  <a:buNone/>
                </a:pPr>
                <a:r>
                  <a:rPr lang="en-US" dirty="0">
                    <a:solidFill>
                      <a:prstClr val="black">
                        <a:lumMod val="75000"/>
                        <a:lumOff val="25000"/>
                      </a:prstClr>
                    </a:solidFill>
                  </a:rPr>
                  <a:t>C= roughness coefficient</a:t>
                </a:r>
              </a:p>
              <a:p>
                <a:pPr marL="457200" lvl="1" indent="0">
                  <a:buClr>
                    <a:srgbClr val="353535"/>
                  </a:buClr>
                  <a:buNone/>
                </a:pPr>
                <a:r>
                  <a:rPr lang="en-US" dirty="0">
                    <a:solidFill>
                      <a:prstClr val="black">
                        <a:lumMod val="75000"/>
                        <a:lumOff val="25000"/>
                      </a:prstClr>
                    </a:solidFill>
                  </a:rPr>
                  <a:t>S= Slope of energy line</a:t>
                </a:r>
              </a:p>
              <a:p>
                <a:pPr marL="457200" lvl="1" indent="0">
                  <a:buClr>
                    <a:srgbClr val="353535"/>
                  </a:buClr>
                  <a:buNone/>
                </a:pPr>
                <a:r>
                  <a:rPr lang="en-US" dirty="0">
                    <a:solidFill>
                      <a:prstClr val="black">
                        <a:lumMod val="75000"/>
                        <a:lumOff val="25000"/>
                      </a:prstClr>
                    </a:solidFill>
                  </a:rPr>
                  <a:t>A= Cross- sectional area</a:t>
                </a:r>
              </a:p>
              <a:p>
                <a:pPr marL="457200" lvl="1" indent="0">
                  <a:buClr>
                    <a:srgbClr val="353535"/>
                  </a:buClr>
                  <a:buNone/>
                </a:pPr>
                <a:r>
                  <a:rPr lang="en-US" dirty="0">
                    <a:solidFill>
                      <a:prstClr val="black">
                        <a:lumMod val="75000"/>
                        <a:lumOff val="25000"/>
                      </a:prstClr>
                    </a:solidFill>
                  </a:rPr>
                  <a:t>R= Hydraulic radius =</a:t>
                </a:r>
                <a14:m>
                  <m:oMath xmlns:m="http://schemas.openxmlformats.org/officeDocument/2006/math">
                    <m:f>
                      <m:fPr>
                        <m:ctrlPr>
                          <a:rPr lang="en-US" i="1">
                            <a:solidFill>
                              <a:prstClr val="black">
                                <a:lumMod val="75000"/>
                                <a:lumOff val="25000"/>
                              </a:prstClr>
                            </a:solidFill>
                            <a:latin typeface="Cambria Math" panose="02040503050406030204" pitchFamily="18" charset="0"/>
                          </a:rPr>
                        </m:ctrlPr>
                      </m:fPr>
                      <m:num>
                        <m:r>
                          <a:rPr lang="en-US">
                            <a:solidFill>
                              <a:prstClr val="black">
                                <a:lumMod val="75000"/>
                                <a:lumOff val="25000"/>
                              </a:prstClr>
                            </a:solidFill>
                            <a:latin typeface="Cambria Math" panose="02040503050406030204" pitchFamily="18" charset="0"/>
                          </a:rPr>
                          <m:t>𝐴</m:t>
                        </m:r>
                      </m:num>
                      <m:den>
                        <m:r>
                          <a:rPr lang="en-US">
                            <a:solidFill>
                              <a:prstClr val="black">
                                <a:lumMod val="75000"/>
                                <a:lumOff val="25000"/>
                              </a:prstClr>
                            </a:solidFill>
                            <a:latin typeface="Cambria Math" panose="02040503050406030204" pitchFamily="18" charset="0"/>
                          </a:rPr>
                          <m:t>𝑃</m:t>
                        </m:r>
                      </m:den>
                    </m:f>
                    <m:r>
                      <a:rPr lang="en-US">
                        <a:solidFill>
                          <a:prstClr val="black">
                            <a:lumMod val="75000"/>
                            <a:lumOff val="25000"/>
                          </a:prstClr>
                        </a:solidFill>
                        <a:latin typeface="Cambria Math" panose="02040503050406030204" pitchFamily="18" charset="0"/>
                      </a:rPr>
                      <m:t>=</m:t>
                    </m:r>
                    <m:f>
                      <m:fPr>
                        <m:ctrlPr>
                          <a:rPr lang="en-US" i="1">
                            <a:solidFill>
                              <a:prstClr val="black">
                                <a:lumMod val="75000"/>
                                <a:lumOff val="25000"/>
                              </a:prstClr>
                            </a:solidFill>
                            <a:latin typeface="Cambria Math" panose="02040503050406030204" pitchFamily="18" charset="0"/>
                          </a:rPr>
                        </m:ctrlPr>
                      </m:fPr>
                      <m:num>
                        <m:r>
                          <a:rPr lang="en-US">
                            <a:solidFill>
                              <a:prstClr val="black">
                                <a:lumMod val="75000"/>
                                <a:lumOff val="25000"/>
                              </a:prstClr>
                            </a:solidFill>
                            <a:latin typeface="Cambria Math" panose="02040503050406030204" pitchFamily="18" charset="0"/>
                          </a:rPr>
                          <m:t>𝐵</m:t>
                        </m:r>
                        <m:r>
                          <a:rPr lang="en-US">
                            <a:solidFill>
                              <a:prstClr val="black">
                                <a:lumMod val="75000"/>
                                <a:lumOff val="25000"/>
                              </a:prstClr>
                            </a:solidFill>
                            <a:latin typeface="Cambria Math" panose="02040503050406030204" pitchFamily="18" charset="0"/>
                          </a:rPr>
                          <m:t>.</m:t>
                        </m:r>
                        <m:r>
                          <a:rPr lang="en-US">
                            <a:solidFill>
                              <a:prstClr val="black">
                                <a:lumMod val="75000"/>
                                <a:lumOff val="25000"/>
                              </a:prstClr>
                            </a:solidFill>
                            <a:latin typeface="Cambria Math" panose="02040503050406030204" pitchFamily="18" charset="0"/>
                          </a:rPr>
                          <m:t>𝐷</m:t>
                        </m:r>
                      </m:num>
                      <m:den>
                        <m:r>
                          <a:rPr lang="en-US">
                            <a:solidFill>
                              <a:prstClr val="black">
                                <a:lumMod val="75000"/>
                                <a:lumOff val="25000"/>
                              </a:prstClr>
                            </a:solidFill>
                            <a:latin typeface="Cambria Math" panose="02040503050406030204" pitchFamily="18" charset="0"/>
                          </a:rPr>
                          <m:t>𝐵</m:t>
                        </m:r>
                        <m:r>
                          <a:rPr lang="en-US">
                            <a:solidFill>
                              <a:prstClr val="black">
                                <a:lumMod val="75000"/>
                                <a:lumOff val="25000"/>
                              </a:prstClr>
                            </a:solidFill>
                            <a:latin typeface="Cambria Math" panose="02040503050406030204" pitchFamily="18" charset="0"/>
                          </a:rPr>
                          <m:t>+2</m:t>
                        </m:r>
                        <m:r>
                          <a:rPr lang="en-US">
                            <a:solidFill>
                              <a:prstClr val="black">
                                <a:lumMod val="75000"/>
                                <a:lumOff val="25000"/>
                              </a:prstClr>
                            </a:solidFill>
                            <a:latin typeface="Cambria Math" panose="02040503050406030204" pitchFamily="18" charset="0"/>
                          </a:rPr>
                          <m:t>𝐷</m:t>
                        </m:r>
                      </m:den>
                    </m:f>
                    <m:r>
                      <a:rPr lang="en-US">
                        <a:solidFill>
                          <a:prstClr val="black">
                            <a:lumMod val="75000"/>
                            <a:lumOff val="25000"/>
                          </a:prstClr>
                        </a:solidFill>
                        <a:latin typeface="Cambria Math" panose="02040503050406030204" pitchFamily="18" charset="0"/>
                      </a:rPr>
                      <m:t>≈</m:t>
                    </m:r>
                    <m:r>
                      <a:rPr lang="en-US">
                        <a:solidFill>
                          <a:prstClr val="black">
                            <a:lumMod val="75000"/>
                            <a:lumOff val="25000"/>
                          </a:prstClr>
                        </a:solidFill>
                        <a:latin typeface="Cambria Math" panose="02040503050406030204" pitchFamily="18" charset="0"/>
                      </a:rPr>
                      <m:t>𝐷</m:t>
                    </m:r>
                  </m:oMath>
                </a14:m>
                <a:r>
                  <a:rPr lang="en-US" dirty="0">
                    <a:solidFill>
                      <a:prstClr val="black">
                        <a:lumMod val="75000"/>
                        <a:lumOff val="25000"/>
                      </a:prstClr>
                    </a:solidFill>
                  </a:rPr>
                  <a:t> (For very wide channels)</a:t>
                </a:r>
                <a:br>
                  <a:rPr lang="en-US" dirty="0">
                    <a:solidFill>
                      <a:prstClr val="black">
                        <a:lumMod val="75000"/>
                        <a:lumOff val="25000"/>
                      </a:prstClr>
                    </a:solidFill>
                  </a:rPr>
                </a:br>
                <a:r>
                  <a:rPr lang="en-US" dirty="0">
                    <a:solidFill>
                      <a:prstClr val="black">
                        <a:lumMod val="75000"/>
                        <a:lumOff val="25000"/>
                      </a:prstClr>
                    </a:solidFill>
                  </a:rPr>
                  <a:t>If C</a:t>
                </a:r>
                <a14:m>
                  <m:oMath xmlns:m="http://schemas.openxmlformats.org/officeDocument/2006/math">
                    <m:rad>
                      <m:radPr>
                        <m:degHide m:val="on"/>
                        <m:ctrlPr>
                          <a:rPr lang="en-US" i="1">
                            <a:solidFill>
                              <a:prstClr val="black">
                                <a:lumMod val="75000"/>
                                <a:lumOff val="25000"/>
                              </a:prstClr>
                            </a:solidFill>
                            <a:latin typeface="Cambria Math" panose="02040503050406030204" pitchFamily="18" charset="0"/>
                          </a:rPr>
                        </m:ctrlPr>
                      </m:radPr>
                      <m:deg/>
                      <m:e>
                        <m:r>
                          <a:rPr lang="en-US">
                            <a:solidFill>
                              <a:prstClr val="black">
                                <a:lumMod val="75000"/>
                                <a:lumOff val="25000"/>
                              </a:prstClr>
                            </a:solidFill>
                            <a:latin typeface="Cambria Math" panose="02040503050406030204" pitchFamily="18" charset="0"/>
                          </a:rPr>
                          <m:t>𝑆</m:t>
                        </m:r>
                      </m:e>
                    </m:rad>
                  </m:oMath>
                </a14:m>
                <a:r>
                  <a:rPr lang="en-US" dirty="0">
                    <a:solidFill>
                      <a:prstClr val="black">
                        <a:lumMod val="75000"/>
                        <a:lumOff val="25000"/>
                      </a:prstClr>
                    </a:solidFill>
                  </a:rPr>
                  <a:t>  is assumed to be constant for the station and D the mean depth </a:t>
                </a:r>
              </a:p>
              <a:p>
                <a:pPr marL="457200" lvl="1" indent="0">
                  <a:buClr>
                    <a:srgbClr val="353535"/>
                  </a:buClr>
                  <a:buNone/>
                </a:pPr>
                <a:r>
                  <a:rPr lang="en-US" dirty="0">
                    <a:solidFill>
                      <a:prstClr val="black">
                        <a:lumMod val="75000"/>
                        <a:lumOff val="25000"/>
                      </a:prstClr>
                    </a:solidFill>
                  </a:rPr>
                  <a:t>Q= C.</a:t>
                </a:r>
                <a14:m>
                  <m:oMath xmlns:m="http://schemas.openxmlformats.org/officeDocument/2006/math">
                    <m:rad>
                      <m:radPr>
                        <m:degHide m:val="on"/>
                        <m:ctrlPr>
                          <a:rPr lang="en-US" i="1">
                            <a:solidFill>
                              <a:prstClr val="black">
                                <a:lumMod val="75000"/>
                                <a:lumOff val="25000"/>
                              </a:prstClr>
                            </a:solidFill>
                            <a:latin typeface="Cambria Math" panose="02040503050406030204" pitchFamily="18" charset="0"/>
                          </a:rPr>
                        </m:ctrlPr>
                      </m:radPr>
                      <m:deg/>
                      <m:e>
                        <m:r>
                          <a:rPr lang="en-US">
                            <a:solidFill>
                              <a:prstClr val="black">
                                <a:lumMod val="75000"/>
                                <a:lumOff val="25000"/>
                              </a:prstClr>
                            </a:solidFill>
                            <a:latin typeface="Cambria Math" panose="02040503050406030204" pitchFamily="18" charset="0"/>
                          </a:rPr>
                          <m:t>𝑆</m:t>
                        </m:r>
                      </m:e>
                    </m:rad>
                  </m:oMath>
                </a14:m>
                <a:r>
                  <a:rPr lang="en-US" dirty="0">
                    <a:solidFill>
                      <a:prstClr val="black">
                        <a:lumMod val="75000"/>
                        <a:lumOff val="25000"/>
                      </a:prstClr>
                    </a:solidFill>
                  </a:rPr>
                  <a:t> xA.</a:t>
                </a:r>
                <a14:m>
                  <m:oMath xmlns:m="http://schemas.openxmlformats.org/officeDocument/2006/math">
                    <m:rad>
                      <m:radPr>
                        <m:degHide m:val="on"/>
                        <m:ctrlPr>
                          <a:rPr lang="en-US" i="1">
                            <a:solidFill>
                              <a:prstClr val="black">
                                <a:lumMod val="75000"/>
                                <a:lumOff val="25000"/>
                              </a:prstClr>
                            </a:solidFill>
                            <a:latin typeface="Cambria Math" panose="02040503050406030204" pitchFamily="18" charset="0"/>
                          </a:rPr>
                        </m:ctrlPr>
                      </m:radPr>
                      <m:deg/>
                      <m:e>
                        <m:r>
                          <a:rPr lang="en-US">
                            <a:solidFill>
                              <a:prstClr val="black">
                                <a:lumMod val="75000"/>
                                <a:lumOff val="25000"/>
                              </a:prstClr>
                            </a:solidFill>
                            <a:latin typeface="Cambria Math" panose="02040503050406030204" pitchFamily="18" charset="0"/>
                          </a:rPr>
                          <m:t>𝐷</m:t>
                        </m:r>
                      </m:e>
                    </m:rad>
                  </m:oMath>
                </a14:m>
                <a:endParaRPr lang="en-US" dirty="0">
                  <a:solidFill>
                    <a:prstClr val="black">
                      <a:lumMod val="75000"/>
                      <a:lumOff val="25000"/>
                    </a:prstClr>
                  </a:solidFill>
                </a:endParaRPr>
              </a:p>
              <a:p>
                <a:pPr marL="457200" lvl="1" indent="0">
                  <a:buClr>
                    <a:srgbClr val="353535"/>
                  </a:buClr>
                  <a:buNone/>
                </a:pPr>
                <a:r>
                  <a:rPr lang="en-US" dirty="0">
                    <a:solidFill>
                      <a:prstClr val="black">
                        <a:lumMod val="75000"/>
                        <a:lumOff val="25000"/>
                      </a:prstClr>
                    </a:solidFill>
                  </a:rPr>
                  <a:t>Q</a:t>
                </a:r>
                <a14:m>
                  <m:oMath xmlns:m="http://schemas.openxmlformats.org/officeDocument/2006/math">
                    <m:r>
                      <a:rPr lang="en-US">
                        <a:solidFill>
                          <a:prstClr val="black">
                            <a:lumMod val="75000"/>
                            <a:lumOff val="25000"/>
                          </a:prstClr>
                        </a:solidFill>
                        <a:latin typeface="Cambria Math" panose="02040503050406030204" pitchFamily="18" charset="0"/>
                      </a:rPr>
                      <m:t>∝</m:t>
                    </m:r>
                    <m:r>
                      <m:rPr>
                        <m:nor/>
                      </m:rPr>
                      <a:rPr lang="en-US" dirty="0">
                        <a:solidFill>
                          <a:prstClr val="black">
                            <a:lumMod val="75000"/>
                            <a:lumOff val="25000"/>
                          </a:prstClr>
                        </a:solidFill>
                      </a:rPr>
                      <m:t>A</m:t>
                    </m:r>
                    <m:r>
                      <m:rPr>
                        <m:nor/>
                      </m:rPr>
                      <a:rPr lang="en-US" dirty="0">
                        <a:solidFill>
                          <a:prstClr val="black">
                            <a:lumMod val="75000"/>
                            <a:lumOff val="25000"/>
                          </a:prstClr>
                        </a:solidFill>
                      </a:rPr>
                      <m:t>.</m:t>
                    </m:r>
                    <m:rad>
                      <m:radPr>
                        <m:degHide m:val="on"/>
                        <m:ctrlPr>
                          <a:rPr lang="en-US" i="1">
                            <a:solidFill>
                              <a:prstClr val="black">
                                <a:lumMod val="75000"/>
                                <a:lumOff val="25000"/>
                              </a:prstClr>
                            </a:solidFill>
                            <a:latin typeface="Cambria Math" panose="02040503050406030204" pitchFamily="18" charset="0"/>
                          </a:rPr>
                        </m:ctrlPr>
                      </m:radPr>
                      <m:deg/>
                      <m:e>
                        <m:r>
                          <a:rPr lang="en-US">
                            <a:solidFill>
                              <a:prstClr val="black">
                                <a:lumMod val="75000"/>
                                <a:lumOff val="25000"/>
                              </a:prstClr>
                            </a:solidFill>
                            <a:latin typeface="Cambria Math" panose="02040503050406030204" pitchFamily="18" charset="0"/>
                          </a:rPr>
                          <m:t>𝐷</m:t>
                        </m:r>
                      </m:e>
                    </m:rad>
                  </m:oMath>
                </a14:m>
                <a:r>
                  <a:rPr lang="en-US" dirty="0">
                    <a:solidFill>
                      <a:prstClr val="black">
                        <a:lumMod val="75000"/>
                        <a:lumOff val="25000"/>
                      </a:prstClr>
                    </a:solidFill>
                  </a:rPr>
                  <a:t>  ( Straight Line)</a:t>
                </a:r>
              </a:p>
              <a:p>
                <a:pPr marL="457200" lvl="1" indent="0">
                  <a:buClr>
                    <a:srgbClr val="353535"/>
                  </a:buClr>
                  <a:buNone/>
                </a:pPr>
                <a:r>
                  <a:rPr lang="en-US" dirty="0">
                    <a:solidFill>
                      <a:prstClr val="black">
                        <a:lumMod val="75000"/>
                        <a:lumOff val="25000"/>
                      </a:prstClr>
                    </a:solidFill>
                  </a:rPr>
                  <a:t>Known values of Q and A.</a:t>
                </a:r>
                <a14:m>
                  <m:oMath xmlns:m="http://schemas.openxmlformats.org/officeDocument/2006/math">
                    <m:rad>
                      <m:radPr>
                        <m:degHide m:val="on"/>
                        <m:ctrlPr>
                          <a:rPr lang="en-US" i="1">
                            <a:solidFill>
                              <a:prstClr val="black">
                                <a:lumMod val="75000"/>
                                <a:lumOff val="25000"/>
                              </a:prstClr>
                            </a:solidFill>
                            <a:latin typeface="Cambria Math" panose="02040503050406030204" pitchFamily="18" charset="0"/>
                          </a:rPr>
                        </m:ctrlPr>
                      </m:radPr>
                      <m:deg/>
                      <m:e>
                        <m:r>
                          <a:rPr lang="en-US">
                            <a:solidFill>
                              <a:prstClr val="black">
                                <a:lumMod val="75000"/>
                                <a:lumOff val="25000"/>
                              </a:prstClr>
                            </a:solidFill>
                            <a:latin typeface="Cambria Math" panose="02040503050406030204" pitchFamily="18" charset="0"/>
                          </a:rPr>
                          <m:t>𝐷</m:t>
                        </m:r>
                      </m:e>
                    </m:rad>
                  </m:oMath>
                </a14:m>
                <a:r>
                  <a:rPr lang="en-US" dirty="0">
                    <a:solidFill>
                      <a:prstClr val="black">
                        <a:lumMod val="75000"/>
                        <a:lumOff val="25000"/>
                      </a:prstClr>
                    </a:solidFill>
                  </a:rPr>
                  <a:t> are plotted on a graph, which is usually a straight line which can be extended</a:t>
                </a:r>
              </a:p>
              <a:p>
                <a:pPr marL="457200" lvl="1" indent="0">
                  <a:buClr>
                    <a:srgbClr val="353535"/>
                  </a:buClr>
                  <a:buNone/>
                </a:pPr>
                <a:endParaRPr lang="en-US" dirty="0"/>
              </a:p>
              <a:p>
                <a:pPr marL="457200" lvl="1" indent="0">
                  <a:buClr>
                    <a:srgbClr val="353535"/>
                  </a:buClr>
                  <a:buNone/>
                </a:pPr>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1386054" y="1668380"/>
                <a:ext cx="5800809" cy="4539915"/>
              </a:xfrm>
              <a:blipFill rotWithShape="0">
                <a:blip r:embed="rId2"/>
                <a:stretch>
                  <a:fillRect l="-735" t="-941" r="-630"/>
                </a:stretch>
              </a:blipFill>
            </p:spPr>
            <p:txBody>
              <a:bodyPr/>
              <a:lstStyle/>
              <a:p>
                <a:r>
                  <a:rPr lang="en-US">
                    <a:noFill/>
                  </a:rPr>
                  <a:t> </a:t>
                </a:r>
              </a:p>
            </p:txBody>
          </p:sp>
        </mc:Fallback>
      </mc:AlternateContent>
      <p:sp>
        <p:nvSpPr>
          <p:cNvPr id="4" name="Rectangle 3"/>
          <p:cNvSpPr/>
          <p:nvPr/>
        </p:nvSpPr>
        <p:spPr>
          <a:xfrm>
            <a:off x="7603958" y="1668380"/>
            <a:ext cx="3705726" cy="2791325"/>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Freeform 4"/>
          <p:cNvSpPr/>
          <p:nvPr/>
        </p:nvSpPr>
        <p:spPr>
          <a:xfrm>
            <a:off x="7587916" y="2566737"/>
            <a:ext cx="3160295" cy="1876926"/>
          </a:xfrm>
          <a:custGeom>
            <a:avLst/>
            <a:gdLst>
              <a:gd name="connsiteX0" fmla="*/ 0 w 3262027"/>
              <a:gd name="connsiteY0" fmla="*/ 2209304 h 2209304"/>
              <a:gd name="connsiteX1" fmla="*/ 2342147 w 3262027"/>
              <a:gd name="connsiteY1" fmla="*/ 1166567 h 2209304"/>
              <a:gd name="connsiteX2" fmla="*/ 3176337 w 3262027"/>
              <a:gd name="connsiteY2" fmla="*/ 123830 h 2209304"/>
              <a:gd name="connsiteX3" fmla="*/ 3192379 w 3262027"/>
              <a:gd name="connsiteY3" fmla="*/ 59662 h 2209304"/>
            </a:gdLst>
            <a:ahLst/>
            <a:cxnLst>
              <a:cxn ang="0">
                <a:pos x="connsiteX0" y="connsiteY0"/>
              </a:cxn>
              <a:cxn ang="0">
                <a:pos x="connsiteX1" y="connsiteY1"/>
              </a:cxn>
              <a:cxn ang="0">
                <a:pos x="connsiteX2" y="connsiteY2"/>
              </a:cxn>
              <a:cxn ang="0">
                <a:pos x="connsiteX3" y="connsiteY3"/>
              </a:cxn>
            </a:cxnLst>
            <a:rect l="l" t="t" r="r" b="b"/>
            <a:pathLst>
              <a:path w="3262027" h="2209304">
                <a:moveTo>
                  <a:pt x="0" y="2209304"/>
                </a:moveTo>
                <a:cubicBezTo>
                  <a:pt x="906379" y="1861725"/>
                  <a:pt x="1812758" y="1514146"/>
                  <a:pt x="2342147" y="1166567"/>
                </a:cubicBezTo>
                <a:cubicBezTo>
                  <a:pt x="2871537" y="818988"/>
                  <a:pt x="3034632" y="308314"/>
                  <a:pt x="3176337" y="123830"/>
                </a:cubicBezTo>
                <a:cubicBezTo>
                  <a:pt x="3318042" y="-60654"/>
                  <a:pt x="3255210" y="-496"/>
                  <a:pt x="3192379" y="59662"/>
                </a:cubicBezTo>
              </a:path>
            </a:pathLst>
          </a:cu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7" name="Straight Connector 6"/>
          <p:cNvCxnSpPr/>
          <p:nvPr/>
        </p:nvCxnSpPr>
        <p:spPr>
          <a:xfrm flipV="1">
            <a:off x="7587916" y="3064042"/>
            <a:ext cx="1684421" cy="1379621"/>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9240253" y="2213811"/>
            <a:ext cx="1042736" cy="866273"/>
          </a:xfrm>
          <a:prstGeom prst="line">
            <a:avLst/>
          </a:prstGeom>
          <a:ln>
            <a:prstDash val="dash"/>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10523623" y="2871537"/>
            <a:ext cx="16040" cy="15881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9456821" y="2871537"/>
            <a:ext cx="1066802"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9488905" y="1668380"/>
            <a:ext cx="0" cy="120315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9328485" y="4483222"/>
            <a:ext cx="340158" cy="369332"/>
          </a:xfrm>
          <a:prstGeom prst="rect">
            <a:avLst/>
          </a:prstGeom>
          <a:noFill/>
        </p:spPr>
        <p:txBody>
          <a:bodyPr wrap="none" rtlCol="0">
            <a:spAutoFit/>
          </a:bodyPr>
          <a:lstStyle/>
          <a:p>
            <a:r>
              <a:rPr lang="en-US" dirty="0"/>
              <a:t>g</a:t>
            </a:r>
          </a:p>
        </p:txBody>
      </p:sp>
      <p:sp>
        <p:nvSpPr>
          <p:cNvPr id="21" name="TextBox 20"/>
          <p:cNvSpPr txBox="1"/>
          <p:nvPr/>
        </p:nvSpPr>
        <p:spPr>
          <a:xfrm>
            <a:off x="9208171" y="1298863"/>
            <a:ext cx="385042" cy="369332"/>
          </a:xfrm>
          <a:prstGeom prst="rect">
            <a:avLst/>
          </a:prstGeom>
          <a:noFill/>
        </p:spPr>
        <p:txBody>
          <a:bodyPr wrap="none" rtlCol="0">
            <a:spAutoFit/>
          </a:bodyPr>
          <a:lstStyle/>
          <a:p>
            <a:r>
              <a:rPr lang="en-US" dirty="0"/>
              <a:t>Q</a:t>
            </a:r>
          </a:p>
        </p:txBody>
      </p:sp>
      <mc:AlternateContent xmlns:mc="http://schemas.openxmlformats.org/markup-compatibility/2006" xmlns:a14="http://schemas.microsoft.com/office/drawing/2010/main">
        <mc:Choice Requires="a14">
          <p:sp>
            <p:nvSpPr>
              <p:cNvPr id="22" name="TextBox 21"/>
              <p:cNvSpPr txBox="1"/>
              <p:nvPr/>
            </p:nvSpPr>
            <p:spPr>
              <a:xfrm>
                <a:off x="6970295" y="2814840"/>
                <a:ext cx="674800" cy="395429"/>
              </a:xfrm>
              <a:prstGeom prst="rect">
                <a:avLst/>
              </a:prstGeom>
              <a:noFill/>
            </p:spPr>
            <p:txBody>
              <a:bodyPr wrap="none" rtlCol="0">
                <a:spAutoFit/>
              </a:bodyPr>
              <a:lstStyle/>
              <a:p>
                <a:r>
                  <a:rPr lang="en-US" dirty="0"/>
                  <a:t>A</a:t>
                </a:r>
                <a14:m>
                  <m:oMath xmlns:m="http://schemas.openxmlformats.org/officeDocument/2006/math">
                    <m:rad>
                      <m:radPr>
                        <m:degHide m:val="on"/>
                        <m:ctrlPr>
                          <a:rPr lang="en-US" i="1">
                            <a:latin typeface="Cambria Math" panose="02040503050406030204" pitchFamily="18" charset="0"/>
                            <a:ea typeface="Cambria Math" panose="02040503050406030204" pitchFamily="18" charset="0"/>
                          </a:rPr>
                        </m:ctrlPr>
                      </m:radPr>
                      <m:deg/>
                      <m:e>
                        <m:r>
                          <a:rPr lang="en-US" i="1">
                            <a:latin typeface="Cambria Math" panose="02040503050406030204" pitchFamily="18" charset="0"/>
                            <a:ea typeface="Cambria Math" panose="02040503050406030204" pitchFamily="18" charset="0"/>
                          </a:rPr>
                          <m:t>𝐷</m:t>
                        </m:r>
                      </m:e>
                    </m:rad>
                  </m:oMath>
                </a14:m>
                <a:endParaRPr lang="en-US" dirty="0"/>
              </a:p>
            </p:txBody>
          </p:sp>
        </mc:Choice>
        <mc:Fallback xmlns="">
          <p:sp>
            <p:nvSpPr>
              <p:cNvPr id="22" name="TextBox 21"/>
              <p:cNvSpPr txBox="1">
                <a:spLocks noRot="1" noChangeAspect="1" noMove="1" noResize="1" noEditPoints="1" noAdjustHandles="1" noChangeArrowheads="1" noChangeShapeType="1" noTextEdit="1"/>
              </p:cNvSpPr>
              <p:nvPr/>
            </p:nvSpPr>
            <p:spPr>
              <a:xfrm>
                <a:off x="6970295" y="2814840"/>
                <a:ext cx="674800" cy="395429"/>
              </a:xfrm>
              <a:prstGeom prst="rect">
                <a:avLst/>
              </a:prstGeom>
              <a:blipFill rotWithShape="0">
                <a:blip r:embed="rId3"/>
                <a:stretch>
                  <a:fillRect l="-7207" t="-3077" b="-23077"/>
                </a:stretch>
              </a:blipFill>
            </p:spPr>
            <p:txBody>
              <a:bodyPr/>
              <a:lstStyle/>
              <a:p>
                <a:r>
                  <a:rPr lang="en-US">
                    <a:noFill/>
                  </a:rPr>
                  <a:t> </a:t>
                </a:r>
              </a:p>
            </p:txBody>
          </p:sp>
        </mc:Fallback>
      </mc:AlternateContent>
      <p:cxnSp>
        <p:nvCxnSpPr>
          <p:cNvPr id="24" name="Straight Arrow Connector 23"/>
          <p:cNvCxnSpPr>
            <a:stCxn id="21" idx="3"/>
          </p:cNvCxnSpPr>
          <p:nvPr/>
        </p:nvCxnSpPr>
        <p:spPr>
          <a:xfrm>
            <a:off x="9593213" y="1483529"/>
            <a:ext cx="5614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9713529" y="4667886"/>
            <a:ext cx="56144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a:stCxn id="22" idx="0"/>
          </p:cNvCxnSpPr>
          <p:nvPr/>
        </p:nvCxnSpPr>
        <p:spPr>
          <a:xfrm flipV="1">
            <a:off x="7307695" y="2269958"/>
            <a:ext cx="0" cy="54488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Slide Number Placeholder 5"/>
          <p:cNvSpPr>
            <a:spLocks noGrp="1"/>
          </p:cNvSpPr>
          <p:nvPr>
            <p:ph type="sldNum" sz="quarter" idx="12"/>
          </p:nvPr>
        </p:nvSpPr>
        <p:spPr/>
        <p:txBody>
          <a:bodyPr/>
          <a:lstStyle/>
          <a:p>
            <a:fld id="{D1D54810-6751-4602-BDE9-E10C028084AA}" type="slidenum">
              <a:rPr lang="en-US" smtClean="0"/>
              <a:t>40</a:t>
            </a:fld>
            <a:endParaRPr lang="en-US" dirty="0"/>
          </a:p>
        </p:txBody>
      </p:sp>
    </p:spTree>
    <p:extLst>
      <p:ext uri="{BB962C8B-B14F-4D97-AF65-F5344CB8AC3E}">
        <p14:creationId xmlns:p14="http://schemas.microsoft.com/office/powerpoint/2010/main" val="154713912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069433" y="624110"/>
            <a:ext cx="9435180" cy="1280890"/>
          </a:xfrm>
        </p:spPr>
        <p:txBody>
          <a:bodyPr/>
          <a:lstStyle/>
          <a:p>
            <a:r>
              <a:rPr lang="en-US" dirty="0"/>
              <a:t>PLANNING &amp; STREAM FLOW NETWORK</a:t>
            </a:r>
          </a:p>
        </p:txBody>
      </p:sp>
      <p:sp>
        <p:nvSpPr>
          <p:cNvPr id="3" name="Content Placeholder 2"/>
          <p:cNvSpPr>
            <a:spLocks noGrp="1"/>
          </p:cNvSpPr>
          <p:nvPr>
            <p:ph idx="1"/>
          </p:nvPr>
        </p:nvSpPr>
        <p:spPr>
          <a:xfrm>
            <a:off x="2069433" y="2133600"/>
            <a:ext cx="9435179" cy="3777622"/>
          </a:xfrm>
        </p:spPr>
        <p:txBody>
          <a:bodyPr>
            <a:normAutofit/>
          </a:bodyPr>
          <a:lstStyle/>
          <a:p>
            <a:r>
              <a:rPr lang="en-US" dirty="0"/>
              <a:t>Types of stations</a:t>
            </a:r>
          </a:p>
          <a:p>
            <a:pPr lvl="1"/>
            <a:r>
              <a:rPr lang="en-US" dirty="0"/>
              <a:t>Operational stations ( stream flow forecasting, project operation and water allocation)</a:t>
            </a:r>
          </a:p>
          <a:p>
            <a:pPr lvl="1"/>
            <a:r>
              <a:rPr lang="en-US" dirty="0"/>
              <a:t>Special Stations ( to secure data  for  project investigation, special studies on research)</a:t>
            </a:r>
          </a:p>
          <a:p>
            <a:pPr lvl="1"/>
            <a:r>
              <a:rPr lang="en-US" dirty="0"/>
              <a:t>Basic data Stations ( data for future use)</a:t>
            </a:r>
          </a:p>
          <a:p>
            <a:r>
              <a:rPr lang="en-US" dirty="0"/>
              <a:t>Factors affecting the planning</a:t>
            </a:r>
          </a:p>
          <a:p>
            <a:pPr lvl="1"/>
            <a:r>
              <a:rPr lang="en-US" dirty="0"/>
              <a:t>Regional development</a:t>
            </a:r>
          </a:p>
          <a:p>
            <a:pPr lvl="1"/>
            <a:r>
              <a:rPr lang="en-US" dirty="0"/>
              <a:t>Hydrologic characteristics of the region</a:t>
            </a:r>
          </a:p>
          <a:p>
            <a:pPr lvl="1"/>
            <a:r>
              <a:rPr lang="en-US" dirty="0"/>
              <a:t>Probable information needed ( design of hydraulic structure)</a:t>
            </a:r>
          </a:p>
          <a:p>
            <a:pPr lvl="2"/>
            <a:r>
              <a:rPr lang="en-US" dirty="0"/>
              <a:t> 1 gage in developed region		26km</a:t>
            </a:r>
            <a:r>
              <a:rPr lang="en-US" baseline="30000" dirty="0"/>
              <a:t>2</a:t>
            </a:r>
          </a:p>
          <a:p>
            <a:pPr lvl="2"/>
            <a:r>
              <a:rPr lang="en-US" dirty="0"/>
              <a:t> 1 gage in developing region		260km</a:t>
            </a:r>
            <a:r>
              <a:rPr lang="en-US" baseline="30000" dirty="0"/>
              <a:t>2</a:t>
            </a:r>
            <a:endParaRPr lang="en-US" dirty="0"/>
          </a:p>
          <a:p>
            <a:pPr lvl="1"/>
            <a:endParaRPr lang="en-US" dirty="0"/>
          </a:p>
        </p:txBody>
      </p:sp>
      <p:cxnSp>
        <p:nvCxnSpPr>
          <p:cNvPr id="5" name="Straight Arrow Connector 4"/>
          <p:cNvCxnSpPr/>
          <p:nvPr/>
        </p:nvCxnSpPr>
        <p:spPr>
          <a:xfrm>
            <a:off x="5807242" y="5165558"/>
            <a:ext cx="4010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a:off x="5815264" y="5542546"/>
            <a:ext cx="401053"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Slide Number Placeholder 3"/>
          <p:cNvSpPr>
            <a:spLocks noGrp="1"/>
          </p:cNvSpPr>
          <p:nvPr>
            <p:ph type="sldNum" sz="quarter" idx="12"/>
          </p:nvPr>
        </p:nvSpPr>
        <p:spPr/>
        <p:txBody>
          <a:bodyPr/>
          <a:lstStyle/>
          <a:p>
            <a:fld id="{D1D54810-6751-4602-BDE9-E10C028084AA}" type="slidenum">
              <a:rPr lang="en-US" smtClean="0"/>
              <a:t>41</a:t>
            </a:fld>
            <a:endParaRPr lang="en-US" dirty="0"/>
          </a:p>
        </p:txBody>
      </p:sp>
    </p:spTree>
    <p:extLst>
      <p:ext uri="{BB962C8B-B14F-4D97-AF65-F5344CB8AC3E}">
        <p14:creationId xmlns:p14="http://schemas.microsoft.com/office/powerpoint/2010/main" val="384030354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UNITS OF STREAM FLOW</a:t>
            </a:r>
          </a:p>
        </p:txBody>
      </p:sp>
      <p:sp>
        <p:nvSpPr>
          <p:cNvPr id="3" name="Content Placeholder 2"/>
          <p:cNvSpPr>
            <a:spLocks noGrp="1"/>
          </p:cNvSpPr>
          <p:nvPr>
            <p:ph idx="1"/>
          </p:nvPr>
        </p:nvSpPr>
        <p:spPr>
          <a:xfrm>
            <a:off x="2589212" y="1536700"/>
            <a:ext cx="8915400" cy="4374522"/>
          </a:xfrm>
        </p:spPr>
        <p:txBody>
          <a:bodyPr>
            <a:normAutofit lnSpcReduction="10000"/>
          </a:bodyPr>
          <a:lstStyle/>
          <a:p>
            <a:r>
              <a:rPr lang="en-US" dirty="0"/>
              <a:t>Discharge units</a:t>
            </a:r>
          </a:p>
          <a:p>
            <a:pPr lvl="1"/>
            <a:r>
              <a:rPr lang="en-US" dirty="0"/>
              <a:t>Cusec = ft</a:t>
            </a:r>
            <a:r>
              <a:rPr lang="en-US" baseline="30000" dirty="0"/>
              <a:t>3</a:t>
            </a:r>
            <a:r>
              <a:rPr lang="en-US" dirty="0"/>
              <a:t>/s =second-</a:t>
            </a:r>
            <a:r>
              <a:rPr lang="en-US" dirty="0" err="1"/>
              <a:t>ft</a:t>
            </a:r>
            <a:r>
              <a:rPr lang="en-US" dirty="0"/>
              <a:t> = </a:t>
            </a:r>
            <a:r>
              <a:rPr lang="en-US" dirty="0" err="1"/>
              <a:t>cfs</a:t>
            </a:r>
            <a:endParaRPr lang="en-US" dirty="0"/>
          </a:p>
          <a:p>
            <a:pPr lvl="1"/>
            <a:r>
              <a:rPr lang="en-US" dirty="0"/>
              <a:t>Cumecs= m</a:t>
            </a:r>
            <a:r>
              <a:rPr lang="en-US" baseline="30000" dirty="0"/>
              <a:t>3</a:t>
            </a:r>
            <a:r>
              <a:rPr lang="en-US" dirty="0"/>
              <a:t>/s</a:t>
            </a:r>
          </a:p>
          <a:p>
            <a:r>
              <a:rPr lang="en-US" dirty="0"/>
              <a:t>Volume units</a:t>
            </a:r>
          </a:p>
          <a:p>
            <a:pPr lvl="1"/>
            <a:r>
              <a:rPr lang="en-US" dirty="0"/>
              <a:t>Cubic </a:t>
            </a:r>
            <a:r>
              <a:rPr lang="en-US" dirty="0" err="1"/>
              <a:t>ft</a:t>
            </a:r>
            <a:r>
              <a:rPr lang="en-US" dirty="0"/>
              <a:t> =</a:t>
            </a:r>
            <a:r>
              <a:rPr lang="en-US" dirty="0" err="1"/>
              <a:t>cft</a:t>
            </a:r>
            <a:endParaRPr lang="en-US" dirty="0"/>
          </a:p>
          <a:p>
            <a:pPr lvl="1"/>
            <a:r>
              <a:rPr lang="en-US" dirty="0" err="1"/>
              <a:t>Sfd</a:t>
            </a:r>
            <a:r>
              <a:rPr lang="en-US" dirty="0"/>
              <a:t> = </a:t>
            </a:r>
            <a:r>
              <a:rPr lang="en-US" dirty="0" err="1"/>
              <a:t>cfs</a:t>
            </a:r>
            <a:r>
              <a:rPr lang="en-US" dirty="0"/>
              <a:t>- day (vol. of water collected in one day at a rate of 1 cusec)</a:t>
            </a:r>
          </a:p>
          <a:p>
            <a:pPr lvl="1"/>
            <a:r>
              <a:rPr lang="en-US" dirty="0" err="1"/>
              <a:t>Sfh</a:t>
            </a:r>
            <a:endParaRPr lang="en-US" dirty="0"/>
          </a:p>
          <a:p>
            <a:pPr lvl="1"/>
            <a:r>
              <a:rPr lang="en-US" dirty="0"/>
              <a:t>Acre-</a:t>
            </a:r>
            <a:r>
              <a:rPr lang="en-US" dirty="0" err="1"/>
              <a:t>ft</a:t>
            </a:r>
            <a:r>
              <a:rPr lang="en-US" dirty="0"/>
              <a:t> ( vol. of runoff when it is spread over an acre of area and 1’ depth)</a:t>
            </a:r>
          </a:p>
          <a:p>
            <a:pPr lvl="1"/>
            <a:r>
              <a:rPr lang="en-US" dirty="0"/>
              <a:t>1 acre-</a:t>
            </a:r>
            <a:r>
              <a:rPr lang="en-US" dirty="0" err="1"/>
              <a:t>ft</a:t>
            </a:r>
            <a:r>
              <a:rPr lang="en-US" dirty="0"/>
              <a:t> = 43560 ft</a:t>
            </a:r>
            <a:r>
              <a:rPr lang="en-US" baseline="30000" dirty="0"/>
              <a:t>3</a:t>
            </a:r>
            <a:endParaRPr lang="en-US" dirty="0"/>
          </a:p>
          <a:p>
            <a:pPr lvl="1"/>
            <a:r>
              <a:rPr lang="en-US" dirty="0"/>
              <a:t>Inches or cm of runoff (volume when 1” water is spread throughout the area)</a:t>
            </a:r>
          </a:p>
          <a:p>
            <a:pPr lvl="1"/>
            <a:r>
              <a:rPr lang="en-US" dirty="0"/>
              <a:t>Millions of meter cube= ??? </a:t>
            </a:r>
            <a:r>
              <a:rPr lang="en-US" dirty="0" err="1"/>
              <a:t>Sfd</a:t>
            </a:r>
            <a:r>
              <a:rPr lang="en-US" dirty="0"/>
              <a:t>?</a:t>
            </a:r>
          </a:p>
          <a:p>
            <a:pPr lvl="1"/>
            <a:r>
              <a:rPr lang="en-US" dirty="0"/>
              <a:t>Water year = 1</a:t>
            </a:r>
            <a:r>
              <a:rPr lang="en-US" baseline="30000" dirty="0"/>
              <a:t>st</a:t>
            </a:r>
            <a:r>
              <a:rPr lang="en-US" dirty="0"/>
              <a:t> oct-30</a:t>
            </a:r>
            <a:r>
              <a:rPr lang="en-US" baseline="30000" dirty="0"/>
              <a:t>th</a:t>
            </a:r>
            <a:r>
              <a:rPr lang="en-US" dirty="0"/>
              <a:t> </a:t>
            </a:r>
            <a:r>
              <a:rPr lang="en-US" dirty="0" err="1"/>
              <a:t>sep</a:t>
            </a:r>
            <a:endParaRPr lang="en-US"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D1D54810-6751-4602-BDE9-E10C028084AA}" type="slidenum">
              <a:rPr lang="en-US" smtClean="0"/>
              <a:t>42</a:t>
            </a:fld>
            <a:endParaRPr lang="en-US" dirty="0"/>
          </a:p>
        </p:txBody>
      </p:sp>
    </p:spTree>
    <p:extLst>
      <p:ext uri="{BB962C8B-B14F-4D97-AF65-F5344CB8AC3E}">
        <p14:creationId xmlns:p14="http://schemas.microsoft.com/office/powerpoint/2010/main" val="156789443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METER METHOD</a:t>
            </a:r>
          </a:p>
        </p:txBody>
      </p:sp>
      <p:sp>
        <p:nvSpPr>
          <p:cNvPr id="3" name="Content Placeholder 2"/>
          <p:cNvSpPr>
            <a:spLocks noGrp="1"/>
          </p:cNvSpPr>
          <p:nvPr>
            <p:ph idx="1"/>
          </p:nvPr>
        </p:nvSpPr>
        <p:spPr>
          <a:xfrm>
            <a:off x="848139" y="1789043"/>
            <a:ext cx="7805532" cy="4691270"/>
          </a:xfrm>
        </p:spPr>
        <p:txBody>
          <a:bodyPr>
            <a:normAutofit/>
          </a:bodyPr>
          <a:lstStyle/>
          <a:p>
            <a:pPr algn="just"/>
            <a:r>
              <a:rPr lang="en-US" dirty="0"/>
              <a:t>Price Current Meter</a:t>
            </a:r>
          </a:p>
          <a:p>
            <a:pPr lvl="1" algn="just"/>
            <a:r>
              <a:rPr lang="en-US" dirty="0"/>
              <a:t>Consists of 6 conical cups, rotating about a vertical axis</a:t>
            </a:r>
          </a:p>
          <a:p>
            <a:pPr lvl="1" algn="just"/>
            <a:r>
              <a:rPr lang="en-US" dirty="0"/>
              <a:t>Electric contacts driven by cups close a circuit through the battery and the wire of supporting cable to cause a click for each revolution (sometimes for 5 revolutions)</a:t>
            </a:r>
          </a:p>
          <a:p>
            <a:pPr lvl="1" algn="just"/>
            <a:r>
              <a:rPr lang="en-US" dirty="0"/>
              <a:t>This click sound is heard by the operator through Headphones</a:t>
            </a:r>
          </a:p>
          <a:p>
            <a:pPr lvl="1" algn="just"/>
            <a:r>
              <a:rPr lang="en-US" dirty="0"/>
              <a:t>Some times digital counters are used to count number of revolutions</a:t>
            </a:r>
          </a:p>
          <a:p>
            <a:pPr lvl="1" algn="just"/>
            <a:r>
              <a:rPr lang="en-US" dirty="0"/>
              <a:t>For measurement in deep water, the meter is suspended with a cable</a:t>
            </a:r>
          </a:p>
          <a:p>
            <a:pPr lvl="1" algn="just"/>
            <a:r>
              <a:rPr lang="en-US" dirty="0"/>
              <a:t>Tail vane keeps the meter facing into the current</a:t>
            </a:r>
          </a:p>
          <a:p>
            <a:pPr lvl="1" algn="just"/>
            <a:r>
              <a:rPr lang="en-US" dirty="0"/>
              <a:t>Sounding weight keeps the meter vertical</a:t>
            </a:r>
          </a:p>
          <a:p>
            <a:pPr lvl="1" algn="just"/>
            <a:r>
              <a:rPr lang="en-US" dirty="0"/>
              <a:t>Sometimes  cranes are used to support meter over bridge rail</a:t>
            </a:r>
          </a:p>
        </p:txBody>
      </p:sp>
      <p:pic>
        <p:nvPicPr>
          <p:cNvPr id="2050" name="Picture 2" descr="Image result for price meter hydr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653671" y="1411356"/>
            <a:ext cx="3200400" cy="27813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Image result for price meter hydrology"/>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484890" y="4529655"/>
            <a:ext cx="3537962" cy="1990104"/>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p:cNvSpPr txBox="1"/>
          <p:nvPr/>
        </p:nvSpPr>
        <p:spPr>
          <a:xfrm>
            <a:off x="8746887" y="4148861"/>
            <a:ext cx="3013967" cy="307777"/>
          </a:xfrm>
          <a:prstGeom prst="rect">
            <a:avLst/>
          </a:prstGeom>
          <a:noFill/>
        </p:spPr>
        <p:txBody>
          <a:bodyPr wrap="none" rtlCol="0">
            <a:spAutoFit/>
          </a:bodyPr>
          <a:lstStyle/>
          <a:p>
            <a:r>
              <a:rPr lang="en-US" sz="1400" dirty="0"/>
              <a:t>Schematic sketch of price meter</a:t>
            </a:r>
          </a:p>
        </p:txBody>
      </p:sp>
      <p:sp>
        <p:nvSpPr>
          <p:cNvPr id="8" name="TextBox 7"/>
          <p:cNvSpPr txBox="1"/>
          <p:nvPr/>
        </p:nvSpPr>
        <p:spPr>
          <a:xfrm>
            <a:off x="9588463" y="6543880"/>
            <a:ext cx="1330814" cy="307777"/>
          </a:xfrm>
          <a:prstGeom prst="rect">
            <a:avLst/>
          </a:prstGeom>
          <a:noFill/>
        </p:spPr>
        <p:txBody>
          <a:bodyPr wrap="none" rtlCol="0">
            <a:spAutoFit/>
          </a:bodyPr>
          <a:lstStyle/>
          <a:p>
            <a:r>
              <a:rPr lang="en-US" sz="1400" dirty="0"/>
              <a:t>Conical cups</a:t>
            </a:r>
          </a:p>
        </p:txBody>
      </p:sp>
      <p:sp>
        <p:nvSpPr>
          <p:cNvPr id="5" name="Slide Number Placeholder 4"/>
          <p:cNvSpPr>
            <a:spLocks noGrp="1"/>
          </p:cNvSpPr>
          <p:nvPr>
            <p:ph type="sldNum" sz="quarter" idx="12"/>
          </p:nvPr>
        </p:nvSpPr>
        <p:spPr/>
        <p:txBody>
          <a:bodyPr/>
          <a:lstStyle/>
          <a:p>
            <a:fld id="{D1D54810-6751-4602-BDE9-E10C028084AA}" type="slidenum">
              <a:rPr lang="en-US" smtClean="0"/>
              <a:t>5</a:t>
            </a:fld>
            <a:endParaRPr lang="en-US" dirty="0"/>
          </a:p>
        </p:txBody>
      </p:sp>
    </p:spTree>
    <p:extLst>
      <p:ext uri="{BB962C8B-B14F-4D97-AF65-F5344CB8AC3E}">
        <p14:creationId xmlns:p14="http://schemas.microsoft.com/office/powerpoint/2010/main" val="195199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METER METHOD</a:t>
            </a:r>
          </a:p>
        </p:txBody>
      </p:sp>
      <p:sp>
        <p:nvSpPr>
          <p:cNvPr id="3" name="Content Placeholder 2"/>
          <p:cNvSpPr>
            <a:spLocks noGrp="1"/>
          </p:cNvSpPr>
          <p:nvPr>
            <p:ph idx="1"/>
          </p:nvPr>
        </p:nvSpPr>
        <p:spPr>
          <a:xfrm>
            <a:off x="848139" y="1789043"/>
            <a:ext cx="7805532" cy="4691270"/>
          </a:xfrm>
        </p:spPr>
        <p:txBody>
          <a:bodyPr>
            <a:normAutofit/>
          </a:bodyPr>
          <a:lstStyle/>
          <a:p>
            <a:pPr algn="just"/>
            <a:r>
              <a:rPr lang="en-US" dirty="0"/>
              <a:t>Price Current Meter</a:t>
            </a:r>
          </a:p>
          <a:p>
            <a:pPr lvl="1" algn="just"/>
            <a:r>
              <a:rPr lang="en-US" dirty="0"/>
              <a:t>In shallow water meter is mounted on a rod as the observer wades through the stream and notes down number of revolutions</a:t>
            </a:r>
          </a:p>
          <a:p>
            <a:pPr lvl="1" algn="just"/>
            <a:endParaRPr lang="en-US" dirty="0"/>
          </a:p>
          <a:p>
            <a:pPr lvl="1" algn="just"/>
            <a:endParaRPr lang="en-US" dirty="0"/>
          </a:p>
        </p:txBody>
      </p:sp>
      <p:pic>
        <p:nvPicPr>
          <p:cNvPr id="3074" name="Picture 2" descr="Image result for price meter hydrolog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30148" y="2888976"/>
            <a:ext cx="2932181" cy="3914461"/>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Image result for price meter hydrolog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49857" y="2896169"/>
            <a:ext cx="5209691" cy="3907268"/>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1D54810-6751-4602-BDE9-E10C028084AA}" type="slidenum">
              <a:rPr lang="en-US" smtClean="0"/>
              <a:t>6</a:t>
            </a:fld>
            <a:endParaRPr lang="en-US" dirty="0"/>
          </a:p>
        </p:txBody>
      </p:sp>
    </p:spTree>
    <p:extLst>
      <p:ext uri="{BB962C8B-B14F-4D97-AF65-F5344CB8AC3E}">
        <p14:creationId xmlns:p14="http://schemas.microsoft.com/office/powerpoint/2010/main" val="24041451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METER METHOD</a:t>
            </a:r>
          </a:p>
        </p:txBody>
      </p:sp>
      <p:sp>
        <p:nvSpPr>
          <p:cNvPr id="3" name="Content Placeholder 2"/>
          <p:cNvSpPr>
            <a:spLocks noGrp="1"/>
          </p:cNvSpPr>
          <p:nvPr>
            <p:ph idx="1"/>
          </p:nvPr>
        </p:nvSpPr>
        <p:spPr>
          <a:xfrm>
            <a:off x="848139" y="1789043"/>
            <a:ext cx="5009322" cy="4691270"/>
          </a:xfrm>
        </p:spPr>
        <p:txBody>
          <a:bodyPr>
            <a:normAutofit/>
          </a:bodyPr>
          <a:lstStyle/>
          <a:p>
            <a:pPr algn="just"/>
            <a:r>
              <a:rPr lang="en-US" dirty="0"/>
              <a:t>Propeller type Current Meter</a:t>
            </a:r>
          </a:p>
          <a:p>
            <a:pPr lvl="1" algn="just"/>
            <a:r>
              <a:rPr lang="en-US" dirty="0"/>
              <a:t>In this type a propeller rotates about a horizontal axis</a:t>
            </a:r>
          </a:p>
          <a:p>
            <a:pPr lvl="1" algn="just"/>
            <a:r>
              <a:rPr lang="en-US" dirty="0"/>
              <a:t>Contacting mechanism is same</a:t>
            </a:r>
          </a:p>
          <a:p>
            <a:pPr lvl="1" algn="just"/>
            <a:r>
              <a:rPr lang="en-US" dirty="0"/>
              <a:t>Sediment may entrap in the bearing</a:t>
            </a:r>
          </a:p>
          <a:p>
            <a:pPr lvl="1" algn="just"/>
            <a:r>
              <a:rPr lang="en-US" dirty="0"/>
              <a:t>All the measurement procedure remains the same</a:t>
            </a:r>
          </a:p>
          <a:p>
            <a:pPr lvl="1" algn="just"/>
            <a:endParaRPr lang="en-US" dirty="0"/>
          </a:p>
          <a:p>
            <a:pPr lvl="1" algn="just"/>
            <a:endParaRPr lang="en-US" dirty="0"/>
          </a:p>
        </p:txBody>
      </p:sp>
      <p:pic>
        <p:nvPicPr>
          <p:cNvPr id="4098" name="Picture 2" descr="http://www.experimental-hydrology.net/wiki/images/C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2306" y="1905000"/>
            <a:ext cx="5715000" cy="4038601"/>
          </a:xfrm>
          <a:prstGeom prst="rect">
            <a:avLst/>
          </a:prstGeom>
          <a:noFill/>
          <a:extLst>
            <a:ext uri="{909E8E84-426E-40DD-AFC4-6F175D3DCCD1}">
              <a14:hiddenFill xmlns:a14="http://schemas.microsoft.com/office/drawing/2010/main">
                <a:solidFill>
                  <a:srgbClr val="FFFFFF"/>
                </a:solidFill>
              </a14:hiddenFill>
            </a:ext>
          </a:extLst>
        </p:spPr>
      </p:pic>
      <p:grpSp>
        <p:nvGrpSpPr>
          <p:cNvPr id="22" name="Group 21"/>
          <p:cNvGrpSpPr/>
          <p:nvPr/>
        </p:nvGrpSpPr>
        <p:grpSpPr>
          <a:xfrm>
            <a:off x="1490112" y="3992318"/>
            <a:ext cx="4051623" cy="2713387"/>
            <a:chOff x="1490112" y="3992318"/>
            <a:chExt cx="4051623" cy="2713387"/>
          </a:xfrm>
        </p:grpSpPr>
        <p:sp>
          <p:nvSpPr>
            <p:cNvPr id="4" name="Rectangle 3"/>
            <p:cNvSpPr/>
            <p:nvPr/>
          </p:nvSpPr>
          <p:spPr>
            <a:xfrm>
              <a:off x="2888976" y="4249272"/>
              <a:ext cx="106015" cy="2072016"/>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Rectangle 4"/>
            <p:cNvSpPr/>
            <p:nvPr/>
          </p:nvSpPr>
          <p:spPr>
            <a:xfrm>
              <a:off x="2478157" y="6321287"/>
              <a:ext cx="967408" cy="79513"/>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p:cNvSpPr/>
            <p:nvPr/>
          </p:nvSpPr>
          <p:spPr>
            <a:xfrm>
              <a:off x="1669774" y="4870174"/>
              <a:ext cx="3074504" cy="99391"/>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p:nvSpPr>
          <p:spPr>
            <a:xfrm>
              <a:off x="4313580" y="4830418"/>
              <a:ext cx="437322" cy="205409"/>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Isosceles Triangle 6"/>
            <p:cNvSpPr/>
            <p:nvPr/>
          </p:nvSpPr>
          <p:spPr>
            <a:xfrm rot="5400000">
              <a:off x="4737653" y="4856926"/>
              <a:ext cx="185528" cy="172280"/>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lowchart: Terminator 7"/>
            <p:cNvSpPr/>
            <p:nvPr/>
          </p:nvSpPr>
          <p:spPr>
            <a:xfrm rot="5400000">
              <a:off x="3987276" y="4704525"/>
              <a:ext cx="1139687" cy="430696"/>
            </a:xfrm>
            <a:prstGeom prst="flowChartTerminator">
              <a:avLst/>
            </a:prstGeom>
            <a:solidFill>
              <a:schemeClr val="tx1">
                <a:lumMod val="75000"/>
                <a:lumOff val="25000"/>
                <a:alpha val="2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lowchart: Terminator 12"/>
            <p:cNvSpPr/>
            <p:nvPr/>
          </p:nvSpPr>
          <p:spPr>
            <a:xfrm rot="7217234">
              <a:off x="4019141" y="4704521"/>
              <a:ext cx="1139687" cy="430696"/>
            </a:xfrm>
            <a:prstGeom prst="flowChartTerminator">
              <a:avLst/>
            </a:prstGeom>
            <a:solidFill>
              <a:schemeClr val="tx1">
                <a:lumMod val="75000"/>
                <a:lumOff val="25000"/>
                <a:alpha val="28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Connector 10"/>
            <p:cNvCxnSpPr/>
            <p:nvPr/>
          </p:nvCxnSpPr>
          <p:spPr>
            <a:xfrm flipH="1" flipV="1">
              <a:off x="3352800" y="4717774"/>
              <a:ext cx="92765" cy="152400"/>
            </a:xfrm>
            <a:prstGeom prst="line">
              <a:avLst/>
            </a:prstGeom>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flipV="1">
              <a:off x="3522369" y="4717775"/>
              <a:ext cx="121139" cy="152399"/>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3346176" y="4717774"/>
              <a:ext cx="169568"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flipV="1">
              <a:off x="3269129" y="4476376"/>
              <a:ext cx="176436" cy="241398"/>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529920" y="5672940"/>
              <a:ext cx="1011815" cy="307777"/>
            </a:xfrm>
            <a:prstGeom prst="rect">
              <a:avLst/>
            </a:prstGeom>
            <a:noFill/>
          </p:spPr>
          <p:txBody>
            <a:bodyPr wrap="none" rtlCol="0">
              <a:spAutoFit/>
            </a:bodyPr>
            <a:lstStyle/>
            <a:p>
              <a:r>
                <a:rPr lang="en-US" sz="1400" dirty="0"/>
                <a:t>Propellers</a:t>
              </a:r>
            </a:p>
          </p:txBody>
        </p:sp>
        <p:cxnSp>
          <p:nvCxnSpPr>
            <p:cNvPr id="25" name="Straight Connector 24"/>
            <p:cNvCxnSpPr/>
            <p:nvPr/>
          </p:nvCxnSpPr>
          <p:spPr>
            <a:xfrm flipH="1" flipV="1">
              <a:off x="4718071" y="5420350"/>
              <a:ext cx="176436" cy="241398"/>
            </a:xfrm>
            <a:prstGeom prst="line">
              <a:avLst/>
            </a:prstGeom>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1490112" y="5181940"/>
              <a:ext cx="1268296" cy="307777"/>
            </a:xfrm>
            <a:prstGeom prst="rect">
              <a:avLst/>
            </a:prstGeom>
            <a:noFill/>
          </p:spPr>
          <p:txBody>
            <a:bodyPr wrap="none" rtlCol="0">
              <a:spAutoFit/>
            </a:bodyPr>
            <a:lstStyle/>
            <a:p>
              <a:r>
                <a:rPr lang="en-US" sz="1400" dirty="0"/>
                <a:t>Wading Rod</a:t>
              </a:r>
            </a:p>
          </p:txBody>
        </p:sp>
        <p:cxnSp>
          <p:nvCxnSpPr>
            <p:cNvPr id="27" name="Straight Connector 26"/>
            <p:cNvCxnSpPr/>
            <p:nvPr/>
          </p:nvCxnSpPr>
          <p:spPr>
            <a:xfrm flipH="1" flipV="1">
              <a:off x="2687691" y="5420350"/>
              <a:ext cx="176436" cy="241398"/>
            </a:xfrm>
            <a:prstGeom prst="line">
              <a:avLst/>
            </a:prstGeom>
          </p:spPr>
          <p:style>
            <a:lnRef idx="1">
              <a:schemeClr val="accent1"/>
            </a:lnRef>
            <a:fillRef idx="0">
              <a:schemeClr val="accent1"/>
            </a:fillRef>
            <a:effectRef idx="0">
              <a:schemeClr val="accent1"/>
            </a:effectRef>
            <a:fontRef idx="minor">
              <a:schemeClr val="tx1"/>
            </a:fontRef>
          </p:style>
        </p:cxnSp>
        <p:sp>
          <p:nvSpPr>
            <p:cNvPr id="28" name="TextBox 27"/>
            <p:cNvSpPr txBox="1"/>
            <p:nvPr/>
          </p:nvSpPr>
          <p:spPr>
            <a:xfrm>
              <a:off x="2445869" y="6397928"/>
              <a:ext cx="1058303" cy="307777"/>
            </a:xfrm>
            <a:prstGeom prst="rect">
              <a:avLst/>
            </a:prstGeom>
            <a:noFill/>
          </p:spPr>
          <p:txBody>
            <a:bodyPr wrap="none" rtlCol="0">
              <a:spAutoFit/>
            </a:bodyPr>
            <a:lstStyle/>
            <a:p>
              <a:r>
                <a:rPr lang="en-US" sz="1400" dirty="0"/>
                <a:t>Foot Plate</a:t>
              </a:r>
            </a:p>
          </p:txBody>
        </p:sp>
        <p:sp>
          <p:nvSpPr>
            <p:cNvPr id="29" name="TextBox 28"/>
            <p:cNvSpPr txBox="1"/>
            <p:nvPr/>
          </p:nvSpPr>
          <p:spPr>
            <a:xfrm>
              <a:off x="3019840" y="3992318"/>
              <a:ext cx="1122033" cy="532229"/>
            </a:xfrm>
            <a:prstGeom prst="rect">
              <a:avLst/>
            </a:prstGeom>
            <a:noFill/>
          </p:spPr>
          <p:txBody>
            <a:bodyPr wrap="square" rtlCol="0">
              <a:spAutoFit/>
            </a:bodyPr>
            <a:lstStyle/>
            <a:p>
              <a:r>
                <a:rPr lang="en-US" sz="1400" dirty="0"/>
                <a:t>Contact Chamber</a:t>
              </a:r>
            </a:p>
          </p:txBody>
        </p:sp>
      </p:grpSp>
      <p:sp>
        <p:nvSpPr>
          <p:cNvPr id="10" name="Slide Number Placeholder 9"/>
          <p:cNvSpPr>
            <a:spLocks noGrp="1"/>
          </p:cNvSpPr>
          <p:nvPr>
            <p:ph type="sldNum" sz="quarter" idx="12"/>
          </p:nvPr>
        </p:nvSpPr>
        <p:spPr/>
        <p:txBody>
          <a:bodyPr/>
          <a:lstStyle/>
          <a:p>
            <a:fld id="{D1D54810-6751-4602-BDE9-E10C028084AA}" type="slidenum">
              <a:rPr lang="en-US" smtClean="0"/>
              <a:t>7</a:t>
            </a:fld>
            <a:endParaRPr lang="en-US" dirty="0"/>
          </a:p>
        </p:txBody>
      </p:sp>
    </p:spTree>
    <p:extLst>
      <p:ext uri="{BB962C8B-B14F-4D97-AF65-F5344CB8AC3E}">
        <p14:creationId xmlns:p14="http://schemas.microsoft.com/office/powerpoint/2010/main" val="32809937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METER METHOD</a:t>
            </a:r>
          </a:p>
        </p:txBody>
      </p:sp>
      <p:sp>
        <p:nvSpPr>
          <p:cNvPr id="3" name="Content Placeholder 2"/>
          <p:cNvSpPr>
            <a:spLocks noGrp="1"/>
          </p:cNvSpPr>
          <p:nvPr>
            <p:ph idx="1"/>
          </p:nvPr>
        </p:nvSpPr>
        <p:spPr>
          <a:xfrm>
            <a:off x="848139" y="1789043"/>
            <a:ext cx="5009322" cy="4691270"/>
          </a:xfrm>
        </p:spPr>
        <p:txBody>
          <a:bodyPr>
            <a:normAutofit/>
          </a:bodyPr>
          <a:lstStyle/>
          <a:p>
            <a:pPr algn="just"/>
            <a:r>
              <a:rPr lang="en-US" dirty="0"/>
              <a:t>Propeller type Current Meter</a:t>
            </a:r>
          </a:p>
          <a:p>
            <a:pPr lvl="1" algn="just"/>
            <a:endParaRPr lang="en-US" dirty="0"/>
          </a:p>
          <a:p>
            <a:pPr lvl="1" algn="just"/>
            <a:endParaRPr lang="en-US" dirty="0"/>
          </a:p>
        </p:txBody>
      </p:sp>
      <p:pic>
        <p:nvPicPr>
          <p:cNvPr id="5122" name="Picture 2" descr="Image result for propeller type current met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20460" y="2320070"/>
            <a:ext cx="5474001" cy="4160243"/>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p:cNvSpPr>
            <a:spLocks noGrp="1"/>
          </p:cNvSpPr>
          <p:nvPr>
            <p:ph type="sldNum" sz="quarter" idx="12"/>
          </p:nvPr>
        </p:nvSpPr>
        <p:spPr/>
        <p:txBody>
          <a:bodyPr/>
          <a:lstStyle/>
          <a:p>
            <a:fld id="{D1D54810-6751-4602-BDE9-E10C028084AA}" type="slidenum">
              <a:rPr lang="en-US" smtClean="0"/>
              <a:t>8</a:t>
            </a:fld>
            <a:endParaRPr lang="en-US" dirty="0"/>
          </a:p>
        </p:txBody>
      </p:sp>
    </p:spTree>
    <p:extLst>
      <p:ext uri="{BB962C8B-B14F-4D97-AF65-F5344CB8AC3E}">
        <p14:creationId xmlns:p14="http://schemas.microsoft.com/office/powerpoint/2010/main" val="30685295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CURRENT METER MEASUREMENTS</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896889" y="2092657"/>
                <a:ext cx="5258253" cy="4458268"/>
              </a:xfrm>
            </p:spPr>
            <p:txBody>
              <a:bodyPr/>
              <a:lstStyle/>
              <a:p>
                <a:r>
                  <a:rPr lang="en-US" dirty="0"/>
                  <a:t>Q= A x V</a:t>
                </a:r>
              </a:p>
              <a:p>
                <a14:m>
                  <m:oMath xmlns:m="http://schemas.openxmlformats.org/officeDocument/2006/math">
                    <m:r>
                      <a:rPr lang="en-US" b="0" i="1" smtClean="0">
                        <a:latin typeface="Cambria Math" panose="02040503050406030204" pitchFamily="18" charset="0"/>
                      </a:rPr>
                      <m:t>𝑄</m:t>
                    </m:r>
                    <m:r>
                      <a:rPr lang="en-US" b="0" i="1" smtClean="0">
                        <a:latin typeface="Cambria Math" panose="02040503050406030204" pitchFamily="18" charset="0"/>
                      </a:rPr>
                      <m:t>=</m:t>
                    </m:r>
                    <m:nary>
                      <m:naryPr>
                        <m:chr m:val="∑"/>
                        <m:ctrlPr>
                          <a:rPr lang="en-US" b="0" i="1" smtClean="0">
                            <a:latin typeface="Cambria Math" panose="02040503050406030204" pitchFamily="18" charset="0"/>
                          </a:rPr>
                        </m:ctrlPr>
                      </m:naryPr>
                      <m:sub>
                        <m:r>
                          <m:rPr>
                            <m:brk m:alnAt="23"/>
                          </m:rPr>
                          <a:rPr lang="en-US" b="0" i="1" smtClean="0">
                            <a:latin typeface="Cambria Math" panose="02040503050406030204" pitchFamily="18" charset="0"/>
                          </a:rPr>
                          <m:t>𝑖</m:t>
                        </m:r>
                      </m:sub>
                      <m:sup>
                        <m:r>
                          <a:rPr lang="en-US" b="0" i="1" smtClean="0">
                            <a:latin typeface="Cambria Math" panose="02040503050406030204" pitchFamily="18" charset="0"/>
                          </a:rPr>
                          <m:t>𝑛</m:t>
                        </m:r>
                      </m:sup>
                      <m:e>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𝐴</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b="0" i="1" smtClean="0">
                                <a:latin typeface="Cambria Math" panose="02040503050406030204" pitchFamily="18" charset="0"/>
                              </a:rPr>
                              <m:t>𝑉</m:t>
                            </m:r>
                          </m:e>
                          <m:sub>
                            <m:r>
                              <a:rPr lang="en-US" i="1">
                                <a:latin typeface="Cambria Math" panose="02040503050406030204" pitchFamily="18" charset="0"/>
                              </a:rPr>
                              <m:t>𝑖</m:t>
                            </m:r>
                          </m:sub>
                        </m:sSub>
                        <m:r>
                          <a:rPr lang="en-US" b="0" i="1" smtClean="0">
                            <a:latin typeface="Cambria Math" panose="02040503050406030204" pitchFamily="18" charset="0"/>
                          </a:rPr>
                          <m:t> )</m:t>
                        </m:r>
                      </m:e>
                    </m:nary>
                  </m:oMath>
                </a14:m>
                <a:endParaRPr lang="en-US" dirty="0"/>
              </a:p>
              <a:p>
                <a:r>
                  <a:rPr lang="en-US" dirty="0"/>
                  <a:t>It is desirable to complete the measurements with a minimum change in stage</a:t>
                </a:r>
              </a:p>
              <a:p>
                <a:r>
                  <a:rPr lang="en-US" dirty="0"/>
                  <a:t>Stream is divided into a number of vertical sections</a:t>
                </a:r>
              </a:p>
              <a:p>
                <a:r>
                  <a:rPr lang="en-US" dirty="0"/>
                  <a:t>No section should include more than 10% of the total flow (20-30 Vertical sections)</a:t>
                </a:r>
              </a:p>
              <a:p>
                <a:r>
                  <a:rPr lang="en-US" dirty="0"/>
                  <a:t>Velocity varies in parabolic form from 0 at the channel bed to a maximum value at or near surface</a:t>
                </a:r>
              </a:p>
              <a:p>
                <a:r>
                  <a:rPr lang="en-US" dirty="0"/>
                  <a:t>This is developed by many field tests</a:t>
                </a:r>
              </a:p>
              <a:p>
                <a:endParaRPr lang="en-US" dirty="0"/>
              </a:p>
              <a:p>
                <a:endParaRPr lang="en-US"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896889" y="2092657"/>
                <a:ext cx="5258253" cy="4458268"/>
              </a:xfrm>
              <a:blipFill rotWithShape="0">
                <a:blip r:embed="rId2"/>
                <a:stretch>
                  <a:fillRect l="-811" t="-820" r="-1043" b="-1230"/>
                </a:stretch>
              </a:blipFill>
            </p:spPr>
            <p:txBody>
              <a:bodyPr/>
              <a:lstStyle/>
              <a:p>
                <a:r>
                  <a:rPr lang="en-US">
                    <a:noFill/>
                  </a:rPr>
                  <a:t> </a:t>
                </a:r>
              </a:p>
            </p:txBody>
          </p:sp>
        </mc:Fallback>
      </mc:AlternateContent>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55142" y="1727579"/>
            <a:ext cx="5711090" cy="5015256"/>
          </a:xfrm>
          <a:prstGeom prst="rect">
            <a:avLst/>
          </a:prstGeom>
        </p:spPr>
      </p:pic>
      <p:sp>
        <p:nvSpPr>
          <p:cNvPr id="5" name="Slide Number Placeholder 4"/>
          <p:cNvSpPr>
            <a:spLocks noGrp="1"/>
          </p:cNvSpPr>
          <p:nvPr>
            <p:ph type="sldNum" sz="quarter" idx="12"/>
          </p:nvPr>
        </p:nvSpPr>
        <p:spPr/>
        <p:txBody>
          <a:bodyPr/>
          <a:lstStyle/>
          <a:p>
            <a:fld id="{D1D54810-6751-4602-BDE9-E10C028084AA}" type="slidenum">
              <a:rPr lang="en-US" smtClean="0"/>
              <a:t>9</a:t>
            </a:fld>
            <a:endParaRPr lang="en-US" dirty="0"/>
          </a:p>
        </p:txBody>
      </p:sp>
    </p:spTree>
    <p:extLst>
      <p:ext uri="{BB962C8B-B14F-4D97-AF65-F5344CB8AC3E}">
        <p14:creationId xmlns:p14="http://schemas.microsoft.com/office/powerpoint/2010/main" val="101045833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Wisp</Template>
  <TotalTime>1876</TotalTime>
  <Words>2291</Words>
  <Application>Microsoft Office PowerPoint</Application>
  <PresentationFormat>Widescreen</PresentationFormat>
  <Paragraphs>616</Paragraphs>
  <Slides>42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Cambria Math</vt:lpstr>
      <vt:lpstr>Century Gothic</vt:lpstr>
      <vt:lpstr>Wingdings 3</vt:lpstr>
      <vt:lpstr>Wisp</vt:lpstr>
      <vt:lpstr>STREAM GAUGING</vt:lpstr>
      <vt:lpstr>STAGE-DISCHRAGE RELATIONSHIP</vt:lpstr>
      <vt:lpstr>METHODS OF DISCHARGE MEASUREMENT IN RIVERS</vt:lpstr>
      <vt:lpstr>CURRENT METER METHOD</vt:lpstr>
      <vt:lpstr>CURRENT METER METHOD</vt:lpstr>
      <vt:lpstr>CURRENT METER METHOD</vt:lpstr>
      <vt:lpstr>CURRENT METER METHOD</vt:lpstr>
      <vt:lpstr>CURRENT METER METHOD</vt:lpstr>
      <vt:lpstr>CURRENT METER MEASUREMENTS</vt:lpstr>
      <vt:lpstr>CURRENT METER MEASUREMENT</vt:lpstr>
      <vt:lpstr>CURRENT METER MEASUREMENTS</vt:lpstr>
      <vt:lpstr>CURRENT METER MEASUREMENTS</vt:lpstr>
      <vt:lpstr>CURRENT METER MEASUREMENTS</vt:lpstr>
      <vt:lpstr>RATING OF CURRENT METER</vt:lpstr>
      <vt:lpstr>NUMERICAL PROBLEM</vt:lpstr>
      <vt:lpstr>NUMERICAL PROBLEM</vt:lpstr>
      <vt:lpstr>NUMERICAL PROBLEM</vt:lpstr>
      <vt:lpstr>NUMERICAL PROBLEM</vt:lpstr>
      <vt:lpstr>METHODS OF DISCHARGE MEASUREMENTS</vt:lpstr>
      <vt:lpstr>WEIRS AND NOTCHES</vt:lpstr>
      <vt:lpstr>FLUMES</vt:lpstr>
      <vt:lpstr>DILUTION METHODS </vt:lpstr>
      <vt:lpstr>DILUTION METHOD</vt:lpstr>
      <vt:lpstr>DILUTION METHOD</vt:lpstr>
      <vt:lpstr>DILUTION METHOD</vt:lpstr>
      <vt:lpstr>DILUTION METHODS </vt:lpstr>
      <vt:lpstr>DILUTION METHOD FOR DISCHARGE MEASUREMENT</vt:lpstr>
      <vt:lpstr>DILUTION METHOD FOR DISCHARGE MEASUREMENT</vt:lpstr>
      <vt:lpstr>DILUTION METHOD FOR DISCHARGE MEASUREMENT</vt:lpstr>
      <vt:lpstr>DILUTION METHOD FOR DISCHARGE MEASUREMENT</vt:lpstr>
      <vt:lpstr>DILUTION METHOD FOR DISCHARGE MEASUREMENT</vt:lpstr>
      <vt:lpstr>DILUTION METHOD FOR DISCHARGE MEASUREMENT</vt:lpstr>
      <vt:lpstr>ULTRASONIC METHOD</vt:lpstr>
      <vt:lpstr>ULTRASONIC METHOD</vt:lpstr>
      <vt:lpstr>FLOAT METHOD</vt:lpstr>
      <vt:lpstr>BOATING METHOD</vt:lpstr>
      <vt:lpstr>STAGE-DISCHARGE RELATIONS</vt:lpstr>
      <vt:lpstr>EXTENSION OF RATING CURVE</vt:lpstr>
      <vt:lpstr>EXTENSION OF RATING CURVE</vt:lpstr>
      <vt:lpstr>EXTENSION OF RATING CURVE</vt:lpstr>
      <vt:lpstr>PLANNING &amp; STREAM FLOW NETWORK</vt:lpstr>
      <vt:lpstr>UNITS OF STREAM FLOW</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Rabeea</dc:creator>
  <cp:lastModifiedBy>Usman Iftikhar</cp:lastModifiedBy>
  <cp:revision>103</cp:revision>
  <dcterms:created xsi:type="dcterms:W3CDTF">2016-11-06T04:58:19Z</dcterms:created>
  <dcterms:modified xsi:type="dcterms:W3CDTF">2019-02-22T04:12:33Z</dcterms:modified>
</cp:coreProperties>
</file>