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62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938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738A0-6B75-467E-8835-CEFBA41D5E15}" type="datetimeFigureOut">
              <a:rPr lang="en-US" smtClean="0"/>
              <a:t>2/17/2016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02620-BFE8-4F7B-9CA3-07CF14AA5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59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555BDD4-1736-4839-A0C3-B435A475155F}" type="slidenum">
              <a:rPr lang="en-GB" altLang="en-US" sz="1200"/>
              <a:pPr/>
              <a:t>67</a:t>
            </a:fld>
            <a:endParaRPr lang="en-GB" altLang="en-US" sz="120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Mention about the greater area of land when purchase on the sloping ground.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Measurement should be made very carefully as there is no means of checking if it is accurate or not?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90467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555BDD4-1736-4839-A0C3-B435A475155F}" type="slidenum">
              <a:rPr lang="en-GB" altLang="en-US" sz="1200"/>
              <a:pPr/>
              <a:t>68</a:t>
            </a:fld>
            <a:endParaRPr lang="en-GB" altLang="en-US" sz="120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Mention about the greater area of land when purchase on the sloping ground.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Measurement should be made very carefully as there is no means of checking if it is accurate or not?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6188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09600" y="4353559"/>
            <a:ext cx="8305800" cy="2123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27119" y="510540"/>
            <a:ext cx="1889760" cy="677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051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366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673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3054" y="237490"/>
            <a:ext cx="5977890" cy="1219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5625" y="1647190"/>
            <a:ext cx="8032749" cy="3599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6.jpeg"/><Relationship Id="rId4" Type="http://schemas.openxmlformats.org/officeDocument/2006/relationships/image" Target="../media/image71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3650" y="2529840"/>
            <a:ext cx="661924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Arial"/>
                <a:cs typeface="Arial"/>
              </a:rPr>
              <a:t>Surveying &amp;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Measurement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70150" y="3933190"/>
            <a:ext cx="4202430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Distance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Measurement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496695">
              <a:lnSpc>
                <a:spcPct val="100000"/>
              </a:lnSpc>
            </a:pPr>
            <a:r>
              <a:rPr spc="-5" dirty="0"/>
              <a:t>Approaches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54809"/>
            <a:ext cx="7216140" cy="417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75920" indent="-342900">
              <a:lnSpc>
                <a:spcPts val="345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Approaches in measuring horizontal  distance</a:t>
            </a:r>
            <a:endParaRPr sz="32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1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Pacing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6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Optical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rangefinders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59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Odometers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5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Tachometry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6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Taping or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Chaining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59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Electronic </a:t>
            </a:r>
            <a:r>
              <a:rPr sz="2800" dirty="0">
                <a:latin typeface="Arial"/>
                <a:cs typeface="Arial"/>
              </a:rPr>
              <a:t>Distance </a:t>
            </a:r>
            <a:r>
              <a:rPr sz="2800" spc="-5" dirty="0">
                <a:latin typeface="Arial"/>
                <a:cs typeface="Arial"/>
              </a:rPr>
              <a:t>Measurement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(EDM)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59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Global Positioning </a:t>
            </a:r>
            <a:r>
              <a:rPr sz="2800" dirty="0">
                <a:latin typeface="Arial"/>
                <a:cs typeface="Arial"/>
              </a:rPr>
              <a:t>System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(GPS)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132965">
              <a:lnSpc>
                <a:spcPct val="100000"/>
              </a:lnSpc>
            </a:pPr>
            <a:r>
              <a:rPr dirty="0"/>
              <a:t>Pa</a:t>
            </a:r>
            <a:r>
              <a:rPr spc="5" dirty="0"/>
              <a:t>c</a:t>
            </a:r>
            <a:r>
              <a:rPr dirty="0"/>
              <a:t>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681595" cy="3128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person can determine their </a:t>
            </a:r>
            <a:r>
              <a:rPr sz="3200" b="1" spc="-5" dirty="0">
                <a:latin typeface="Arial"/>
                <a:cs typeface="Arial"/>
              </a:rPr>
              <a:t>pace </a:t>
            </a:r>
            <a:r>
              <a:rPr sz="3200" spc="-5" dirty="0">
                <a:latin typeface="Arial"/>
                <a:cs typeface="Arial"/>
              </a:rPr>
              <a:t>by  counting the </a:t>
            </a:r>
            <a:r>
              <a:rPr sz="3200" spc="-10" dirty="0">
                <a:latin typeface="Arial"/>
                <a:cs typeface="Arial"/>
              </a:rPr>
              <a:t>number </a:t>
            </a:r>
            <a:r>
              <a:rPr sz="3200" spc="-5" dirty="0">
                <a:latin typeface="Arial"/>
                <a:cs typeface="Arial"/>
              </a:rPr>
              <a:t>of paces necessary  to walk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distance that has </a:t>
            </a:r>
            <a:r>
              <a:rPr sz="3200" spc="-10" dirty="0">
                <a:latin typeface="Arial"/>
                <a:cs typeface="Arial"/>
              </a:rPr>
              <a:t>been  </a:t>
            </a:r>
            <a:r>
              <a:rPr sz="3200" spc="-5" dirty="0">
                <a:latin typeface="Arial"/>
                <a:cs typeface="Arial"/>
              </a:rPr>
              <a:t>previously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measured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b="1" spc="-5" dirty="0">
                <a:latin typeface="Arial"/>
                <a:cs typeface="Arial"/>
              </a:rPr>
              <a:t>pace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spc="-10" dirty="0">
                <a:latin typeface="Arial"/>
                <a:cs typeface="Arial"/>
              </a:rPr>
              <a:t>defined </a:t>
            </a:r>
            <a:r>
              <a:rPr sz="3200" spc="-5" dirty="0">
                <a:latin typeface="Arial"/>
                <a:cs typeface="Arial"/>
              </a:rPr>
              <a:t>as one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step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b="1" spc="-5" dirty="0">
                <a:latin typeface="Arial"/>
                <a:cs typeface="Arial"/>
              </a:rPr>
              <a:t>stride </a:t>
            </a:r>
            <a:r>
              <a:rPr sz="3200" spc="-5" dirty="0">
                <a:latin typeface="Arial"/>
                <a:cs typeface="Arial"/>
              </a:rPr>
              <a:t>is consider two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steps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885314">
              <a:lnSpc>
                <a:spcPct val="100000"/>
              </a:lnSpc>
            </a:pPr>
            <a:r>
              <a:rPr dirty="0"/>
              <a:t>C</a:t>
            </a:r>
            <a:r>
              <a:rPr spc="-5" dirty="0"/>
              <a:t>h</a:t>
            </a:r>
            <a:r>
              <a:rPr dirty="0"/>
              <a:t>a</a:t>
            </a:r>
            <a:r>
              <a:rPr spc="10" dirty="0"/>
              <a:t>i</a:t>
            </a:r>
            <a:r>
              <a:rPr spc="-5" dirty="0"/>
              <a:t>n</a:t>
            </a:r>
            <a:r>
              <a:rPr spc="10" dirty="0"/>
              <a:t>i</a:t>
            </a:r>
            <a:r>
              <a:rPr dirty="0"/>
              <a:t>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32420" cy="3514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most common method used in  </a:t>
            </a:r>
            <a:r>
              <a:rPr sz="3200" spc="-10" dirty="0">
                <a:latin typeface="Arial"/>
                <a:cs typeface="Arial"/>
              </a:rPr>
              <a:t>determining </a:t>
            </a:r>
            <a:r>
              <a:rPr sz="3200" spc="-5" dirty="0">
                <a:latin typeface="Arial"/>
                <a:cs typeface="Arial"/>
              </a:rPr>
              <a:t>or laying off </a:t>
            </a:r>
            <a:r>
              <a:rPr sz="3200" spc="-10" dirty="0">
                <a:latin typeface="Arial"/>
                <a:cs typeface="Arial"/>
              </a:rPr>
              <a:t>linear  measurements </a:t>
            </a:r>
            <a:r>
              <a:rPr sz="3200" spc="-5" dirty="0">
                <a:latin typeface="Arial"/>
                <a:cs typeface="Arial"/>
              </a:rPr>
              <a:t>for construction </a:t>
            </a:r>
            <a:r>
              <a:rPr sz="3200" dirty="0">
                <a:latin typeface="Arial"/>
                <a:cs typeface="Arial"/>
              </a:rPr>
              <a:t>surveys,  </a:t>
            </a:r>
            <a:r>
              <a:rPr sz="3200" spc="-10" dirty="0">
                <a:latin typeface="Arial"/>
                <a:cs typeface="Arial"/>
              </a:rPr>
              <a:t>triangulation </a:t>
            </a:r>
            <a:r>
              <a:rPr sz="3200" spc="-5" dirty="0">
                <a:latin typeface="Arial"/>
                <a:cs typeface="Arial"/>
              </a:rPr>
              <a:t>base lines, and traverse  distances is often referred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as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chaining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5600" marR="39179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For centuries </a:t>
            </a:r>
            <a:r>
              <a:rPr sz="3200" spc="-10" dirty="0">
                <a:latin typeface="Arial"/>
                <a:cs typeface="Arial"/>
              </a:rPr>
              <a:t>engineers </a:t>
            </a:r>
            <a:r>
              <a:rPr sz="3200" spc="-5" dirty="0">
                <a:latin typeface="Arial"/>
                <a:cs typeface="Arial"/>
              </a:rPr>
              <a:t>have measured  distances with ropes, lines, 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cords.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885314">
              <a:lnSpc>
                <a:spcPct val="100000"/>
              </a:lnSpc>
            </a:pPr>
            <a:r>
              <a:rPr dirty="0"/>
              <a:t>C</a:t>
            </a:r>
            <a:r>
              <a:rPr spc="-5" dirty="0"/>
              <a:t>h</a:t>
            </a:r>
            <a:r>
              <a:rPr dirty="0"/>
              <a:t>a</a:t>
            </a:r>
            <a:r>
              <a:rPr spc="10" dirty="0"/>
              <a:t>i</a:t>
            </a:r>
            <a:r>
              <a:rPr spc="-5" dirty="0"/>
              <a:t>n</a:t>
            </a:r>
            <a:r>
              <a:rPr spc="10" dirty="0"/>
              <a:t>i</a:t>
            </a:r>
            <a:r>
              <a:rPr dirty="0"/>
              <a:t>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39075" cy="410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term </a:t>
            </a:r>
            <a:r>
              <a:rPr sz="3200" b="1" spc="-5" dirty="0">
                <a:latin typeface="Arial"/>
                <a:cs typeface="Arial"/>
              </a:rPr>
              <a:t>chaining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carry–over from  the </a:t>
            </a:r>
            <a:r>
              <a:rPr sz="3200" spc="-10" dirty="0">
                <a:latin typeface="Arial"/>
                <a:cs typeface="Arial"/>
              </a:rPr>
              <a:t>time </a:t>
            </a:r>
            <a:r>
              <a:rPr sz="3200" spc="-5" dirty="0">
                <a:latin typeface="Arial"/>
                <a:cs typeface="Arial"/>
              </a:rPr>
              <a:t>when the Gunter chain was used  </a:t>
            </a:r>
            <a:r>
              <a:rPr sz="3200" spc="-10" dirty="0">
                <a:latin typeface="Arial"/>
                <a:cs typeface="Arial"/>
              </a:rPr>
              <a:t>(1600’s-1900’s)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ts val="3835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66 foot chain is </a:t>
            </a:r>
            <a:r>
              <a:rPr sz="3200" spc="-10" dirty="0">
                <a:latin typeface="Arial"/>
                <a:cs typeface="Arial"/>
              </a:rPr>
              <a:t>made </a:t>
            </a:r>
            <a:r>
              <a:rPr sz="3200" spc="-5" dirty="0">
                <a:latin typeface="Arial"/>
                <a:cs typeface="Arial"/>
              </a:rPr>
              <a:t>of 100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links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835"/>
              </a:lnSpc>
            </a:pPr>
            <a:r>
              <a:rPr sz="3200" spc="-5" dirty="0">
                <a:latin typeface="Arial"/>
                <a:cs typeface="Arial"/>
              </a:rPr>
              <a:t>7.92 inches in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length.</a:t>
            </a:r>
            <a:endParaRPr sz="3200">
              <a:latin typeface="Arial"/>
              <a:cs typeface="Arial"/>
            </a:endParaRPr>
          </a:p>
          <a:p>
            <a:pPr marL="355600" marR="7112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In 1785 </a:t>
            </a:r>
            <a:r>
              <a:rPr sz="3200" dirty="0">
                <a:latin typeface="Arial"/>
                <a:cs typeface="Arial"/>
              </a:rPr>
              <a:t>U.S. a </a:t>
            </a:r>
            <a:r>
              <a:rPr sz="3200" spc="-5" dirty="0">
                <a:latin typeface="Arial"/>
                <a:cs typeface="Arial"/>
              </a:rPr>
              <a:t>federal law stated that </a:t>
            </a:r>
            <a:r>
              <a:rPr sz="3200" spc="-10" dirty="0">
                <a:latin typeface="Arial"/>
                <a:cs typeface="Arial"/>
              </a:rPr>
              <a:t>all  </a:t>
            </a:r>
            <a:r>
              <a:rPr sz="3200" spc="-5" dirty="0">
                <a:latin typeface="Arial"/>
                <a:cs typeface="Arial"/>
              </a:rPr>
              <a:t>government surveys must be done with </a:t>
            </a:r>
            <a:r>
              <a:rPr sz="3200" dirty="0">
                <a:latin typeface="Arial"/>
                <a:cs typeface="Arial"/>
              </a:rPr>
              <a:t>a  </a:t>
            </a:r>
            <a:r>
              <a:rPr sz="3200" spc="-5" dirty="0">
                <a:latin typeface="Arial"/>
                <a:cs typeface="Arial"/>
              </a:rPr>
              <a:t>Gunter's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chain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326515">
              <a:lnSpc>
                <a:spcPct val="100000"/>
              </a:lnSpc>
            </a:pPr>
            <a:r>
              <a:rPr spc="-5" dirty="0"/>
              <a:t>Gunter</a:t>
            </a:r>
            <a:r>
              <a:rPr spc="-75" dirty="0"/>
              <a:t> </a:t>
            </a:r>
            <a:r>
              <a:rPr dirty="0"/>
              <a:t>Chain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47800"/>
            <a:ext cx="8230870" cy="3939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1959" y="5416550"/>
            <a:ext cx="8053070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The surveyor's chain was called Gunter's, after its inventor,  the English mathematician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astronomer Edmund Gunter  (1581-1626).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134235">
              <a:lnSpc>
                <a:spcPct val="100000"/>
              </a:lnSpc>
            </a:pPr>
            <a:r>
              <a:rPr spc="-5" dirty="0"/>
              <a:t>Taping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8185"/>
            <a:ext cx="3009265" cy="4831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99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Accurate  surveyors'  </a:t>
            </a:r>
            <a:r>
              <a:rPr sz="3200" spc="-10" dirty="0">
                <a:latin typeface="Arial"/>
                <a:cs typeface="Arial"/>
              </a:rPr>
              <a:t>tapes made </a:t>
            </a:r>
            <a:r>
              <a:rPr sz="3200" spc="-5" dirty="0">
                <a:latin typeface="Arial"/>
                <a:cs typeface="Arial"/>
              </a:rPr>
              <a:t>of  steel or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steel  alloy with </a:t>
            </a:r>
            <a:r>
              <a:rPr sz="3200" dirty="0">
                <a:latin typeface="Arial"/>
                <a:cs typeface="Arial"/>
              </a:rPr>
              <a:t>a  </a:t>
            </a:r>
            <a:r>
              <a:rPr sz="3200" spc="-5" dirty="0">
                <a:latin typeface="Arial"/>
                <a:cs typeface="Arial"/>
              </a:rPr>
              <a:t>typical </a:t>
            </a:r>
            <a:r>
              <a:rPr sz="3200" spc="-10" dirty="0">
                <a:latin typeface="Arial"/>
                <a:cs typeface="Arial"/>
              </a:rPr>
              <a:t>length  </a:t>
            </a:r>
            <a:r>
              <a:rPr sz="3200" spc="-5" dirty="0">
                <a:latin typeface="Arial"/>
                <a:cs typeface="Arial"/>
              </a:rPr>
              <a:t>of 100 </a:t>
            </a:r>
            <a:r>
              <a:rPr sz="3200" spc="-10" dirty="0">
                <a:latin typeface="Arial"/>
                <a:cs typeface="Arial"/>
              </a:rPr>
              <a:t>feet </a:t>
            </a:r>
            <a:r>
              <a:rPr sz="3200" spc="-5" dirty="0">
                <a:latin typeface="Arial"/>
                <a:cs typeface="Arial"/>
              </a:rPr>
              <a:t>or  100 meters  were used for  surveying  distances.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33800" y="1687829"/>
            <a:ext cx="5106670" cy="2912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62679" y="4770120"/>
            <a:ext cx="380111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0" dirty="0">
                <a:latin typeface="Arial"/>
                <a:cs typeface="Arial"/>
              </a:rPr>
              <a:t>1870’s </a:t>
            </a:r>
            <a:r>
              <a:rPr sz="2400" spc="-5" dirty="0">
                <a:latin typeface="Arial"/>
                <a:cs typeface="Arial"/>
              </a:rPr>
              <a:t>surveyor’s steel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tape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05600" y="4343400"/>
            <a:ext cx="2385059" cy="251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134235">
              <a:lnSpc>
                <a:spcPct val="100000"/>
              </a:lnSpc>
            </a:pPr>
            <a:r>
              <a:rPr spc="-5" dirty="0"/>
              <a:t>Taping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4669" y="1647190"/>
            <a:ext cx="8014970" cy="410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dirty="0">
                <a:latin typeface="Arial"/>
                <a:cs typeface="Arial"/>
              </a:rPr>
              <a:t>very </a:t>
            </a:r>
            <a:r>
              <a:rPr sz="3200" spc="-5" dirty="0">
                <a:latin typeface="Arial"/>
                <a:cs typeface="Arial"/>
              </a:rPr>
              <a:t>accurate measurements, the  </a:t>
            </a:r>
            <a:r>
              <a:rPr sz="3200" spc="-10" dirty="0">
                <a:latin typeface="Arial"/>
                <a:cs typeface="Arial"/>
              </a:rPr>
              <a:t>temperature </a:t>
            </a:r>
            <a:r>
              <a:rPr sz="3200" spc="-5" dirty="0">
                <a:latin typeface="Arial"/>
                <a:cs typeface="Arial"/>
              </a:rPr>
              <a:t>of the tape must be taken into  account, as well as the tension of the </a:t>
            </a:r>
            <a:r>
              <a:rPr sz="3200" spc="-10" dirty="0">
                <a:latin typeface="Arial"/>
                <a:cs typeface="Arial"/>
              </a:rPr>
              <a:t>pull.</a:t>
            </a:r>
            <a:endParaRPr sz="3200">
              <a:latin typeface="Arial"/>
              <a:cs typeface="Arial"/>
            </a:endParaRPr>
          </a:p>
          <a:p>
            <a:pPr marL="355600" marR="66040" indent="-342900" algn="just">
              <a:lnSpc>
                <a:spcPct val="100000"/>
              </a:lnSpc>
              <a:spcBef>
                <a:spcPts val="800"/>
              </a:spcBef>
              <a:buChar char="•"/>
              <a:tabLst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Each </a:t>
            </a:r>
            <a:r>
              <a:rPr sz="3200" spc="-5" dirty="0">
                <a:latin typeface="Arial"/>
                <a:cs typeface="Arial"/>
              </a:rPr>
              <a:t>Steel Tape had its </a:t>
            </a:r>
            <a:r>
              <a:rPr sz="3200" dirty="0">
                <a:latin typeface="Arial"/>
                <a:cs typeface="Arial"/>
              </a:rPr>
              <a:t>own </a:t>
            </a:r>
            <a:r>
              <a:rPr sz="3200" spc="-5" dirty="0">
                <a:latin typeface="Arial"/>
                <a:cs typeface="Arial"/>
              </a:rPr>
              <a:t>temperature  and tension coefficient, which was used </a:t>
            </a:r>
            <a:r>
              <a:rPr sz="3200" dirty="0">
                <a:latin typeface="Arial"/>
                <a:cs typeface="Arial"/>
              </a:rPr>
              <a:t>to  </a:t>
            </a:r>
            <a:r>
              <a:rPr sz="3200" spc="-5" dirty="0">
                <a:latin typeface="Arial"/>
                <a:cs typeface="Arial"/>
              </a:rPr>
              <a:t>correct each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measurement.</a:t>
            </a:r>
            <a:endParaRPr sz="3200">
              <a:latin typeface="Arial"/>
              <a:cs typeface="Arial"/>
            </a:endParaRPr>
          </a:p>
          <a:p>
            <a:pPr marL="355600" marR="106172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Non-metallic </a:t>
            </a:r>
            <a:r>
              <a:rPr sz="3200" spc="-10" dirty="0">
                <a:latin typeface="Arial"/>
                <a:cs typeface="Arial"/>
              </a:rPr>
              <a:t>tapes </a:t>
            </a:r>
            <a:r>
              <a:rPr sz="3200" spc="-5" dirty="0">
                <a:latin typeface="Arial"/>
                <a:cs typeface="Arial"/>
              </a:rPr>
              <a:t>are now common  that are woven from synthetic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yarns.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837055">
              <a:lnSpc>
                <a:spcPct val="100000"/>
              </a:lnSpc>
            </a:pPr>
            <a:r>
              <a:rPr dirty="0"/>
              <a:t>A</a:t>
            </a:r>
            <a:r>
              <a:rPr spc="5" dirty="0"/>
              <a:t>cc</a:t>
            </a:r>
            <a:r>
              <a:rPr dirty="0"/>
              <a:t>u</a:t>
            </a:r>
            <a:r>
              <a:rPr spc="-5" dirty="0"/>
              <a:t>r</a:t>
            </a:r>
            <a:r>
              <a:rPr dirty="0"/>
              <a:t>a</a:t>
            </a:r>
            <a:r>
              <a:rPr spc="5" dirty="0"/>
              <a:t>c</a:t>
            </a:r>
            <a:r>
              <a:rPr dirty="0"/>
              <a:t>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59395" cy="274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Pacing; </a:t>
            </a:r>
            <a:r>
              <a:rPr sz="3200" spc="-5" dirty="0">
                <a:latin typeface="Arial"/>
                <a:cs typeface="Arial"/>
              </a:rPr>
              <a:t>1/50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1/200;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Reconnaissance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Odometer; </a:t>
            </a:r>
            <a:r>
              <a:rPr sz="3200" spc="-5" dirty="0">
                <a:latin typeface="Arial"/>
                <a:cs typeface="Arial"/>
              </a:rPr>
              <a:t>1/200;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Reconnaissance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Taping; </a:t>
            </a:r>
            <a:r>
              <a:rPr sz="3200" spc="-5" dirty="0">
                <a:latin typeface="Arial"/>
                <a:cs typeface="Arial"/>
              </a:rPr>
              <a:t>1/1,000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10" dirty="0">
                <a:latin typeface="Arial"/>
                <a:cs typeface="Arial"/>
              </a:rPr>
              <a:t>1/5,000; </a:t>
            </a:r>
            <a:r>
              <a:rPr sz="3200" spc="-5" dirty="0">
                <a:latin typeface="Arial"/>
                <a:cs typeface="Arial"/>
              </a:rPr>
              <a:t>Land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surveys</a:t>
            </a:r>
            <a:endParaRPr sz="3200">
              <a:latin typeface="Arial"/>
              <a:cs typeface="Arial"/>
            </a:endParaRPr>
          </a:p>
          <a:p>
            <a:pPr marL="354965" marR="751205" indent="-342900">
              <a:lnSpc>
                <a:spcPct val="100000"/>
              </a:lnSpc>
              <a:spcBef>
                <a:spcPts val="790"/>
              </a:spcBef>
              <a:tabLst>
                <a:tab pos="354965" algn="l"/>
              </a:tabLst>
            </a:pPr>
            <a:r>
              <a:rPr sz="4800" baseline="2604" dirty="0">
                <a:latin typeface="Arial"/>
                <a:cs typeface="Arial"/>
              </a:rPr>
              <a:t>•	</a:t>
            </a:r>
            <a:r>
              <a:rPr sz="3200" b="1" spc="-5" dirty="0">
                <a:latin typeface="Arial"/>
                <a:cs typeface="Arial"/>
              </a:rPr>
              <a:t>EDM; </a:t>
            </a:r>
            <a:r>
              <a:rPr sz="3200" spc="-5" dirty="0">
                <a:latin typeface="Arial"/>
                <a:cs typeface="Arial"/>
              </a:rPr>
              <a:t>±0.04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1/300,000; </a:t>
            </a:r>
            <a:r>
              <a:rPr sz="3200" dirty="0">
                <a:latin typeface="Arial"/>
                <a:cs typeface="Arial"/>
              </a:rPr>
              <a:t>All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types of 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surveying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4" marR="5080" indent="1901189">
              <a:lnSpc>
                <a:spcPct val="100000"/>
              </a:lnSpc>
            </a:pPr>
            <a:r>
              <a:rPr sz="4000" spc="-5" dirty="0"/>
              <a:t>Duties of  Chaining/Taping</a:t>
            </a:r>
            <a:r>
              <a:rPr sz="4000" spc="-75" dirty="0"/>
              <a:t> </a:t>
            </a:r>
            <a:r>
              <a:rPr sz="4000" spc="-5" dirty="0"/>
              <a:t>Members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06384" cy="36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smallest chaining group could consist  of only </a:t>
            </a:r>
            <a:r>
              <a:rPr sz="3200" dirty="0">
                <a:latin typeface="Arial"/>
                <a:cs typeface="Arial"/>
              </a:rPr>
              <a:t>two </a:t>
            </a:r>
            <a:r>
              <a:rPr sz="3200" spc="-10" dirty="0">
                <a:latin typeface="Arial"/>
                <a:cs typeface="Arial"/>
              </a:rPr>
              <a:t>people, </a:t>
            </a:r>
            <a:r>
              <a:rPr sz="3200" spc="-5" dirty="0">
                <a:latin typeface="Arial"/>
                <a:cs typeface="Arial"/>
              </a:rPr>
              <a:t>one at each end of the  </a:t>
            </a:r>
            <a:r>
              <a:rPr sz="3200" spc="-10" dirty="0">
                <a:latin typeface="Arial"/>
                <a:cs typeface="Arial"/>
              </a:rPr>
              <a:t>tape.</a:t>
            </a:r>
            <a:endParaRPr sz="3200">
              <a:latin typeface="Arial"/>
              <a:cs typeface="Arial"/>
            </a:endParaRPr>
          </a:p>
          <a:p>
            <a:pPr marL="355600" marR="7048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person </a:t>
            </a:r>
            <a:r>
              <a:rPr sz="3200" spc="-10" dirty="0">
                <a:latin typeface="Arial"/>
                <a:cs typeface="Arial"/>
              </a:rPr>
              <a:t>ahead, holding </a:t>
            </a:r>
            <a:r>
              <a:rPr sz="3200" spc="-5" dirty="0">
                <a:latin typeface="Arial"/>
                <a:cs typeface="Arial"/>
              </a:rPr>
              <a:t>the zero end,  is called the </a:t>
            </a:r>
            <a:r>
              <a:rPr sz="3200" b="1" spc="-5" dirty="0">
                <a:latin typeface="Arial"/>
                <a:cs typeface="Arial"/>
              </a:rPr>
              <a:t>head chainman </a:t>
            </a:r>
            <a:r>
              <a:rPr sz="3200" spc="-5" dirty="0">
                <a:latin typeface="Arial"/>
                <a:cs typeface="Arial"/>
              </a:rPr>
              <a:t>(back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man).</a:t>
            </a:r>
            <a:endParaRPr sz="3200">
              <a:latin typeface="Arial"/>
              <a:cs typeface="Arial"/>
            </a:endParaRPr>
          </a:p>
          <a:p>
            <a:pPr marL="355600" marR="65595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other person is </a:t>
            </a:r>
            <a:r>
              <a:rPr sz="3200" dirty="0">
                <a:latin typeface="Arial"/>
                <a:cs typeface="Arial"/>
              </a:rPr>
              <a:t>known </a:t>
            </a:r>
            <a:r>
              <a:rPr sz="3200" spc="-5" dirty="0">
                <a:latin typeface="Arial"/>
                <a:cs typeface="Arial"/>
              </a:rPr>
              <a:t>as the </a:t>
            </a:r>
            <a:r>
              <a:rPr sz="3200" b="1" spc="-5" dirty="0">
                <a:latin typeface="Arial"/>
                <a:cs typeface="Arial"/>
              </a:rPr>
              <a:t>rear  chainman </a:t>
            </a:r>
            <a:r>
              <a:rPr sz="3200" spc="-5" dirty="0">
                <a:latin typeface="Arial"/>
                <a:cs typeface="Arial"/>
              </a:rPr>
              <a:t>(front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man).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6200" y="510540"/>
            <a:ext cx="391223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77060" algn="l"/>
              </a:tabLst>
            </a:pPr>
            <a:r>
              <a:rPr spc="-10" dirty="0"/>
              <a:t>T</a:t>
            </a:r>
            <a:r>
              <a:rPr dirty="0"/>
              <a:t>aping	Proce</a:t>
            </a:r>
            <a:r>
              <a:rPr spc="5" dirty="0"/>
              <a:t>s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598929"/>
            <a:ext cx="8039100" cy="421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Site inspection and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setup</a:t>
            </a:r>
            <a:endParaRPr sz="3200">
              <a:latin typeface="Arial"/>
              <a:cs typeface="Arial"/>
            </a:endParaRPr>
          </a:p>
          <a:p>
            <a:pPr marL="755650" marR="365125" lvl="1" indent="-285750">
              <a:lnSpc>
                <a:spcPct val="90000"/>
              </a:lnSpc>
              <a:spcBef>
                <a:spcPts val="685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preliminary </a:t>
            </a:r>
            <a:r>
              <a:rPr sz="2800" dirty="0">
                <a:latin typeface="Arial"/>
                <a:cs typeface="Arial"/>
              </a:rPr>
              <a:t>investigation of the field site </a:t>
            </a:r>
            <a:r>
              <a:rPr sz="2800" spc="-5" dirty="0">
                <a:latin typeface="Arial"/>
                <a:cs typeface="Arial"/>
              </a:rPr>
              <a:t>is  </a:t>
            </a:r>
            <a:r>
              <a:rPr sz="2800" dirty="0">
                <a:latin typeface="Arial"/>
                <a:cs typeface="Arial"/>
              </a:rPr>
              <a:t>undertaken to </a:t>
            </a:r>
            <a:r>
              <a:rPr sz="2800" spc="-5" dirty="0">
                <a:latin typeface="Arial"/>
                <a:cs typeface="Arial"/>
              </a:rPr>
              <a:t>map </a:t>
            </a:r>
            <a:r>
              <a:rPr sz="2800" dirty="0">
                <a:latin typeface="Arial"/>
                <a:cs typeface="Arial"/>
              </a:rPr>
              <a:t>out a </a:t>
            </a:r>
            <a:r>
              <a:rPr sz="2800" spc="-5" dirty="0">
                <a:latin typeface="Arial"/>
                <a:cs typeface="Arial"/>
              </a:rPr>
              <a:t>measurement  </a:t>
            </a:r>
            <a:r>
              <a:rPr sz="2800" dirty="0">
                <a:latin typeface="Arial"/>
                <a:cs typeface="Arial"/>
              </a:rPr>
              <a:t>strategy, and to identify and locate </a:t>
            </a:r>
            <a:r>
              <a:rPr sz="2800" spc="-5" dirty="0">
                <a:latin typeface="Arial"/>
                <a:cs typeface="Arial"/>
              </a:rPr>
              <a:t>initial  </a:t>
            </a:r>
            <a:r>
              <a:rPr sz="2800" dirty="0">
                <a:latin typeface="Arial"/>
                <a:cs typeface="Arial"/>
              </a:rPr>
              <a:t>starting and fixed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points</a:t>
            </a:r>
            <a:endParaRPr sz="2800">
              <a:latin typeface="Arial"/>
              <a:cs typeface="Arial"/>
            </a:endParaRPr>
          </a:p>
          <a:p>
            <a:pPr marL="755650" marR="27305" lvl="1" indent="-285750">
              <a:lnSpc>
                <a:spcPts val="3020"/>
              </a:lnSpc>
              <a:spcBef>
                <a:spcPts val="74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Range </a:t>
            </a:r>
            <a:r>
              <a:rPr sz="2800" dirty="0">
                <a:latin typeface="Arial"/>
                <a:cs typeface="Arial"/>
              </a:rPr>
              <a:t>poles </a:t>
            </a:r>
            <a:r>
              <a:rPr sz="2800" spc="-5" dirty="0">
                <a:latin typeface="Arial"/>
                <a:cs typeface="Arial"/>
              </a:rPr>
              <a:t>may </a:t>
            </a:r>
            <a:r>
              <a:rPr sz="2800" dirty="0">
                <a:latin typeface="Arial"/>
                <a:cs typeface="Arial"/>
              </a:rPr>
              <a:t>be placed to help define the  </a:t>
            </a:r>
            <a:r>
              <a:rPr sz="2800" spc="-5" dirty="0">
                <a:latin typeface="Arial"/>
                <a:cs typeface="Arial"/>
              </a:rPr>
              <a:t>measurement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line</a:t>
            </a:r>
            <a:endParaRPr sz="2800">
              <a:latin typeface="Arial"/>
              <a:cs typeface="Arial"/>
            </a:endParaRPr>
          </a:p>
          <a:p>
            <a:pPr marL="755650" marR="5080" lvl="1" indent="-285750">
              <a:lnSpc>
                <a:spcPts val="3020"/>
              </a:lnSpc>
              <a:spcBef>
                <a:spcPts val="70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Field </a:t>
            </a:r>
            <a:r>
              <a:rPr sz="2800" dirty="0">
                <a:latin typeface="Arial"/>
                <a:cs typeface="Arial"/>
              </a:rPr>
              <a:t>notes should be taken for </a:t>
            </a:r>
            <a:r>
              <a:rPr sz="2800" spc="-5" dirty="0">
                <a:latin typeface="Arial"/>
                <a:cs typeface="Arial"/>
              </a:rPr>
              <a:t>later </a:t>
            </a:r>
            <a:r>
              <a:rPr sz="2800" dirty="0">
                <a:latin typeface="Arial"/>
                <a:cs typeface="Arial"/>
              </a:rPr>
              <a:t>reference  </a:t>
            </a:r>
            <a:r>
              <a:rPr sz="2800" spc="-5" dirty="0">
                <a:latin typeface="Arial"/>
                <a:cs typeface="Arial"/>
              </a:rPr>
              <a:t>(e.g. </a:t>
            </a:r>
            <a:r>
              <a:rPr sz="2800" dirty="0">
                <a:latin typeface="Arial"/>
                <a:cs typeface="Arial"/>
              </a:rPr>
              <a:t>date, weather, </a:t>
            </a:r>
            <a:r>
              <a:rPr sz="2800" spc="-5" dirty="0">
                <a:latin typeface="Arial"/>
                <a:cs typeface="Arial"/>
              </a:rPr>
              <a:t>temperature, </a:t>
            </a:r>
            <a:r>
              <a:rPr sz="2800" dirty="0">
                <a:latin typeface="Arial"/>
                <a:cs typeface="Arial"/>
              </a:rPr>
              <a:t>potential  obstructions, </a:t>
            </a:r>
            <a:r>
              <a:rPr sz="2800" spc="-5" dirty="0">
                <a:latin typeface="Arial"/>
                <a:cs typeface="Arial"/>
              </a:rPr>
              <a:t>topography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etc.)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527175">
              <a:lnSpc>
                <a:spcPct val="100000"/>
              </a:lnSpc>
            </a:pPr>
            <a:r>
              <a:rPr spc="5" dirty="0"/>
              <a:t>I</a:t>
            </a:r>
            <a:r>
              <a:rPr spc="-5" dirty="0"/>
              <a:t>n</a:t>
            </a:r>
            <a:r>
              <a:rPr spc="5" dirty="0"/>
              <a:t>t</a:t>
            </a:r>
            <a:r>
              <a:rPr spc="-5" dirty="0"/>
              <a:t>r</a:t>
            </a:r>
            <a:r>
              <a:rPr dirty="0"/>
              <a:t>od</a:t>
            </a:r>
            <a:r>
              <a:rPr spc="-5" dirty="0"/>
              <a:t>u</a:t>
            </a:r>
            <a:r>
              <a:rPr spc="5" dirty="0"/>
              <a:t>ct</a:t>
            </a:r>
            <a:r>
              <a:rPr dirty="0"/>
              <a:t>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06384" cy="3569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One of the most </a:t>
            </a:r>
            <a:r>
              <a:rPr sz="3200" spc="-10" dirty="0">
                <a:latin typeface="Arial"/>
                <a:cs typeface="Arial"/>
              </a:rPr>
              <a:t>fundamental </a:t>
            </a:r>
            <a:r>
              <a:rPr sz="3200" spc="-5" dirty="0">
                <a:latin typeface="Arial"/>
                <a:cs typeface="Arial"/>
              </a:rPr>
              <a:t>surveying  </a:t>
            </a:r>
            <a:r>
              <a:rPr sz="3200" spc="-10" dirty="0">
                <a:latin typeface="Arial"/>
                <a:cs typeface="Arial"/>
              </a:rPr>
              <a:t>operations </a:t>
            </a:r>
            <a:r>
              <a:rPr sz="3200" spc="-5" dirty="0">
                <a:latin typeface="Arial"/>
                <a:cs typeface="Arial"/>
              </a:rPr>
              <a:t>is the measurement of  horizontal distance between two points on  the surface of the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earth.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There are two basic </a:t>
            </a:r>
            <a:r>
              <a:rPr sz="3200" spc="-10" dirty="0">
                <a:latin typeface="Arial"/>
                <a:cs typeface="Arial"/>
              </a:rPr>
              <a:t>methods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used:</a:t>
            </a:r>
            <a:endParaRPr sz="32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Direct.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dirty="0">
                <a:latin typeface="Arial"/>
                <a:cs typeface="Arial"/>
              </a:rPr>
              <a:t>Indirect.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7879" y="510540"/>
            <a:ext cx="497014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72740" algn="l"/>
                <a:tab pos="3961129" algn="l"/>
              </a:tabLst>
            </a:pPr>
            <a:r>
              <a:rPr dirty="0"/>
              <a:t>Plumb</a:t>
            </a:r>
            <a:r>
              <a:rPr spc="-5" dirty="0"/>
              <a:t>-</a:t>
            </a:r>
            <a:r>
              <a:rPr dirty="0"/>
              <a:t>bob	and	Peg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676515" cy="410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10" dirty="0">
                <a:latin typeface="Arial"/>
                <a:cs typeface="Arial"/>
              </a:rPr>
              <a:t>plumb-bob is </a:t>
            </a:r>
            <a:r>
              <a:rPr sz="3200" spc="-5" dirty="0">
                <a:latin typeface="Arial"/>
                <a:cs typeface="Arial"/>
              </a:rPr>
              <a:t>used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locate the  measurement point on the tape vertically  above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fixed marker, or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place </a:t>
            </a:r>
            <a:r>
              <a:rPr sz="3200" spc="-10" dirty="0">
                <a:latin typeface="Arial"/>
                <a:cs typeface="Arial"/>
              </a:rPr>
              <a:t>taping  </a:t>
            </a:r>
            <a:r>
              <a:rPr sz="3200" spc="-5" dirty="0">
                <a:latin typeface="Arial"/>
                <a:cs typeface="Arial"/>
              </a:rPr>
              <a:t>pins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mark tape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lengths.</a:t>
            </a:r>
            <a:endParaRPr sz="3200">
              <a:latin typeface="Arial"/>
              <a:cs typeface="Arial"/>
            </a:endParaRPr>
          </a:p>
          <a:p>
            <a:pPr marL="355600" marR="20574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Each </a:t>
            </a:r>
            <a:r>
              <a:rPr sz="3200" spc="-5" dirty="0">
                <a:latin typeface="Arial"/>
                <a:cs typeface="Arial"/>
              </a:rPr>
              <a:t>end </a:t>
            </a:r>
            <a:r>
              <a:rPr sz="3200" spc="-10" dirty="0">
                <a:latin typeface="Arial"/>
                <a:cs typeface="Arial"/>
              </a:rPr>
              <a:t>point </a:t>
            </a:r>
            <a:r>
              <a:rPr sz="3200" spc="-5" dirty="0">
                <a:latin typeface="Arial"/>
                <a:cs typeface="Arial"/>
              </a:rPr>
              <a:t>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measurement is  marked by placing the </a:t>
            </a:r>
            <a:r>
              <a:rPr sz="3200" spc="-10" dirty="0">
                <a:latin typeface="Arial"/>
                <a:cs typeface="Arial"/>
              </a:rPr>
              <a:t>plumb-bob </a:t>
            </a:r>
            <a:r>
              <a:rPr sz="3200" spc="-5" dirty="0">
                <a:latin typeface="Arial"/>
                <a:cs typeface="Arial"/>
              </a:rPr>
              <a:t>string  over the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tape.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Pegs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set </a:t>
            </a:r>
            <a:r>
              <a:rPr sz="3200" spc="-5" dirty="0">
                <a:latin typeface="Arial"/>
                <a:cs typeface="Arial"/>
              </a:rPr>
              <a:t>out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mark the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positions.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1459" y="510540"/>
            <a:ext cx="10210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Arial"/>
                <a:cs typeface="Arial"/>
              </a:rPr>
              <a:t>Peg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752600"/>
            <a:ext cx="6781800" cy="4531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1905" algn="ctr">
              <a:lnSpc>
                <a:spcPct val="100000"/>
              </a:lnSpc>
            </a:pPr>
            <a:r>
              <a:rPr sz="2400" spc="-5" dirty="0"/>
              <a:t>Straight</a:t>
            </a:r>
            <a:r>
              <a:rPr sz="2400" spc="-65" dirty="0"/>
              <a:t> </a:t>
            </a:r>
            <a:r>
              <a:rPr sz="2400" spc="-10" dirty="0"/>
              <a:t>Line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57200" y="1600200"/>
            <a:ext cx="4991100" cy="3401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92470" y="1494790"/>
            <a:ext cx="2797810" cy="2995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A straight line is  the shortest  distance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between  two points </a:t>
            </a:r>
            <a:r>
              <a:rPr sz="2800" dirty="0">
                <a:latin typeface="Arial"/>
                <a:cs typeface="Arial"/>
              </a:rPr>
              <a:t>on a  </a:t>
            </a:r>
            <a:r>
              <a:rPr sz="2800" spc="-5" dirty="0">
                <a:latin typeface="Arial"/>
                <a:cs typeface="Arial"/>
              </a:rPr>
              <a:t>map </a:t>
            </a:r>
            <a:r>
              <a:rPr sz="2800" dirty="0">
                <a:latin typeface="Arial"/>
                <a:cs typeface="Arial"/>
              </a:rPr>
              <a:t>or </a:t>
            </a:r>
            <a:r>
              <a:rPr sz="2800" spc="-5" dirty="0">
                <a:latin typeface="Arial"/>
                <a:cs typeface="Arial"/>
              </a:rPr>
              <a:t>between  two points </a:t>
            </a:r>
            <a:r>
              <a:rPr sz="2800" dirty="0">
                <a:latin typeface="Arial"/>
                <a:cs typeface="Arial"/>
              </a:rPr>
              <a:t>on the  field.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635" algn="ctr">
              <a:lnSpc>
                <a:spcPct val="100000"/>
              </a:lnSpc>
            </a:pPr>
            <a:r>
              <a:rPr sz="2400" spc="-5" dirty="0"/>
              <a:t>Placing </a:t>
            </a:r>
            <a:r>
              <a:rPr sz="2400" spc="-10" dirty="0"/>
              <a:t>Ranging</a:t>
            </a:r>
            <a:r>
              <a:rPr sz="2400" spc="-65" dirty="0"/>
              <a:t> </a:t>
            </a:r>
            <a:r>
              <a:rPr sz="2400" spc="-5" dirty="0"/>
              <a:t>Pole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57200" y="1217930"/>
            <a:ext cx="1638300" cy="5210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69000" y="1924050"/>
            <a:ext cx="2565400" cy="4400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77670" y="1875790"/>
            <a:ext cx="4146550" cy="2143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correct </a:t>
            </a:r>
            <a:r>
              <a:rPr sz="2800" spc="-5" dirty="0">
                <a:latin typeface="Arial"/>
                <a:cs typeface="Arial"/>
              </a:rPr>
              <a:t>way </a:t>
            </a:r>
            <a:r>
              <a:rPr sz="2800" dirty="0">
                <a:latin typeface="Arial"/>
                <a:cs typeface="Arial"/>
              </a:rPr>
              <a:t>to hold a  ranging </a:t>
            </a:r>
            <a:r>
              <a:rPr sz="2800" spc="-5" dirty="0">
                <a:latin typeface="Arial"/>
                <a:cs typeface="Arial"/>
              </a:rPr>
              <a:t>pole </a:t>
            </a:r>
            <a:r>
              <a:rPr sz="2800" dirty="0">
                <a:latin typeface="Arial"/>
                <a:cs typeface="Arial"/>
              </a:rPr>
              <a:t>is to keep it  loosely </a:t>
            </a:r>
            <a:r>
              <a:rPr sz="2800" spc="-5" dirty="0">
                <a:latin typeface="Arial"/>
                <a:cs typeface="Arial"/>
              </a:rPr>
              <a:t>between thumb  </a:t>
            </a:r>
            <a:r>
              <a:rPr sz="2800" dirty="0">
                <a:latin typeface="Arial"/>
                <a:cs typeface="Arial"/>
              </a:rPr>
              <a:t>and </a:t>
            </a:r>
            <a:r>
              <a:rPr sz="2800" spc="-5" dirty="0">
                <a:latin typeface="Arial"/>
                <a:cs typeface="Arial"/>
              </a:rPr>
              <a:t>index </a:t>
            </a:r>
            <a:r>
              <a:rPr sz="2800" dirty="0">
                <a:latin typeface="Arial"/>
                <a:cs typeface="Arial"/>
              </a:rPr>
              <a:t>finger, about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10  cm above </a:t>
            </a:r>
            <a:r>
              <a:rPr sz="2800" spc="-5" dirty="0">
                <a:latin typeface="Arial"/>
                <a:cs typeface="Arial"/>
              </a:rPr>
              <a:t>the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soil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746250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80" dirty="0"/>
              <a:t> </a:t>
            </a:r>
            <a:r>
              <a:rPr sz="4000" spc="-5" dirty="0"/>
              <a:t>Setup</a:t>
            </a:r>
            <a:endParaRPr sz="4000"/>
          </a:p>
          <a:p>
            <a:pPr marL="1160780">
              <a:lnSpc>
                <a:spcPct val="100000"/>
              </a:lnSpc>
            </a:pPr>
            <a:r>
              <a:rPr sz="2400" spc="-10" dirty="0"/>
              <a:t>Long </a:t>
            </a:r>
            <a:r>
              <a:rPr sz="2400" spc="-5" dirty="0"/>
              <a:t>Distance Straight</a:t>
            </a:r>
            <a:r>
              <a:rPr sz="2400" spc="-30" dirty="0"/>
              <a:t> </a:t>
            </a:r>
            <a:r>
              <a:rPr sz="2400" spc="-10" dirty="0"/>
              <a:t>Line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28600" y="1598930"/>
            <a:ext cx="6096000" cy="3934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19400" y="4248150"/>
            <a:ext cx="6064250" cy="2609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746250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80" dirty="0"/>
              <a:t> </a:t>
            </a:r>
            <a:r>
              <a:rPr sz="4000" spc="-5" dirty="0"/>
              <a:t>Setup</a:t>
            </a:r>
            <a:endParaRPr sz="4000"/>
          </a:p>
          <a:p>
            <a:pPr marL="1160780">
              <a:lnSpc>
                <a:spcPct val="100000"/>
              </a:lnSpc>
            </a:pPr>
            <a:r>
              <a:rPr sz="2400" spc="-10" dirty="0"/>
              <a:t>Long </a:t>
            </a:r>
            <a:r>
              <a:rPr sz="2400" spc="-5" dirty="0"/>
              <a:t>Distance Straight</a:t>
            </a:r>
            <a:r>
              <a:rPr sz="2400" spc="-30" dirty="0"/>
              <a:t> </a:t>
            </a:r>
            <a:r>
              <a:rPr sz="2400" spc="-10" dirty="0"/>
              <a:t>Line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57200" y="1676400"/>
            <a:ext cx="4648200" cy="3154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86200" y="3503929"/>
            <a:ext cx="5010150" cy="31534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0200" y="3727450"/>
            <a:ext cx="4800600" cy="3130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4455" marR="7493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4455" algn="ctr">
              <a:lnSpc>
                <a:spcPct val="100000"/>
              </a:lnSpc>
            </a:pPr>
            <a:r>
              <a:rPr sz="2400" spc="-10" dirty="0"/>
              <a:t>Long </a:t>
            </a:r>
            <a:r>
              <a:rPr sz="2400" spc="-5" dirty="0"/>
              <a:t>Distance Straight</a:t>
            </a:r>
            <a:r>
              <a:rPr sz="2400" spc="-30" dirty="0"/>
              <a:t> </a:t>
            </a:r>
            <a:r>
              <a:rPr sz="2400" spc="-10" dirty="0"/>
              <a:t>Line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243840" y="1294130"/>
            <a:ext cx="4267200" cy="27203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19600" y="1273810"/>
            <a:ext cx="4191000" cy="27203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6995" marR="774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6995" algn="ctr">
              <a:lnSpc>
                <a:spcPct val="100000"/>
              </a:lnSpc>
            </a:pPr>
            <a:r>
              <a:rPr sz="2400" spc="-5" dirty="0"/>
              <a:t>Over </a:t>
            </a:r>
            <a:r>
              <a:rPr sz="2400" dirty="0"/>
              <a:t>A </a:t>
            </a:r>
            <a:r>
              <a:rPr sz="2400" spc="-5" dirty="0"/>
              <a:t>Ridge or </a:t>
            </a:r>
            <a:r>
              <a:rPr sz="2400" dirty="0"/>
              <a:t>A</a:t>
            </a:r>
            <a:r>
              <a:rPr sz="2400" spc="-50" dirty="0"/>
              <a:t> </a:t>
            </a:r>
            <a:r>
              <a:rPr sz="2400" spc="-10" dirty="0"/>
              <a:t>Hill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066800" y="1475739"/>
            <a:ext cx="7067550" cy="5382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6995" marR="774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6995" algn="ctr">
              <a:lnSpc>
                <a:spcPct val="100000"/>
              </a:lnSpc>
            </a:pPr>
            <a:r>
              <a:rPr sz="2400" spc="-5" dirty="0"/>
              <a:t>Over </a:t>
            </a:r>
            <a:r>
              <a:rPr sz="2400" dirty="0"/>
              <a:t>A </a:t>
            </a:r>
            <a:r>
              <a:rPr sz="2400" spc="-5" dirty="0"/>
              <a:t>Ridge or </a:t>
            </a:r>
            <a:r>
              <a:rPr sz="2400" dirty="0"/>
              <a:t>A</a:t>
            </a:r>
            <a:r>
              <a:rPr sz="2400" spc="-50" dirty="0"/>
              <a:t> </a:t>
            </a:r>
            <a:r>
              <a:rPr sz="2400" spc="-10" dirty="0"/>
              <a:t>Hill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219200" y="1447800"/>
            <a:ext cx="6849109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6995" marR="774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6995" algn="ctr">
              <a:lnSpc>
                <a:spcPct val="100000"/>
              </a:lnSpc>
            </a:pPr>
            <a:r>
              <a:rPr sz="2400" spc="-5" dirty="0"/>
              <a:t>Over </a:t>
            </a:r>
            <a:r>
              <a:rPr sz="2400" dirty="0"/>
              <a:t>A </a:t>
            </a:r>
            <a:r>
              <a:rPr sz="2400" spc="-5" dirty="0"/>
              <a:t>Ridge or </a:t>
            </a:r>
            <a:r>
              <a:rPr sz="2400" dirty="0"/>
              <a:t>A</a:t>
            </a:r>
            <a:r>
              <a:rPr sz="2400" spc="-50" dirty="0"/>
              <a:t> </a:t>
            </a:r>
            <a:r>
              <a:rPr sz="2400" spc="-10" dirty="0"/>
              <a:t>Hill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371600" y="1494789"/>
            <a:ext cx="6705600" cy="5363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527175">
              <a:lnSpc>
                <a:spcPct val="100000"/>
              </a:lnSpc>
            </a:pPr>
            <a:r>
              <a:rPr spc="5" dirty="0"/>
              <a:t>I</a:t>
            </a:r>
            <a:r>
              <a:rPr spc="-5" dirty="0"/>
              <a:t>n</a:t>
            </a:r>
            <a:r>
              <a:rPr spc="5" dirty="0"/>
              <a:t>t</a:t>
            </a:r>
            <a:r>
              <a:rPr spc="-5" dirty="0"/>
              <a:t>r</a:t>
            </a:r>
            <a:r>
              <a:rPr dirty="0"/>
              <a:t>od</a:t>
            </a:r>
            <a:r>
              <a:rPr spc="-5" dirty="0"/>
              <a:t>u</a:t>
            </a:r>
            <a:r>
              <a:rPr spc="5" dirty="0"/>
              <a:t>ct</a:t>
            </a:r>
            <a:r>
              <a:rPr dirty="0"/>
              <a:t>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60665" cy="3026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Direct </a:t>
            </a:r>
            <a:r>
              <a:rPr sz="3200" spc="-10" dirty="0">
                <a:latin typeface="Arial"/>
                <a:cs typeface="Arial"/>
              </a:rPr>
              <a:t>linear </a:t>
            </a:r>
            <a:r>
              <a:rPr sz="3200" spc="-5" dirty="0">
                <a:latin typeface="Arial"/>
                <a:cs typeface="Arial"/>
              </a:rPr>
              <a:t>measurements are methods  used for determining horizontal distances  with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tape (or chain) and/or with an  electronic distance measuring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instrument.</a:t>
            </a:r>
            <a:endParaRPr sz="3200">
              <a:latin typeface="Arial"/>
              <a:cs typeface="Arial"/>
            </a:endParaRPr>
          </a:p>
          <a:p>
            <a:pPr marL="355600" marR="2794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In indirect methods, the transit and  stadia or </a:t>
            </a:r>
            <a:r>
              <a:rPr sz="3200" spc="-10" dirty="0">
                <a:latin typeface="Arial"/>
                <a:cs typeface="Arial"/>
              </a:rPr>
              <a:t>theodolite </a:t>
            </a:r>
            <a:r>
              <a:rPr sz="3200" spc="-5" dirty="0">
                <a:latin typeface="Arial"/>
                <a:cs typeface="Arial"/>
              </a:rPr>
              <a:t>and stadia are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used.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6995" marR="774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6995" algn="ctr">
              <a:lnSpc>
                <a:spcPct val="100000"/>
              </a:lnSpc>
            </a:pPr>
            <a:r>
              <a:rPr sz="2400" spc="-5" dirty="0"/>
              <a:t>Over </a:t>
            </a:r>
            <a:r>
              <a:rPr sz="2400" dirty="0"/>
              <a:t>A </a:t>
            </a:r>
            <a:r>
              <a:rPr sz="2400" spc="-5" dirty="0"/>
              <a:t>Ridge or </a:t>
            </a:r>
            <a:r>
              <a:rPr sz="2400" dirty="0"/>
              <a:t>A</a:t>
            </a:r>
            <a:r>
              <a:rPr sz="2400" spc="-50" dirty="0"/>
              <a:t> </a:t>
            </a:r>
            <a:r>
              <a:rPr sz="2400" spc="-10" dirty="0"/>
              <a:t>Hill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371600" y="1510030"/>
            <a:ext cx="6705600" cy="5347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6995" marR="77470" algn="ctr">
              <a:lnSpc>
                <a:spcPct val="100000"/>
              </a:lnSpc>
            </a:pPr>
            <a:r>
              <a:rPr sz="4000" spc="-5" dirty="0"/>
              <a:t>Site</a:t>
            </a:r>
            <a:r>
              <a:rPr sz="4000" spc="-75" dirty="0"/>
              <a:t> </a:t>
            </a:r>
            <a:r>
              <a:rPr sz="4000" spc="-5" dirty="0"/>
              <a:t>Setup</a:t>
            </a:r>
            <a:endParaRPr sz="4000"/>
          </a:p>
          <a:p>
            <a:pPr marL="86995" algn="ctr">
              <a:lnSpc>
                <a:spcPct val="100000"/>
              </a:lnSpc>
            </a:pPr>
            <a:r>
              <a:rPr sz="2400" spc="-5" dirty="0"/>
              <a:t>Over </a:t>
            </a:r>
            <a:r>
              <a:rPr sz="2400" dirty="0"/>
              <a:t>A </a:t>
            </a:r>
            <a:r>
              <a:rPr sz="2400" spc="-5" dirty="0"/>
              <a:t>Ridge or </a:t>
            </a:r>
            <a:r>
              <a:rPr sz="2400" dirty="0"/>
              <a:t>A</a:t>
            </a:r>
            <a:r>
              <a:rPr sz="2400" spc="-50" dirty="0"/>
              <a:t> </a:t>
            </a:r>
            <a:r>
              <a:rPr sz="2400" spc="-10" dirty="0"/>
              <a:t>Hill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295400" y="1475739"/>
            <a:ext cx="6696709" cy="5382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914400"/>
            <a:ext cx="8444230" cy="28359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45" dirty="0"/>
              <a:t> </a:t>
            </a:r>
            <a:r>
              <a:rPr sz="4000" spc="-5" dirty="0"/>
              <a:t>Distance</a:t>
            </a:r>
            <a:endParaRPr sz="4000"/>
          </a:p>
          <a:p>
            <a:pPr marL="2540" algn="ctr">
              <a:lnSpc>
                <a:spcPct val="100000"/>
              </a:lnSpc>
            </a:pPr>
            <a:r>
              <a:rPr sz="2400" spc="-5" dirty="0"/>
              <a:t>Short</a:t>
            </a:r>
            <a:r>
              <a:rPr sz="2400" spc="-70" dirty="0"/>
              <a:t> </a:t>
            </a:r>
            <a:r>
              <a:rPr sz="2400" spc="-5" dirty="0"/>
              <a:t>Distance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0" y="4118609"/>
            <a:ext cx="6783070" cy="21551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15150" y="3905250"/>
            <a:ext cx="2171700" cy="2895600"/>
          </a:xfrm>
          <a:custGeom>
            <a:avLst/>
            <a:gdLst/>
            <a:ahLst/>
            <a:cxnLst/>
            <a:rect l="l" t="t" r="r" b="b"/>
            <a:pathLst>
              <a:path w="2171700" h="2895600">
                <a:moveTo>
                  <a:pt x="0" y="0"/>
                </a:moveTo>
                <a:lnTo>
                  <a:pt x="2171700" y="0"/>
                </a:lnTo>
                <a:lnTo>
                  <a:pt x="2171700" y="2895600"/>
                </a:lnTo>
                <a:lnTo>
                  <a:pt x="0" y="2895600"/>
                </a:lnTo>
                <a:lnTo>
                  <a:pt x="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92619" y="3952240"/>
            <a:ext cx="1971039" cy="1503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Tip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99900"/>
              </a:lnSpc>
            </a:pPr>
            <a:r>
              <a:rPr sz="1400" dirty="0">
                <a:latin typeface="Arial"/>
                <a:cs typeface="Arial"/>
              </a:rPr>
              <a:t>Each </a:t>
            </a:r>
            <a:r>
              <a:rPr sz="1400" spc="-5" dirty="0">
                <a:latin typeface="Arial"/>
                <a:cs typeface="Arial"/>
              </a:rPr>
              <a:t>small division  </a:t>
            </a:r>
            <a:r>
              <a:rPr sz="1400" dirty="0">
                <a:latin typeface="Arial"/>
                <a:cs typeface="Arial"/>
              </a:rPr>
              <a:t>represents </a:t>
            </a:r>
            <a:r>
              <a:rPr sz="1400" spc="-5" dirty="0">
                <a:latin typeface="Arial"/>
                <a:cs typeface="Arial"/>
              </a:rPr>
              <a:t>1mm. </a:t>
            </a:r>
            <a:r>
              <a:rPr sz="1400" dirty="0">
                <a:latin typeface="Arial"/>
                <a:cs typeface="Arial"/>
              </a:rPr>
              <a:t>So </a:t>
            </a:r>
            <a:r>
              <a:rPr sz="1400" spc="-5" dirty="0">
                <a:latin typeface="Arial"/>
                <a:cs typeface="Arial"/>
              </a:rPr>
              <a:t>if 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nail is </a:t>
            </a:r>
            <a:r>
              <a:rPr sz="1400" dirty="0">
                <a:latin typeface="Arial"/>
                <a:cs typeface="Arial"/>
              </a:rPr>
              <a:t>positioned </a:t>
            </a:r>
            <a:r>
              <a:rPr sz="1400" spc="-5" dirty="0">
                <a:latin typeface="Arial"/>
                <a:cs typeface="Arial"/>
              </a:rPr>
              <a:t>two  small divisions </a:t>
            </a:r>
            <a:r>
              <a:rPr sz="1400" dirty="0">
                <a:latin typeface="Arial"/>
                <a:cs typeface="Arial"/>
              </a:rPr>
              <a:t>after  7280 </a:t>
            </a:r>
            <a:r>
              <a:rPr sz="1400" spc="-5" dirty="0">
                <a:latin typeface="Arial"/>
                <a:cs typeface="Arial"/>
              </a:rPr>
              <a:t>mm, it is marking  </a:t>
            </a:r>
            <a:r>
              <a:rPr sz="1400" dirty="0">
                <a:latin typeface="Arial"/>
                <a:cs typeface="Arial"/>
              </a:rPr>
              <a:t>7282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mm.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96150" y="5580379"/>
            <a:ext cx="1371600" cy="10960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746125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45" dirty="0"/>
              <a:t> </a:t>
            </a:r>
            <a:r>
              <a:rPr sz="4000" spc="-5" dirty="0"/>
              <a:t>Distance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4669" y="967740"/>
            <a:ext cx="7139940" cy="322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63875">
              <a:lnSpc>
                <a:spcPct val="100000"/>
              </a:lnSpc>
            </a:pPr>
            <a:r>
              <a:rPr sz="2400" spc="-10" dirty="0">
                <a:latin typeface="Arial"/>
                <a:cs typeface="Arial"/>
              </a:rPr>
              <a:t>Long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Distance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4079875" algn="l"/>
                <a:tab pos="4981575" algn="l"/>
                <a:tab pos="6562725" algn="l"/>
              </a:tabLst>
            </a:pPr>
            <a:r>
              <a:rPr sz="3200" spc="-5" dirty="0">
                <a:latin typeface="Arial"/>
                <a:cs typeface="Arial"/>
              </a:rPr>
              <a:t>The head chainman also acts as the  </a:t>
            </a:r>
            <a:r>
              <a:rPr sz="3200" dirty="0">
                <a:latin typeface="Arial"/>
                <a:cs typeface="Arial"/>
              </a:rPr>
              <a:t>r</a:t>
            </a:r>
            <a:r>
              <a:rPr sz="3200" spc="-10" dirty="0">
                <a:latin typeface="Arial"/>
                <a:cs typeface="Arial"/>
              </a:rPr>
              <a:t>e</a:t>
            </a:r>
            <a:r>
              <a:rPr sz="3200" spc="5" dirty="0">
                <a:latin typeface="Arial"/>
                <a:cs typeface="Arial"/>
              </a:rPr>
              <a:t>c</a:t>
            </a:r>
            <a:r>
              <a:rPr sz="3200" spc="-10" dirty="0">
                <a:latin typeface="Arial"/>
                <a:cs typeface="Arial"/>
              </a:rPr>
              <a:t>o</a:t>
            </a:r>
            <a:r>
              <a:rPr sz="3200" dirty="0">
                <a:latin typeface="Arial"/>
                <a:cs typeface="Arial"/>
              </a:rPr>
              <a:t>r</a:t>
            </a:r>
            <a:r>
              <a:rPr sz="3200" spc="-5" dirty="0">
                <a:latin typeface="Arial"/>
                <a:cs typeface="Arial"/>
              </a:rPr>
              <a:t>de</a:t>
            </a:r>
            <a:r>
              <a:rPr sz="3200" dirty="0">
                <a:latin typeface="Arial"/>
                <a:cs typeface="Arial"/>
              </a:rPr>
              <a:t>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</a:t>
            </a:r>
            <a:r>
              <a:rPr sz="3200" spc="-15" dirty="0">
                <a:latin typeface="Arial"/>
                <a:cs typeface="Arial"/>
              </a:rPr>
              <a:t>l</a:t>
            </a:r>
            <a:r>
              <a:rPr sz="3200" spc="5" dirty="0">
                <a:latin typeface="Arial"/>
                <a:cs typeface="Arial"/>
              </a:rPr>
              <a:t>s</a:t>
            </a:r>
            <a:r>
              <a:rPr sz="3200" dirty="0">
                <a:latin typeface="Arial"/>
                <a:cs typeface="Arial"/>
              </a:rPr>
              <a:t>o </a:t>
            </a:r>
            <a:r>
              <a:rPr sz="3200" spc="-10" dirty="0">
                <a:latin typeface="Arial"/>
                <a:cs typeface="Arial"/>
              </a:rPr>
              <a:t>r</a:t>
            </a:r>
            <a:r>
              <a:rPr sz="3200" spc="-5" dirty="0">
                <a:latin typeface="Arial"/>
                <a:cs typeface="Arial"/>
              </a:rPr>
              <a:t>ea</a:t>
            </a:r>
            <a:r>
              <a:rPr sz="3200" spc="-10" dirty="0">
                <a:latin typeface="Arial"/>
                <a:cs typeface="Arial"/>
              </a:rPr>
              <a:t>d</a:t>
            </a:r>
            <a:r>
              <a:rPr sz="3200" dirty="0">
                <a:latin typeface="Arial"/>
                <a:cs typeface="Arial"/>
              </a:rPr>
              <a:t>s	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d	r</a:t>
            </a:r>
            <a:r>
              <a:rPr sz="3200" spc="-5" dirty="0">
                <a:latin typeface="Arial"/>
                <a:cs typeface="Arial"/>
              </a:rPr>
              <a:t>eco</a:t>
            </a:r>
            <a:r>
              <a:rPr sz="3200" dirty="0">
                <a:latin typeface="Arial"/>
                <a:cs typeface="Arial"/>
              </a:rPr>
              <a:t>r</a:t>
            </a:r>
            <a:r>
              <a:rPr sz="3200" spc="-10" dirty="0">
                <a:latin typeface="Arial"/>
                <a:cs typeface="Arial"/>
              </a:rPr>
              <a:t>d</a:t>
            </a:r>
            <a:r>
              <a:rPr sz="3200" dirty="0">
                <a:latin typeface="Arial"/>
                <a:cs typeface="Arial"/>
              </a:rPr>
              <a:t>s	</a:t>
            </a:r>
            <a:r>
              <a:rPr sz="3200" spc="-10" dirty="0">
                <a:latin typeface="Arial"/>
                <a:cs typeface="Arial"/>
              </a:rPr>
              <a:t>t</a:t>
            </a:r>
            <a:r>
              <a:rPr sz="3200" spc="-5" dirty="0">
                <a:latin typeface="Arial"/>
                <a:cs typeface="Arial"/>
              </a:rPr>
              <a:t>he  </a:t>
            </a:r>
            <a:r>
              <a:rPr sz="3200" spc="-10" dirty="0">
                <a:latin typeface="Arial"/>
                <a:cs typeface="Arial"/>
              </a:rPr>
              <a:t>temperature </a:t>
            </a:r>
            <a:r>
              <a:rPr sz="3200" spc="-5" dirty="0">
                <a:latin typeface="Arial"/>
                <a:cs typeface="Arial"/>
              </a:rPr>
              <a:t>of the</a:t>
            </a:r>
            <a:r>
              <a:rPr sz="3200" spc="-10" dirty="0">
                <a:latin typeface="Arial"/>
                <a:cs typeface="Arial"/>
              </a:rPr>
              <a:t> tape.</a:t>
            </a:r>
            <a:endParaRPr sz="3200">
              <a:latin typeface="Arial"/>
              <a:cs typeface="Arial"/>
            </a:endParaRPr>
          </a:p>
          <a:p>
            <a:pPr marL="355600" marR="18732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rear chainman is responsible </a:t>
            </a:r>
            <a:r>
              <a:rPr sz="3200" spc="-10" dirty="0">
                <a:latin typeface="Arial"/>
                <a:cs typeface="Arial"/>
              </a:rPr>
              <a:t>for  </a:t>
            </a:r>
            <a:r>
              <a:rPr sz="3200" spc="-5" dirty="0">
                <a:latin typeface="Arial"/>
                <a:cs typeface="Arial"/>
              </a:rPr>
              <a:t>keeping the tape in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alignment.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45" dirty="0"/>
              <a:t> </a:t>
            </a:r>
            <a:r>
              <a:rPr sz="4000" spc="-5" dirty="0"/>
              <a:t>Distance</a:t>
            </a:r>
            <a:endParaRPr sz="4000"/>
          </a:p>
          <a:p>
            <a:pPr marL="2540" algn="ctr">
              <a:lnSpc>
                <a:spcPct val="100000"/>
              </a:lnSpc>
            </a:pPr>
            <a:r>
              <a:rPr sz="2400" spc="-10" dirty="0"/>
              <a:t>Long</a:t>
            </a:r>
            <a:r>
              <a:rPr sz="2400" spc="-75" dirty="0"/>
              <a:t> </a:t>
            </a:r>
            <a:r>
              <a:rPr sz="2400" spc="-5" dirty="0"/>
              <a:t>Distance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28600" y="1905000"/>
            <a:ext cx="8610600" cy="1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3487420"/>
            <a:ext cx="8305800" cy="932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400" y="4719320"/>
            <a:ext cx="8394700" cy="9194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310005">
              <a:lnSpc>
                <a:spcPct val="100000"/>
              </a:lnSpc>
            </a:pPr>
            <a:r>
              <a:rPr spc="-5" dirty="0"/>
              <a:t>Stretcherman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89570" cy="410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92583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more </a:t>
            </a:r>
            <a:r>
              <a:rPr sz="3200" spc="-5" dirty="0">
                <a:latin typeface="Arial"/>
                <a:cs typeface="Arial"/>
              </a:rPr>
              <a:t>precise taping,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10" dirty="0">
                <a:latin typeface="Arial"/>
                <a:cs typeface="Arial"/>
              </a:rPr>
              <a:t>three-man  </a:t>
            </a:r>
            <a:r>
              <a:rPr sz="3200" spc="-5" dirty="0">
                <a:latin typeface="Arial"/>
                <a:cs typeface="Arial"/>
              </a:rPr>
              <a:t>party is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essential.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In </a:t>
            </a:r>
            <a:r>
              <a:rPr sz="3200" spc="-10" dirty="0">
                <a:latin typeface="Arial"/>
                <a:cs typeface="Arial"/>
              </a:rPr>
              <a:t>addition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 head and rear chainmen, 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b="1" spc="-5" dirty="0">
                <a:latin typeface="Arial"/>
                <a:cs typeface="Arial"/>
              </a:rPr>
              <a:t>stretcherman </a:t>
            </a:r>
            <a:r>
              <a:rPr sz="3200" spc="-5" dirty="0">
                <a:latin typeface="Arial"/>
                <a:cs typeface="Arial"/>
              </a:rPr>
              <a:t>is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added.</a:t>
            </a:r>
            <a:endParaRPr sz="3200">
              <a:latin typeface="Arial"/>
              <a:cs typeface="Arial"/>
            </a:endParaRPr>
          </a:p>
          <a:p>
            <a:pPr marL="355600" marR="315595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duties of the </a:t>
            </a:r>
            <a:r>
              <a:rPr sz="3200" b="1" spc="-5" dirty="0">
                <a:latin typeface="Arial"/>
                <a:cs typeface="Arial"/>
              </a:rPr>
              <a:t>stretcherman </a:t>
            </a:r>
            <a:r>
              <a:rPr sz="3200" spc="-5" dirty="0">
                <a:latin typeface="Arial"/>
                <a:cs typeface="Arial"/>
              </a:rPr>
              <a:t>are </a:t>
            </a:r>
            <a:r>
              <a:rPr sz="3200" dirty="0">
                <a:latin typeface="Arial"/>
                <a:cs typeface="Arial"/>
              </a:rPr>
              <a:t>to  </a:t>
            </a:r>
            <a:r>
              <a:rPr sz="3200" spc="-10" dirty="0">
                <a:latin typeface="Arial"/>
                <a:cs typeface="Arial"/>
              </a:rPr>
              <a:t>apply </a:t>
            </a:r>
            <a:r>
              <a:rPr sz="3200" spc="-5" dirty="0">
                <a:latin typeface="Arial"/>
                <a:cs typeface="Arial"/>
              </a:rPr>
              <a:t>and to </a:t>
            </a:r>
            <a:r>
              <a:rPr sz="3200" spc="-10" dirty="0">
                <a:latin typeface="Arial"/>
                <a:cs typeface="Arial"/>
              </a:rPr>
              <a:t>maintain </a:t>
            </a:r>
            <a:r>
              <a:rPr sz="3200" spc="-5" dirty="0">
                <a:latin typeface="Arial"/>
                <a:cs typeface="Arial"/>
              </a:rPr>
              <a:t>the correct tension  on the </a:t>
            </a:r>
            <a:r>
              <a:rPr sz="3200" spc="-10" dirty="0">
                <a:latin typeface="Arial"/>
                <a:cs typeface="Arial"/>
              </a:rPr>
              <a:t>tape </a:t>
            </a:r>
            <a:r>
              <a:rPr sz="3200" spc="-5" dirty="0">
                <a:latin typeface="Arial"/>
                <a:cs typeface="Arial"/>
              </a:rPr>
              <a:t>while the chainmen do the  </a:t>
            </a:r>
            <a:r>
              <a:rPr sz="3200" spc="-10" dirty="0">
                <a:latin typeface="Arial"/>
                <a:cs typeface="Arial"/>
              </a:rPr>
              <a:t>measuring.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45" dirty="0"/>
              <a:t> </a:t>
            </a:r>
            <a:r>
              <a:rPr sz="4000" spc="-5" dirty="0"/>
              <a:t>Distance</a:t>
            </a:r>
            <a:endParaRPr sz="4000"/>
          </a:p>
          <a:p>
            <a:pPr marL="2540" algn="ctr">
              <a:lnSpc>
                <a:spcPct val="100000"/>
              </a:lnSpc>
            </a:pPr>
            <a:r>
              <a:rPr sz="2400" spc="-5" dirty="0"/>
              <a:t>in </a:t>
            </a:r>
            <a:r>
              <a:rPr sz="2400" dirty="0"/>
              <a:t>A </a:t>
            </a:r>
            <a:r>
              <a:rPr sz="2400" spc="-5" dirty="0"/>
              <a:t>Tall Growing</a:t>
            </a:r>
            <a:r>
              <a:rPr sz="2400" spc="-65" dirty="0"/>
              <a:t> </a:t>
            </a:r>
            <a:r>
              <a:rPr sz="2400" spc="-5" dirty="0"/>
              <a:t>Crop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81000" y="2061210"/>
            <a:ext cx="8610600" cy="3300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5880" y="510540"/>
            <a:ext cx="649287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78330" algn="l"/>
              </a:tabLst>
            </a:pPr>
            <a:r>
              <a:rPr dirty="0"/>
              <a:t>Taping	over Level</a:t>
            </a:r>
            <a:r>
              <a:rPr spc="-75" dirty="0"/>
              <a:t> </a:t>
            </a:r>
            <a:r>
              <a:rPr spc="-5" dirty="0"/>
              <a:t>Ground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83525" cy="3026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4864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If the </a:t>
            </a:r>
            <a:r>
              <a:rPr sz="3200" spc="-10" dirty="0">
                <a:latin typeface="Arial"/>
                <a:cs typeface="Arial"/>
              </a:rPr>
              <a:t>taping </a:t>
            </a:r>
            <a:r>
              <a:rPr sz="3200" spc="-5" dirty="0">
                <a:latin typeface="Arial"/>
                <a:cs typeface="Arial"/>
              </a:rPr>
              <a:t>is done over level ground  where there is no underbrush, the tape  </a:t>
            </a:r>
            <a:r>
              <a:rPr sz="3200" dirty="0">
                <a:latin typeface="Arial"/>
                <a:cs typeface="Arial"/>
              </a:rPr>
              <a:t>can </a:t>
            </a:r>
            <a:r>
              <a:rPr sz="3200" spc="-5" dirty="0">
                <a:latin typeface="Arial"/>
                <a:cs typeface="Arial"/>
              </a:rPr>
              <a:t>rest on the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ground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if the distance </a:t>
            </a:r>
            <a:r>
              <a:rPr sz="3200" spc="-10" dirty="0">
                <a:latin typeface="Arial"/>
                <a:cs typeface="Arial"/>
              </a:rPr>
              <a:t>being </a:t>
            </a:r>
            <a:r>
              <a:rPr sz="3200" spc="-5" dirty="0">
                <a:latin typeface="Arial"/>
                <a:cs typeface="Arial"/>
              </a:rPr>
              <a:t>measured is greater  than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10" dirty="0">
                <a:latin typeface="Arial"/>
                <a:cs typeface="Arial"/>
              </a:rPr>
              <a:t>tape </a:t>
            </a:r>
            <a:r>
              <a:rPr sz="3200" spc="-5" dirty="0">
                <a:latin typeface="Arial"/>
                <a:cs typeface="Arial"/>
              </a:rPr>
              <a:t>length, </a:t>
            </a:r>
            <a:r>
              <a:rPr sz="3200" spc="-10" dirty="0">
                <a:latin typeface="Arial"/>
                <a:cs typeface="Arial"/>
              </a:rPr>
              <a:t>it </a:t>
            </a:r>
            <a:r>
              <a:rPr sz="3200" spc="-5" dirty="0">
                <a:latin typeface="Arial"/>
                <a:cs typeface="Arial"/>
              </a:rPr>
              <a:t>is necessary to mark  the </a:t>
            </a:r>
            <a:r>
              <a:rPr sz="3200" spc="-10" dirty="0">
                <a:latin typeface="Arial"/>
                <a:cs typeface="Arial"/>
              </a:rPr>
              <a:t>terminal point </a:t>
            </a:r>
            <a:r>
              <a:rPr sz="3200" spc="-5" dirty="0">
                <a:latin typeface="Arial"/>
                <a:cs typeface="Arial"/>
              </a:rPr>
              <a:t>with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range </a:t>
            </a:r>
            <a:r>
              <a:rPr sz="3200" spc="-10" dirty="0">
                <a:latin typeface="Arial"/>
                <a:cs typeface="Arial"/>
              </a:rPr>
              <a:t>pole.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600" y="2559050"/>
            <a:ext cx="7772400" cy="4298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3189" y="510540"/>
            <a:ext cx="381952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31110" algn="l"/>
              </a:tabLst>
            </a:pPr>
            <a:r>
              <a:rPr dirty="0"/>
              <a:t>B</a:t>
            </a:r>
            <a:r>
              <a:rPr spc="-5" dirty="0"/>
              <a:t>r</a:t>
            </a:r>
            <a:r>
              <a:rPr dirty="0"/>
              <a:t>ea</a:t>
            </a:r>
            <a:r>
              <a:rPr spc="5" dirty="0"/>
              <a:t>k</a:t>
            </a:r>
            <a:r>
              <a:rPr dirty="0"/>
              <a:t>ing	Tape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4669" y="1647190"/>
            <a:ext cx="7565390" cy="243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3874135" algn="l"/>
              </a:tabLst>
            </a:pPr>
            <a:r>
              <a:rPr sz="3200" spc="-5" dirty="0">
                <a:latin typeface="Arial"/>
                <a:cs typeface="Arial"/>
              </a:rPr>
              <a:t>The term breaking	tape is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used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to  </a:t>
            </a:r>
            <a:r>
              <a:rPr sz="3200" spc="-5" dirty="0">
                <a:latin typeface="Arial"/>
                <a:cs typeface="Arial"/>
              </a:rPr>
              <a:t>describe the procedure for </a:t>
            </a:r>
            <a:r>
              <a:rPr sz="3200" spc="-10" dirty="0">
                <a:latin typeface="Arial"/>
                <a:cs typeface="Arial"/>
              </a:rPr>
              <a:t>measuring  </a:t>
            </a:r>
            <a:r>
              <a:rPr sz="3200" spc="-5" dirty="0">
                <a:latin typeface="Arial"/>
                <a:cs typeface="Arial"/>
              </a:rPr>
              <a:t>directly horizontal distance on </a:t>
            </a:r>
            <a:r>
              <a:rPr sz="3200" spc="-10" dirty="0">
                <a:latin typeface="Arial"/>
                <a:cs typeface="Arial"/>
              </a:rPr>
              <a:t>sloping  ground, </a:t>
            </a:r>
            <a:r>
              <a:rPr sz="3200" spc="-5" dirty="0">
                <a:latin typeface="Arial"/>
                <a:cs typeface="Arial"/>
              </a:rPr>
              <a:t>or through obstacles that do </a:t>
            </a:r>
            <a:r>
              <a:rPr sz="3200" spc="-10" dirty="0">
                <a:latin typeface="Arial"/>
                <a:cs typeface="Arial"/>
              </a:rPr>
              <a:t>not  </a:t>
            </a:r>
            <a:r>
              <a:rPr sz="3200" spc="-5" dirty="0">
                <a:latin typeface="Arial"/>
                <a:cs typeface="Arial"/>
              </a:rPr>
              <a:t>permit the </a:t>
            </a:r>
            <a:r>
              <a:rPr sz="3200" dirty="0">
                <a:latin typeface="Arial"/>
                <a:cs typeface="Arial"/>
              </a:rPr>
              <a:t>use </a:t>
            </a:r>
            <a:r>
              <a:rPr sz="3200" spc="-5" dirty="0">
                <a:latin typeface="Arial"/>
                <a:cs typeface="Arial"/>
              </a:rPr>
              <a:t>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full tape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length.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675005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50" dirty="0"/>
              <a:t> </a:t>
            </a:r>
            <a:r>
              <a:rPr sz="4000" spc="-5" dirty="0"/>
              <a:t>Distance</a:t>
            </a:r>
            <a:endParaRPr sz="4000"/>
          </a:p>
          <a:p>
            <a:pPr marL="1440180">
              <a:lnSpc>
                <a:spcPct val="100000"/>
              </a:lnSpc>
            </a:pPr>
            <a:r>
              <a:rPr sz="2400" spc="-5" dirty="0"/>
              <a:t>in Steep </a:t>
            </a:r>
            <a:r>
              <a:rPr sz="2400" spc="-10" dirty="0"/>
              <a:t>Sloping</a:t>
            </a:r>
            <a:r>
              <a:rPr sz="2400" spc="-50" dirty="0"/>
              <a:t> </a:t>
            </a:r>
            <a:r>
              <a:rPr sz="2400" spc="-5" dirty="0"/>
              <a:t>Areas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57200" y="1903729"/>
            <a:ext cx="4267200" cy="1362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57800" y="1485900"/>
            <a:ext cx="3406140" cy="1682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6800" y="3906520"/>
            <a:ext cx="3429000" cy="2181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05400" y="3806190"/>
            <a:ext cx="3600450" cy="20612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563245">
              <a:lnSpc>
                <a:spcPct val="100000"/>
              </a:lnSpc>
            </a:pPr>
            <a:r>
              <a:rPr spc="-5" dirty="0"/>
              <a:t>Horizontal</a:t>
            </a:r>
            <a:r>
              <a:rPr spc="-40" dirty="0"/>
              <a:t> </a:t>
            </a:r>
            <a:r>
              <a:rPr dirty="0"/>
              <a:t>Distance</a:t>
            </a:r>
          </a:p>
        </p:txBody>
      </p:sp>
      <p:sp>
        <p:nvSpPr>
          <p:cNvPr id="3" name="object 3"/>
          <p:cNvSpPr/>
          <p:nvPr/>
        </p:nvSpPr>
        <p:spPr>
          <a:xfrm>
            <a:off x="977900" y="2745204"/>
            <a:ext cx="7489190" cy="2313305"/>
          </a:xfrm>
          <a:custGeom>
            <a:avLst/>
            <a:gdLst/>
            <a:ahLst/>
            <a:cxnLst/>
            <a:rect l="l" t="t" r="r" b="b"/>
            <a:pathLst>
              <a:path w="7489190" h="2313304">
                <a:moveTo>
                  <a:pt x="0" y="2313205"/>
                </a:moveTo>
                <a:lnTo>
                  <a:pt x="21508" y="2266147"/>
                </a:lnTo>
                <a:lnTo>
                  <a:pt x="43050" y="2219145"/>
                </a:lnTo>
                <a:lnTo>
                  <a:pt x="64650" y="2172216"/>
                </a:lnTo>
                <a:lnTo>
                  <a:pt x="86334" y="2125378"/>
                </a:lnTo>
                <a:lnTo>
                  <a:pt x="108124" y="2078649"/>
                </a:lnTo>
                <a:lnTo>
                  <a:pt x="130045" y="2032045"/>
                </a:lnTo>
                <a:lnTo>
                  <a:pt x="152122" y="1985585"/>
                </a:lnTo>
                <a:lnTo>
                  <a:pt x="174378" y="1939285"/>
                </a:lnTo>
                <a:lnTo>
                  <a:pt x="196839" y="1893162"/>
                </a:lnTo>
                <a:lnTo>
                  <a:pt x="219528" y="1847235"/>
                </a:lnTo>
                <a:lnTo>
                  <a:pt x="242470" y="1801520"/>
                </a:lnTo>
                <a:lnTo>
                  <a:pt x="265689" y="1756034"/>
                </a:lnTo>
                <a:lnTo>
                  <a:pt x="289209" y="1710796"/>
                </a:lnTo>
                <a:lnTo>
                  <a:pt x="313054" y="1665823"/>
                </a:lnTo>
                <a:lnTo>
                  <a:pt x="337250" y="1621131"/>
                </a:lnTo>
                <a:lnTo>
                  <a:pt x="361820" y="1576738"/>
                </a:lnTo>
                <a:lnTo>
                  <a:pt x="386788" y="1532663"/>
                </a:lnTo>
                <a:lnTo>
                  <a:pt x="412179" y="1488921"/>
                </a:lnTo>
                <a:lnTo>
                  <a:pt x="438017" y="1445530"/>
                </a:lnTo>
                <a:lnTo>
                  <a:pt x="464327" y="1402508"/>
                </a:lnTo>
                <a:lnTo>
                  <a:pt x="491132" y="1359872"/>
                </a:lnTo>
                <a:lnTo>
                  <a:pt x="518458" y="1317639"/>
                </a:lnTo>
                <a:lnTo>
                  <a:pt x="546327" y="1275827"/>
                </a:lnTo>
                <a:lnTo>
                  <a:pt x="574765" y="1234453"/>
                </a:lnTo>
                <a:lnTo>
                  <a:pt x="603796" y="1193535"/>
                </a:lnTo>
                <a:lnTo>
                  <a:pt x="633444" y="1153089"/>
                </a:lnTo>
                <a:lnTo>
                  <a:pt x="663734" y="1113133"/>
                </a:lnTo>
                <a:lnTo>
                  <a:pt x="694689" y="1073685"/>
                </a:lnTo>
                <a:lnTo>
                  <a:pt x="725185" y="1035679"/>
                </a:lnTo>
                <a:lnTo>
                  <a:pt x="756230" y="997385"/>
                </a:lnTo>
                <a:lnTo>
                  <a:pt x="787810" y="958876"/>
                </a:lnTo>
                <a:lnTo>
                  <a:pt x="819913" y="920227"/>
                </a:lnTo>
                <a:lnTo>
                  <a:pt x="852524" y="881511"/>
                </a:lnTo>
                <a:lnTo>
                  <a:pt x="885632" y="842804"/>
                </a:lnTo>
                <a:lnTo>
                  <a:pt x="919223" y="804178"/>
                </a:lnTo>
                <a:lnTo>
                  <a:pt x="953284" y="765708"/>
                </a:lnTo>
                <a:lnTo>
                  <a:pt x="987802" y="727469"/>
                </a:lnTo>
                <a:lnTo>
                  <a:pt x="1022763" y="689533"/>
                </a:lnTo>
                <a:lnTo>
                  <a:pt x="1058155" y="651975"/>
                </a:lnTo>
                <a:lnTo>
                  <a:pt x="1093964" y="614869"/>
                </a:lnTo>
                <a:lnTo>
                  <a:pt x="1130177" y="578290"/>
                </a:lnTo>
                <a:lnTo>
                  <a:pt x="1166782" y="542310"/>
                </a:lnTo>
                <a:lnTo>
                  <a:pt x="1203765" y="507005"/>
                </a:lnTo>
                <a:lnTo>
                  <a:pt x="1241112" y="472448"/>
                </a:lnTo>
                <a:lnTo>
                  <a:pt x="1278812" y="438714"/>
                </a:lnTo>
                <a:lnTo>
                  <a:pt x="1316850" y="405876"/>
                </a:lnTo>
                <a:lnTo>
                  <a:pt x="1355214" y="374008"/>
                </a:lnTo>
                <a:lnTo>
                  <a:pt x="1393890" y="343185"/>
                </a:lnTo>
                <a:lnTo>
                  <a:pt x="1432865" y="313480"/>
                </a:lnTo>
                <a:lnTo>
                  <a:pt x="1472127" y="284968"/>
                </a:lnTo>
                <a:lnTo>
                  <a:pt x="1511662" y="257723"/>
                </a:lnTo>
                <a:lnTo>
                  <a:pt x="1551456" y="231818"/>
                </a:lnTo>
                <a:lnTo>
                  <a:pt x="1591498" y="207328"/>
                </a:lnTo>
                <a:lnTo>
                  <a:pt x="1631773" y="184326"/>
                </a:lnTo>
                <a:lnTo>
                  <a:pt x="1672269" y="162888"/>
                </a:lnTo>
                <a:lnTo>
                  <a:pt x="1712972" y="143086"/>
                </a:lnTo>
                <a:lnTo>
                  <a:pt x="1753870" y="124995"/>
                </a:lnTo>
                <a:lnTo>
                  <a:pt x="1798254" y="107388"/>
                </a:lnTo>
                <a:lnTo>
                  <a:pt x="1843587" y="91235"/>
                </a:lnTo>
                <a:lnTo>
                  <a:pt x="1889791" y="76507"/>
                </a:lnTo>
                <a:lnTo>
                  <a:pt x="1936789" y="63174"/>
                </a:lnTo>
                <a:lnTo>
                  <a:pt x="1984505" y="51205"/>
                </a:lnTo>
                <a:lnTo>
                  <a:pt x="2032862" y="40572"/>
                </a:lnTo>
                <a:lnTo>
                  <a:pt x="2081783" y="31245"/>
                </a:lnTo>
                <a:lnTo>
                  <a:pt x="2131192" y="23193"/>
                </a:lnTo>
                <a:lnTo>
                  <a:pt x="2181013" y="16387"/>
                </a:lnTo>
                <a:lnTo>
                  <a:pt x="2231168" y="10796"/>
                </a:lnTo>
                <a:lnTo>
                  <a:pt x="2281580" y="6392"/>
                </a:lnTo>
                <a:lnTo>
                  <a:pt x="2332174" y="3145"/>
                </a:lnTo>
                <a:lnTo>
                  <a:pt x="2382873" y="1024"/>
                </a:lnTo>
                <a:lnTo>
                  <a:pt x="2433599" y="0"/>
                </a:lnTo>
                <a:lnTo>
                  <a:pt x="2484276" y="42"/>
                </a:lnTo>
                <a:lnTo>
                  <a:pt x="2534828" y="1122"/>
                </a:lnTo>
                <a:lnTo>
                  <a:pt x="2585178" y="3209"/>
                </a:lnTo>
                <a:lnTo>
                  <a:pt x="2635249" y="6274"/>
                </a:lnTo>
                <a:lnTo>
                  <a:pt x="2684965" y="10286"/>
                </a:lnTo>
                <a:lnTo>
                  <a:pt x="2734249" y="15216"/>
                </a:lnTo>
                <a:lnTo>
                  <a:pt x="2783024" y="21035"/>
                </a:lnTo>
                <a:lnTo>
                  <a:pt x="2831214" y="27711"/>
                </a:lnTo>
                <a:lnTo>
                  <a:pt x="2878742" y="35216"/>
                </a:lnTo>
                <a:lnTo>
                  <a:pt x="2925531" y="43520"/>
                </a:lnTo>
                <a:lnTo>
                  <a:pt x="2971505" y="52593"/>
                </a:lnTo>
                <a:lnTo>
                  <a:pt x="3016586" y="62404"/>
                </a:lnTo>
                <a:lnTo>
                  <a:pt x="3060700" y="72925"/>
                </a:lnTo>
                <a:lnTo>
                  <a:pt x="3107554" y="85384"/>
                </a:lnTo>
                <a:lnTo>
                  <a:pt x="3153660" y="99540"/>
                </a:lnTo>
                <a:lnTo>
                  <a:pt x="3199061" y="115312"/>
                </a:lnTo>
                <a:lnTo>
                  <a:pt x="3243799" y="132616"/>
                </a:lnTo>
                <a:lnTo>
                  <a:pt x="3287918" y="151371"/>
                </a:lnTo>
                <a:lnTo>
                  <a:pt x="3331461" y="171493"/>
                </a:lnTo>
                <a:lnTo>
                  <a:pt x="3374473" y="192901"/>
                </a:lnTo>
                <a:lnTo>
                  <a:pt x="3416996" y="215512"/>
                </a:lnTo>
                <a:lnTo>
                  <a:pt x="3459074" y="239244"/>
                </a:lnTo>
                <a:lnTo>
                  <a:pt x="3500749" y="264014"/>
                </a:lnTo>
                <a:lnTo>
                  <a:pt x="3542067" y="289740"/>
                </a:lnTo>
                <a:lnTo>
                  <a:pt x="3583069" y="316340"/>
                </a:lnTo>
                <a:lnTo>
                  <a:pt x="3623800" y="343730"/>
                </a:lnTo>
                <a:lnTo>
                  <a:pt x="3664302" y="371829"/>
                </a:lnTo>
                <a:lnTo>
                  <a:pt x="3704620" y="400555"/>
                </a:lnTo>
                <a:lnTo>
                  <a:pt x="3744796" y="429824"/>
                </a:lnTo>
                <a:lnTo>
                  <a:pt x="3784874" y="459554"/>
                </a:lnTo>
                <a:lnTo>
                  <a:pt x="3824898" y="489663"/>
                </a:lnTo>
                <a:lnTo>
                  <a:pt x="3864910" y="520069"/>
                </a:lnTo>
                <a:lnTo>
                  <a:pt x="3904955" y="550689"/>
                </a:lnTo>
                <a:lnTo>
                  <a:pt x="3945075" y="581441"/>
                </a:lnTo>
                <a:lnTo>
                  <a:pt x="3985314" y="612241"/>
                </a:lnTo>
                <a:lnTo>
                  <a:pt x="4025716" y="643009"/>
                </a:lnTo>
                <a:lnTo>
                  <a:pt x="4066323" y="673661"/>
                </a:lnTo>
                <a:lnTo>
                  <a:pt x="4107179" y="704115"/>
                </a:lnTo>
                <a:lnTo>
                  <a:pt x="4145339" y="732933"/>
                </a:lnTo>
                <a:lnTo>
                  <a:pt x="4183866" y="763399"/>
                </a:lnTo>
                <a:lnTo>
                  <a:pt x="4222709" y="795355"/>
                </a:lnTo>
                <a:lnTo>
                  <a:pt x="4261819" y="828640"/>
                </a:lnTo>
                <a:lnTo>
                  <a:pt x="4301144" y="863096"/>
                </a:lnTo>
                <a:lnTo>
                  <a:pt x="4340633" y="898563"/>
                </a:lnTo>
                <a:lnTo>
                  <a:pt x="4380236" y="934881"/>
                </a:lnTo>
                <a:lnTo>
                  <a:pt x="4419902" y="971891"/>
                </a:lnTo>
                <a:lnTo>
                  <a:pt x="4459581" y="1009433"/>
                </a:lnTo>
                <a:lnTo>
                  <a:pt x="4499221" y="1047347"/>
                </a:lnTo>
                <a:lnTo>
                  <a:pt x="4538773" y="1085476"/>
                </a:lnTo>
                <a:lnTo>
                  <a:pt x="4578184" y="1123658"/>
                </a:lnTo>
                <a:lnTo>
                  <a:pt x="4617405" y="1161734"/>
                </a:lnTo>
                <a:lnTo>
                  <a:pt x="4656385" y="1199545"/>
                </a:lnTo>
                <a:lnTo>
                  <a:pt x="4695073" y="1236932"/>
                </a:lnTo>
                <a:lnTo>
                  <a:pt x="4733418" y="1273734"/>
                </a:lnTo>
                <a:lnTo>
                  <a:pt x="4771370" y="1309792"/>
                </a:lnTo>
                <a:lnTo>
                  <a:pt x="4808878" y="1344948"/>
                </a:lnTo>
                <a:lnTo>
                  <a:pt x="4845891" y="1379040"/>
                </a:lnTo>
                <a:lnTo>
                  <a:pt x="4882359" y="1411911"/>
                </a:lnTo>
                <a:lnTo>
                  <a:pt x="4918230" y="1443400"/>
                </a:lnTo>
                <a:lnTo>
                  <a:pt x="4953455" y="1473347"/>
                </a:lnTo>
                <a:lnTo>
                  <a:pt x="4987982" y="1501594"/>
                </a:lnTo>
                <a:lnTo>
                  <a:pt x="5021761" y="1527981"/>
                </a:lnTo>
                <a:lnTo>
                  <a:pt x="5054740" y="1552348"/>
                </a:lnTo>
                <a:lnTo>
                  <a:pt x="5086870" y="1574536"/>
                </a:lnTo>
                <a:lnTo>
                  <a:pt x="5174290" y="1626267"/>
                </a:lnTo>
                <a:lnTo>
                  <a:pt x="5225809" y="1651161"/>
                </a:lnTo>
                <a:lnTo>
                  <a:pt x="5273429" y="1669896"/>
                </a:lnTo>
                <a:lnTo>
                  <a:pt x="5317923" y="1683300"/>
                </a:lnTo>
                <a:lnTo>
                  <a:pt x="5360061" y="1692199"/>
                </a:lnTo>
                <a:lnTo>
                  <a:pt x="5400617" y="1697422"/>
                </a:lnTo>
                <a:lnTo>
                  <a:pt x="5440362" y="1699795"/>
                </a:lnTo>
                <a:lnTo>
                  <a:pt x="5480068" y="1700147"/>
                </a:lnTo>
                <a:lnTo>
                  <a:pt x="5520507" y="1699305"/>
                </a:lnTo>
                <a:lnTo>
                  <a:pt x="5562451" y="1698096"/>
                </a:lnTo>
                <a:lnTo>
                  <a:pt x="5606673" y="1697348"/>
                </a:lnTo>
                <a:lnTo>
                  <a:pt x="5653943" y="1697888"/>
                </a:lnTo>
                <a:lnTo>
                  <a:pt x="5705035" y="1700545"/>
                </a:lnTo>
                <a:lnTo>
                  <a:pt x="5760720" y="1706145"/>
                </a:lnTo>
                <a:lnTo>
                  <a:pt x="5802667" y="1711017"/>
                </a:lnTo>
                <a:lnTo>
                  <a:pt x="5846822" y="1715059"/>
                </a:lnTo>
                <a:lnTo>
                  <a:pt x="5892952" y="1718414"/>
                </a:lnTo>
                <a:lnTo>
                  <a:pt x="5940826" y="1721223"/>
                </a:lnTo>
                <a:lnTo>
                  <a:pt x="5990212" y="1723628"/>
                </a:lnTo>
                <a:lnTo>
                  <a:pt x="6040880" y="1725770"/>
                </a:lnTo>
                <a:lnTo>
                  <a:pt x="6092598" y="1727793"/>
                </a:lnTo>
                <a:lnTo>
                  <a:pt x="6145133" y="1729838"/>
                </a:lnTo>
                <a:lnTo>
                  <a:pt x="6198256" y="1732047"/>
                </a:lnTo>
                <a:lnTo>
                  <a:pt x="6251733" y="1734561"/>
                </a:lnTo>
                <a:lnTo>
                  <a:pt x="6305335" y="1737524"/>
                </a:lnTo>
                <a:lnTo>
                  <a:pt x="6358829" y="1741075"/>
                </a:lnTo>
                <a:lnTo>
                  <a:pt x="6411983" y="1745358"/>
                </a:lnTo>
                <a:lnTo>
                  <a:pt x="6464567" y="1750515"/>
                </a:lnTo>
                <a:lnTo>
                  <a:pt x="6516350" y="1756687"/>
                </a:lnTo>
                <a:lnTo>
                  <a:pt x="6567098" y="1764017"/>
                </a:lnTo>
                <a:lnTo>
                  <a:pt x="6616582" y="1772645"/>
                </a:lnTo>
                <a:lnTo>
                  <a:pt x="6664570" y="1782715"/>
                </a:lnTo>
                <a:lnTo>
                  <a:pt x="6710829" y="1794367"/>
                </a:lnTo>
                <a:lnTo>
                  <a:pt x="6755130" y="1807745"/>
                </a:lnTo>
                <a:lnTo>
                  <a:pt x="6802378" y="1824697"/>
                </a:lnTo>
                <a:lnTo>
                  <a:pt x="6848496" y="1843316"/>
                </a:lnTo>
                <a:lnTo>
                  <a:pt x="6893554" y="1863502"/>
                </a:lnTo>
                <a:lnTo>
                  <a:pt x="6937619" y="1885158"/>
                </a:lnTo>
                <a:lnTo>
                  <a:pt x="6980762" y="1908186"/>
                </a:lnTo>
                <a:lnTo>
                  <a:pt x="7023052" y="1932487"/>
                </a:lnTo>
                <a:lnTo>
                  <a:pt x="7064559" y="1957965"/>
                </a:lnTo>
                <a:lnTo>
                  <a:pt x="7105350" y="1984521"/>
                </a:lnTo>
                <a:lnTo>
                  <a:pt x="7145496" y="2012056"/>
                </a:lnTo>
                <a:lnTo>
                  <a:pt x="7185065" y="2040474"/>
                </a:lnTo>
                <a:lnTo>
                  <a:pt x="7224128" y="2069675"/>
                </a:lnTo>
                <a:lnTo>
                  <a:pt x="7262753" y="2099563"/>
                </a:lnTo>
                <a:lnTo>
                  <a:pt x="7301010" y="2130038"/>
                </a:lnTo>
                <a:lnTo>
                  <a:pt x="7338967" y="2161004"/>
                </a:lnTo>
                <a:lnTo>
                  <a:pt x="7376695" y="2192361"/>
                </a:lnTo>
                <a:lnTo>
                  <a:pt x="7414261" y="2224012"/>
                </a:lnTo>
                <a:lnTo>
                  <a:pt x="7451736" y="2255860"/>
                </a:lnTo>
                <a:lnTo>
                  <a:pt x="7489190" y="2287805"/>
                </a:lnTo>
              </a:path>
            </a:pathLst>
          </a:custGeom>
          <a:ln w="9344">
            <a:solidFill>
              <a:srgbClr val="66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118110" y="0"/>
                </a:moveTo>
                <a:lnTo>
                  <a:pt x="0" y="0"/>
                </a:lnTo>
                <a:lnTo>
                  <a:pt x="0" y="116839"/>
                </a:lnTo>
                <a:lnTo>
                  <a:pt x="118110" y="116839"/>
                </a:lnTo>
                <a:lnTo>
                  <a:pt x="1181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10" y="0"/>
                </a:lnTo>
                <a:lnTo>
                  <a:pt x="118110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79869" y="4483100"/>
            <a:ext cx="22923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35779" y="2843529"/>
            <a:ext cx="2321560" cy="0"/>
          </a:xfrm>
          <a:custGeom>
            <a:avLst/>
            <a:gdLst/>
            <a:ahLst/>
            <a:cxnLst/>
            <a:rect l="l" t="t" r="r" b="b"/>
            <a:pathLst>
              <a:path w="2321559">
                <a:moveTo>
                  <a:pt x="0" y="0"/>
                </a:moveTo>
                <a:lnTo>
                  <a:pt x="2321560" y="0"/>
                </a:lnTo>
              </a:path>
            </a:pathLst>
          </a:custGeom>
          <a:ln w="22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57340" y="43434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57340" y="43243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57340" y="430466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57340" y="428561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57340" y="42659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57340" y="42468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57340" y="422719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7340" y="420750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57340" y="418845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657340" y="416877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57340" y="414972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57340" y="413004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57340" y="411099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57340" y="409194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57340" y="407225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57340" y="40525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57340" y="403352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57340" y="401383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57340" y="39941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57340" y="39751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57340" y="395541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57340" y="39357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57340" y="39166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57340" y="389699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57340" y="387794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657340" y="385825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57340" y="383920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57340" y="382015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57340" y="380047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57340" y="378079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57340" y="376174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57340" y="374205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657340" y="37223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57340" y="370332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57340" y="36842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57340" y="366458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657340" y="36449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57340" y="36258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57340" y="360616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57340" y="35864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657340" y="35674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657340" y="35483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57340" y="352869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657340" y="350964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657340" y="348995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657340" y="347090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657340" y="345122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340" y="343154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57340" y="341249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657340" y="339280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57340" y="337312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57340" y="33540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657340" y="333438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57340" y="331533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57340" y="32956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657340" y="32766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657340" y="325691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657340" y="323786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657340" y="32181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657340" y="31991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57340" y="317944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657340" y="315976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57340" y="314071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657340" y="312166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657340" y="310197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657340" y="308228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657340" y="306323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657340" y="304355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657340" y="30238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657340" y="300482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657340" y="298513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657340" y="29654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657340" y="29464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657340" y="29273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657340" y="29083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657340" y="288861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657340" y="28689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657340" y="28498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657340" y="283019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657340" y="281051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657340" y="279146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657340" y="277177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657340" y="275208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57340" y="273303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657340" y="271398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657340" y="269430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657340" y="267462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657340" y="265557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657340" y="263588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657340" y="2616835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657340" y="259715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657340" y="257810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657340" y="255841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657340" y="2539364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657340" y="251967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657340" y="25006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657340" y="2461260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662419" y="2418079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7310"/>
                </a:lnTo>
              </a:path>
            </a:pathLst>
          </a:custGeom>
          <a:ln w="101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4114800" y="2447290"/>
            <a:ext cx="1563370" cy="929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96010">
              <a:lnSpc>
                <a:spcPct val="100000"/>
              </a:lnSpc>
            </a:pPr>
            <a:r>
              <a:rPr sz="3600" spc="-7" baseline="13888" dirty="0">
                <a:latin typeface="Arial"/>
                <a:cs typeface="Arial"/>
              </a:rPr>
              <a:t>H</a:t>
            </a:r>
            <a:r>
              <a:rPr sz="1400" spc="-2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587490" y="250952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0" y="0"/>
                </a:moveTo>
                <a:lnTo>
                  <a:pt x="0" y="76200"/>
                </a:lnTo>
                <a:lnTo>
                  <a:pt x="74929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784850" y="2547620"/>
            <a:ext cx="816610" cy="0"/>
          </a:xfrm>
          <a:custGeom>
            <a:avLst/>
            <a:gdLst/>
            <a:ahLst/>
            <a:cxnLst/>
            <a:rect l="l" t="t" r="r" b="b"/>
            <a:pathLst>
              <a:path w="816609">
                <a:moveTo>
                  <a:pt x="0" y="0"/>
                </a:moveTo>
                <a:lnTo>
                  <a:pt x="81660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255770" y="250952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316729" y="2547620"/>
            <a:ext cx="816610" cy="0"/>
          </a:xfrm>
          <a:custGeom>
            <a:avLst/>
            <a:gdLst/>
            <a:ahLst/>
            <a:cxnLst/>
            <a:rect l="l" t="t" r="r" b="b"/>
            <a:pathLst>
              <a:path w="816610">
                <a:moveTo>
                  <a:pt x="0" y="0"/>
                </a:moveTo>
                <a:lnTo>
                  <a:pt x="81661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118109" y="0"/>
                </a:moveTo>
                <a:lnTo>
                  <a:pt x="0" y="0"/>
                </a:lnTo>
                <a:lnTo>
                  <a:pt x="0" y="116839"/>
                </a:lnTo>
                <a:lnTo>
                  <a:pt x="118109" y="116839"/>
                </a:lnTo>
                <a:lnTo>
                  <a:pt x="1181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09" y="0"/>
                </a:lnTo>
                <a:lnTo>
                  <a:pt x="118109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84250" y="5046979"/>
            <a:ext cx="7485380" cy="16510"/>
          </a:xfrm>
          <a:custGeom>
            <a:avLst/>
            <a:gdLst/>
            <a:ahLst/>
            <a:cxnLst/>
            <a:rect l="l" t="t" r="r" b="b"/>
            <a:pathLst>
              <a:path w="7485380" h="16510">
                <a:moveTo>
                  <a:pt x="0" y="16510"/>
                </a:moveTo>
                <a:lnTo>
                  <a:pt x="748538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675005">
              <a:lnSpc>
                <a:spcPct val="100000"/>
              </a:lnSpc>
            </a:pPr>
            <a:r>
              <a:rPr sz="4000" spc="-5" dirty="0"/>
              <a:t>Measuring</a:t>
            </a:r>
            <a:r>
              <a:rPr sz="4000" spc="-50" dirty="0"/>
              <a:t> </a:t>
            </a:r>
            <a:r>
              <a:rPr sz="4000" spc="-5" dirty="0"/>
              <a:t>Distance</a:t>
            </a:r>
            <a:endParaRPr sz="4000"/>
          </a:p>
          <a:p>
            <a:pPr marL="1440180">
              <a:lnSpc>
                <a:spcPct val="100000"/>
              </a:lnSpc>
            </a:pPr>
            <a:r>
              <a:rPr sz="2400" spc="-5" dirty="0"/>
              <a:t>in Steep </a:t>
            </a:r>
            <a:r>
              <a:rPr sz="2400" spc="-10" dirty="0"/>
              <a:t>Sloping</a:t>
            </a:r>
            <a:r>
              <a:rPr sz="2400" spc="-50" dirty="0"/>
              <a:t> </a:t>
            </a:r>
            <a:r>
              <a:rPr sz="2400" spc="-5" dirty="0"/>
              <a:t>Areas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914400" y="1447800"/>
            <a:ext cx="7211059" cy="2357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0" y="3962400"/>
            <a:ext cx="7496809" cy="2600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78330" algn="l"/>
              </a:tabLst>
            </a:pPr>
            <a:r>
              <a:rPr dirty="0"/>
              <a:t>Taping	</a:t>
            </a:r>
            <a:r>
              <a:rPr spc="-5" dirty="0"/>
              <a:t>around </a:t>
            </a:r>
            <a:r>
              <a:rPr dirty="0"/>
              <a:t>Obstacles</a:t>
            </a:r>
            <a:r>
              <a:rPr spc="-70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97190" cy="1959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Where an obstruction (e.g. </a:t>
            </a:r>
            <a:r>
              <a:rPr sz="3200" spc="-10" dirty="0">
                <a:latin typeface="Arial"/>
                <a:cs typeface="Arial"/>
              </a:rPr>
              <a:t>boulder, </a:t>
            </a:r>
            <a:r>
              <a:rPr sz="3200" spc="-5" dirty="0">
                <a:latin typeface="Arial"/>
                <a:cs typeface="Arial"/>
              </a:rPr>
              <a:t>tree,  etc.) lies on the measurement line, it will  be necessary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break the tape around the  obstacle.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" y="3810000"/>
            <a:ext cx="7955280" cy="265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600" y="1524000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1143000"/>
                </a:moveTo>
                <a:lnTo>
                  <a:pt x="121920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95800" y="1524000"/>
            <a:ext cx="1676400" cy="1143000"/>
          </a:xfrm>
          <a:custGeom>
            <a:avLst/>
            <a:gdLst/>
            <a:ahLst/>
            <a:cxnLst/>
            <a:rect l="l" t="t" r="r" b="b"/>
            <a:pathLst>
              <a:path w="1676400" h="1143000">
                <a:moveTo>
                  <a:pt x="0" y="0"/>
                </a:moveTo>
                <a:lnTo>
                  <a:pt x="1676400" y="11430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6800" y="2667000"/>
            <a:ext cx="6934200" cy="0"/>
          </a:xfrm>
          <a:custGeom>
            <a:avLst/>
            <a:gdLst/>
            <a:ahLst/>
            <a:cxnLst/>
            <a:rect l="l" t="t" r="r" b="b"/>
            <a:pathLst>
              <a:path w="6934200">
                <a:moveTo>
                  <a:pt x="0" y="0"/>
                </a:moveTo>
                <a:lnTo>
                  <a:pt x="693420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78330" algn="l"/>
              </a:tabLst>
            </a:pPr>
            <a:r>
              <a:rPr dirty="0"/>
              <a:t>Taping	</a:t>
            </a:r>
            <a:r>
              <a:rPr spc="-5" dirty="0"/>
              <a:t>around </a:t>
            </a:r>
            <a:r>
              <a:rPr dirty="0"/>
              <a:t>Obstacles</a:t>
            </a:r>
            <a:r>
              <a:rPr spc="-70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6" name="object 6"/>
          <p:cNvSpPr txBox="1"/>
          <p:nvPr/>
        </p:nvSpPr>
        <p:spPr>
          <a:xfrm>
            <a:off x="534669" y="3552190"/>
            <a:ext cx="7700009" cy="1958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Horizontal angles </a:t>
            </a:r>
            <a:r>
              <a:rPr sz="3200" dirty="0">
                <a:latin typeface="Symbol"/>
                <a:cs typeface="Symbol"/>
              </a:rPr>
              <a:t>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Arial"/>
                <a:cs typeface="Arial"/>
              </a:rPr>
              <a:t>and </a:t>
            </a:r>
            <a:r>
              <a:rPr sz="3200" dirty="0">
                <a:latin typeface="Symbol"/>
                <a:cs typeface="Symbol"/>
              </a:rPr>
              <a:t>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Arial"/>
                <a:cs typeface="Arial"/>
              </a:rPr>
              <a:t>are used to  transform the resulting horizontal </a:t>
            </a:r>
            <a:r>
              <a:rPr sz="3200" spc="-10" dirty="0">
                <a:latin typeface="Arial"/>
                <a:cs typeface="Arial"/>
              </a:rPr>
              <a:t>lengths  </a:t>
            </a:r>
            <a:r>
              <a:rPr sz="3200" spc="-5" dirty="0">
                <a:latin typeface="Arial"/>
                <a:cs typeface="Arial"/>
              </a:rPr>
              <a:t>to an </a:t>
            </a:r>
            <a:r>
              <a:rPr sz="3200" spc="-10" dirty="0">
                <a:latin typeface="Arial"/>
                <a:cs typeface="Arial"/>
              </a:rPr>
              <a:t>equivalent </a:t>
            </a:r>
            <a:r>
              <a:rPr sz="3200" spc="-5" dirty="0">
                <a:latin typeface="Arial"/>
                <a:cs typeface="Arial"/>
              </a:rPr>
              <a:t>horizontal length </a:t>
            </a:r>
            <a:r>
              <a:rPr sz="3200" spc="-10" dirty="0">
                <a:latin typeface="Arial"/>
                <a:cs typeface="Arial"/>
              </a:rPr>
              <a:t>along 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spc="-10" dirty="0">
                <a:latin typeface="Arial"/>
                <a:cs typeface="Arial"/>
              </a:rPr>
              <a:t>measurement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line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741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4779"/>
                </a:moveTo>
                <a:lnTo>
                  <a:pt x="0" y="144779"/>
                </a:lnTo>
                <a:lnTo>
                  <a:pt x="118109" y="236220"/>
                </a:lnTo>
                <a:lnTo>
                  <a:pt x="73659" y="381000"/>
                </a:lnTo>
                <a:lnTo>
                  <a:pt x="190500" y="292100"/>
                </a:lnTo>
                <a:lnTo>
                  <a:pt x="278776" y="292100"/>
                </a:lnTo>
                <a:lnTo>
                  <a:pt x="261620" y="236220"/>
                </a:lnTo>
                <a:lnTo>
                  <a:pt x="381000" y="144779"/>
                </a:lnTo>
                <a:close/>
              </a:path>
              <a:path w="381000" h="381000">
                <a:moveTo>
                  <a:pt x="278776" y="292100"/>
                </a:moveTo>
                <a:lnTo>
                  <a:pt x="190500" y="292100"/>
                </a:lnTo>
                <a:lnTo>
                  <a:pt x="306070" y="381000"/>
                </a:lnTo>
                <a:lnTo>
                  <a:pt x="27877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478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741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4780" y="144779"/>
                </a:lnTo>
                <a:lnTo>
                  <a:pt x="0" y="144779"/>
                </a:lnTo>
                <a:lnTo>
                  <a:pt x="118109" y="236220"/>
                </a:lnTo>
                <a:lnTo>
                  <a:pt x="73659" y="381000"/>
                </a:lnTo>
                <a:lnTo>
                  <a:pt x="190500" y="292100"/>
                </a:lnTo>
                <a:lnTo>
                  <a:pt x="306070" y="381000"/>
                </a:lnTo>
                <a:lnTo>
                  <a:pt x="261620" y="236220"/>
                </a:lnTo>
                <a:lnTo>
                  <a:pt x="38100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486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4779"/>
                </a:moveTo>
                <a:lnTo>
                  <a:pt x="0" y="144779"/>
                </a:lnTo>
                <a:lnTo>
                  <a:pt x="118109" y="236220"/>
                </a:lnTo>
                <a:lnTo>
                  <a:pt x="73659" y="381000"/>
                </a:lnTo>
                <a:lnTo>
                  <a:pt x="190500" y="292100"/>
                </a:lnTo>
                <a:lnTo>
                  <a:pt x="280046" y="292100"/>
                </a:lnTo>
                <a:lnTo>
                  <a:pt x="262890" y="236220"/>
                </a:lnTo>
                <a:lnTo>
                  <a:pt x="381000" y="144779"/>
                </a:lnTo>
                <a:close/>
              </a:path>
              <a:path w="381000" h="381000">
                <a:moveTo>
                  <a:pt x="280046" y="292100"/>
                </a:moveTo>
                <a:lnTo>
                  <a:pt x="190500" y="292100"/>
                </a:lnTo>
                <a:lnTo>
                  <a:pt x="307340" y="381000"/>
                </a:lnTo>
                <a:lnTo>
                  <a:pt x="28004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486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0" y="144779"/>
                </a:lnTo>
                <a:lnTo>
                  <a:pt x="118109" y="236220"/>
                </a:lnTo>
                <a:lnTo>
                  <a:pt x="73659" y="381000"/>
                </a:lnTo>
                <a:lnTo>
                  <a:pt x="190500" y="292100"/>
                </a:lnTo>
                <a:lnTo>
                  <a:pt x="307340" y="381000"/>
                </a:lnTo>
                <a:lnTo>
                  <a:pt x="262890" y="236220"/>
                </a:lnTo>
                <a:lnTo>
                  <a:pt x="38100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38600" y="2133600"/>
            <a:ext cx="1066800" cy="990600"/>
          </a:xfrm>
          <a:custGeom>
            <a:avLst/>
            <a:gdLst/>
            <a:ahLst/>
            <a:cxnLst/>
            <a:rect l="l" t="t" r="r" b="b"/>
            <a:pathLst>
              <a:path w="1066800" h="990600">
                <a:moveTo>
                  <a:pt x="533400" y="0"/>
                </a:moveTo>
                <a:lnTo>
                  <a:pt x="484842" y="2017"/>
                </a:lnTo>
                <a:lnTo>
                  <a:pt x="437507" y="7954"/>
                </a:lnTo>
                <a:lnTo>
                  <a:pt x="391583" y="17638"/>
                </a:lnTo>
                <a:lnTo>
                  <a:pt x="347258" y="30898"/>
                </a:lnTo>
                <a:lnTo>
                  <a:pt x="304721" y="47559"/>
                </a:lnTo>
                <a:lnTo>
                  <a:pt x="264159" y="67451"/>
                </a:lnTo>
                <a:lnTo>
                  <a:pt x="225762" y="90399"/>
                </a:lnTo>
                <a:lnTo>
                  <a:pt x="189716" y="116233"/>
                </a:lnTo>
                <a:lnTo>
                  <a:pt x="156209" y="144780"/>
                </a:lnTo>
                <a:lnTo>
                  <a:pt x="125432" y="175866"/>
                </a:lnTo>
                <a:lnTo>
                  <a:pt x="97570" y="209320"/>
                </a:lnTo>
                <a:lnTo>
                  <a:pt x="72813" y="244968"/>
                </a:lnTo>
                <a:lnTo>
                  <a:pt x="51348" y="282640"/>
                </a:lnTo>
                <a:lnTo>
                  <a:pt x="33364" y="322161"/>
                </a:lnTo>
                <a:lnTo>
                  <a:pt x="19050" y="363361"/>
                </a:lnTo>
                <a:lnTo>
                  <a:pt x="8592" y="406065"/>
                </a:lnTo>
                <a:lnTo>
                  <a:pt x="2179" y="450102"/>
                </a:lnTo>
                <a:lnTo>
                  <a:pt x="0" y="495300"/>
                </a:lnTo>
                <a:lnTo>
                  <a:pt x="2179" y="540308"/>
                </a:lnTo>
                <a:lnTo>
                  <a:pt x="8592" y="584200"/>
                </a:lnTo>
                <a:lnTo>
                  <a:pt x="19050" y="626797"/>
                </a:lnTo>
                <a:lnTo>
                  <a:pt x="33364" y="667925"/>
                </a:lnTo>
                <a:lnTo>
                  <a:pt x="51348" y="707407"/>
                </a:lnTo>
                <a:lnTo>
                  <a:pt x="72813" y="745066"/>
                </a:lnTo>
                <a:lnTo>
                  <a:pt x="97570" y="780726"/>
                </a:lnTo>
                <a:lnTo>
                  <a:pt x="125432" y="814211"/>
                </a:lnTo>
                <a:lnTo>
                  <a:pt x="156210" y="845343"/>
                </a:lnTo>
                <a:lnTo>
                  <a:pt x="189716" y="873948"/>
                </a:lnTo>
                <a:lnTo>
                  <a:pt x="225762" y="899847"/>
                </a:lnTo>
                <a:lnTo>
                  <a:pt x="264160" y="922866"/>
                </a:lnTo>
                <a:lnTo>
                  <a:pt x="304721" y="942828"/>
                </a:lnTo>
                <a:lnTo>
                  <a:pt x="347258" y="959555"/>
                </a:lnTo>
                <a:lnTo>
                  <a:pt x="391583" y="972872"/>
                </a:lnTo>
                <a:lnTo>
                  <a:pt x="437507" y="982603"/>
                </a:lnTo>
                <a:lnTo>
                  <a:pt x="484842" y="988571"/>
                </a:lnTo>
                <a:lnTo>
                  <a:pt x="533400" y="990600"/>
                </a:lnTo>
                <a:lnTo>
                  <a:pt x="581957" y="988571"/>
                </a:lnTo>
                <a:lnTo>
                  <a:pt x="629292" y="982603"/>
                </a:lnTo>
                <a:lnTo>
                  <a:pt x="675216" y="972872"/>
                </a:lnTo>
                <a:lnTo>
                  <a:pt x="719541" y="959555"/>
                </a:lnTo>
                <a:lnTo>
                  <a:pt x="762078" y="942828"/>
                </a:lnTo>
                <a:lnTo>
                  <a:pt x="802640" y="922866"/>
                </a:lnTo>
                <a:lnTo>
                  <a:pt x="841037" y="899847"/>
                </a:lnTo>
                <a:lnTo>
                  <a:pt x="877083" y="873948"/>
                </a:lnTo>
                <a:lnTo>
                  <a:pt x="910590" y="845343"/>
                </a:lnTo>
                <a:lnTo>
                  <a:pt x="941367" y="814211"/>
                </a:lnTo>
                <a:lnTo>
                  <a:pt x="969229" y="780726"/>
                </a:lnTo>
                <a:lnTo>
                  <a:pt x="993986" y="745066"/>
                </a:lnTo>
                <a:lnTo>
                  <a:pt x="1015451" y="707407"/>
                </a:lnTo>
                <a:lnTo>
                  <a:pt x="1033435" y="667925"/>
                </a:lnTo>
                <a:lnTo>
                  <a:pt x="1047750" y="626797"/>
                </a:lnTo>
                <a:lnTo>
                  <a:pt x="1058207" y="584200"/>
                </a:lnTo>
                <a:lnTo>
                  <a:pt x="1064620" y="540308"/>
                </a:lnTo>
                <a:lnTo>
                  <a:pt x="1066800" y="495300"/>
                </a:lnTo>
                <a:lnTo>
                  <a:pt x="1064620" y="450102"/>
                </a:lnTo>
                <a:lnTo>
                  <a:pt x="1058207" y="406065"/>
                </a:lnTo>
                <a:lnTo>
                  <a:pt x="1047749" y="363361"/>
                </a:lnTo>
                <a:lnTo>
                  <a:pt x="1033435" y="322161"/>
                </a:lnTo>
                <a:lnTo>
                  <a:pt x="1015451" y="282640"/>
                </a:lnTo>
                <a:lnTo>
                  <a:pt x="993986" y="244968"/>
                </a:lnTo>
                <a:lnTo>
                  <a:pt x="969229" y="209320"/>
                </a:lnTo>
                <a:lnTo>
                  <a:pt x="941367" y="175866"/>
                </a:lnTo>
                <a:lnTo>
                  <a:pt x="910589" y="144779"/>
                </a:lnTo>
                <a:lnTo>
                  <a:pt x="877083" y="116233"/>
                </a:lnTo>
                <a:lnTo>
                  <a:pt x="841037" y="90399"/>
                </a:lnTo>
                <a:lnTo>
                  <a:pt x="802639" y="67451"/>
                </a:lnTo>
                <a:lnTo>
                  <a:pt x="762078" y="47559"/>
                </a:lnTo>
                <a:lnTo>
                  <a:pt x="719541" y="30898"/>
                </a:lnTo>
                <a:lnTo>
                  <a:pt x="675216" y="17638"/>
                </a:lnTo>
                <a:lnTo>
                  <a:pt x="629292" y="7954"/>
                </a:lnTo>
                <a:lnTo>
                  <a:pt x="581957" y="2017"/>
                </a:lnTo>
                <a:lnTo>
                  <a:pt x="53340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42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4779"/>
                </a:moveTo>
                <a:lnTo>
                  <a:pt x="0" y="144779"/>
                </a:lnTo>
                <a:lnTo>
                  <a:pt x="118110" y="236220"/>
                </a:lnTo>
                <a:lnTo>
                  <a:pt x="73660" y="381000"/>
                </a:lnTo>
                <a:lnTo>
                  <a:pt x="190500" y="292100"/>
                </a:lnTo>
                <a:lnTo>
                  <a:pt x="279555" y="292100"/>
                </a:lnTo>
                <a:lnTo>
                  <a:pt x="262889" y="236220"/>
                </a:lnTo>
                <a:lnTo>
                  <a:pt x="381000" y="144779"/>
                </a:lnTo>
                <a:close/>
              </a:path>
              <a:path w="381000" h="381000">
                <a:moveTo>
                  <a:pt x="279555" y="292100"/>
                </a:moveTo>
                <a:lnTo>
                  <a:pt x="190500" y="292100"/>
                </a:lnTo>
                <a:lnTo>
                  <a:pt x="306070" y="381000"/>
                </a:lnTo>
                <a:lnTo>
                  <a:pt x="279555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242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0" y="144779"/>
                </a:lnTo>
                <a:lnTo>
                  <a:pt x="118110" y="236220"/>
                </a:lnTo>
                <a:lnTo>
                  <a:pt x="73660" y="381000"/>
                </a:lnTo>
                <a:lnTo>
                  <a:pt x="190500" y="292100"/>
                </a:lnTo>
                <a:lnTo>
                  <a:pt x="306070" y="381000"/>
                </a:lnTo>
                <a:lnTo>
                  <a:pt x="262889" y="236220"/>
                </a:lnTo>
                <a:lnTo>
                  <a:pt x="38100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436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4779"/>
                </a:moveTo>
                <a:lnTo>
                  <a:pt x="0" y="144779"/>
                </a:lnTo>
                <a:lnTo>
                  <a:pt x="118110" y="236220"/>
                </a:lnTo>
                <a:lnTo>
                  <a:pt x="73660" y="381000"/>
                </a:lnTo>
                <a:lnTo>
                  <a:pt x="190500" y="292100"/>
                </a:lnTo>
                <a:lnTo>
                  <a:pt x="280046" y="292100"/>
                </a:lnTo>
                <a:lnTo>
                  <a:pt x="262889" y="236220"/>
                </a:lnTo>
                <a:lnTo>
                  <a:pt x="381000" y="144779"/>
                </a:lnTo>
                <a:close/>
              </a:path>
              <a:path w="381000" h="381000">
                <a:moveTo>
                  <a:pt x="280046" y="292100"/>
                </a:moveTo>
                <a:lnTo>
                  <a:pt x="190500" y="292100"/>
                </a:lnTo>
                <a:lnTo>
                  <a:pt x="307339" y="381000"/>
                </a:lnTo>
                <a:lnTo>
                  <a:pt x="28004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43600" y="2438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4779"/>
                </a:lnTo>
                <a:lnTo>
                  <a:pt x="0" y="144779"/>
                </a:lnTo>
                <a:lnTo>
                  <a:pt x="118110" y="236220"/>
                </a:lnTo>
                <a:lnTo>
                  <a:pt x="73660" y="381000"/>
                </a:lnTo>
                <a:lnTo>
                  <a:pt x="190500" y="292100"/>
                </a:lnTo>
                <a:lnTo>
                  <a:pt x="307339" y="381000"/>
                </a:lnTo>
                <a:lnTo>
                  <a:pt x="262889" y="236220"/>
                </a:lnTo>
                <a:lnTo>
                  <a:pt x="381000" y="144779"/>
                </a:lnTo>
                <a:lnTo>
                  <a:pt x="234950" y="144779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24350" y="130936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6050"/>
                </a:moveTo>
                <a:lnTo>
                  <a:pt x="0" y="146050"/>
                </a:lnTo>
                <a:lnTo>
                  <a:pt x="118110" y="236219"/>
                </a:lnTo>
                <a:lnTo>
                  <a:pt x="73660" y="381000"/>
                </a:lnTo>
                <a:lnTo>
                  <a:pt x="190500" y="292100"/>
                </a:lnTo>
                <a:lnTo>
                  <a:pt x="280046" y="292100"/>
                </a:lnTo>
                <a:lnTo>
                  <a:pt x="262889" y="236219"/>
                </a:lnTo>
                <a:lnTo>
                  <a:pt x="381000" y="146050"/>
                </a:lnTo>
                <a:close/>
              </a:path>
              <a:path w="381000" h="381000">
                <a:moveTo>
                  <a:pt x="280046" y="292100"/>
                </a:moveTo>
                <a:lnTo>
                  <a:pt x="190500" y="292100"/>
                </a:lnTo>
                <a:lnTo>
                  <a:pt x="307339" y="381000"/>
                </a:lnTo>
                <a:lnTo>
                  <a:pt x="28004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24350" y="130936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0" y="146050"/>
                </a:lnTo>
                <a:lnTo>
                  <a:pt x="118110" y="236219"/>
                </a:lnTo>
                <a:lnTo>
                  <a:pt x="73660" y="381000"/>
                </a:lnTo>
                <a:lnTo>
                  <a:pt x="190500" y="292100"/>
                </a:lnTo>
                <a:lnTo>
                  <a:pt x="307339" y="381000"/>
                </a:lnTo>
                <a:lnTo>
                  <a:pt x="262889" y="236219"/>
                </a:lnTo>
                <a:lnTo>
                  <a:pt x="38100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77590" y="2199640"/>
            <a:ext cx="270510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Symbol"/>
                <a:cs typeface="Symbol"/>
              </a:rPr>
              <a:t>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06390" y="2180590"/>
            <a:ext cx="248920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Symbol"/>
                <a:cs typeface="Symbol"/>
              </a:rPr>
              <a:t>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8069" y="2866390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77870" y="2941320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00600" y="1341120"/>
            <a:ext cx="153035" cy="274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49670" y="2866390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29600" y="2866390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6000" y="5852159"/>
            <a:ext cx="4362450" cy="601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78330" algn="l"/>
              </a:tabLst>
            </a:pPr>
            <a:r>
              <a:rPr dirty="0"/>
              <a:t>Taping	</a:t>
            </a:r>
            <a:r>
              <a:rPr spc="-5" dirty="0"/>
              <a:t>around </a:t>
            </a:r>
            <a:r>
              <a:rPr dirty="0"/>
              <a:t>Obstacles</a:t>
            </a:r>
            <a:r>
              <a:rPr spc="-70" dirty="0"/>
              <a:t> </a:t>
            </a:r>
            <a:r>
              <a:rPr sz="1800" dirty="0"/>
              <a:t>(3)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544434" cy="147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Horizontal angles are measured using </a:t>
            </a:r>
            <a:r>
              <a:rPr sz="3200" dirty="0">
                <a:latin typeface="Arial"/>
                <a:cs typeface="Arial"/>
              </a:rPr>
              <a:t>a  </a:t>
            </a:r>
            <a:r>
              <a:rPr sz="3200" spc="-5" dirty="0">
                <a:latin typeface="Arial"/>
                <a:cs typeface="Arial"/>
              </a:rPr>
              <a:t>compass or are calculated using the  cosine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law.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6600" y="3505200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1143000"/>
                </a:moveTo>
                <a:lnTo>
                  <a:pt x="121920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680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283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888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491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3223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9826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431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035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9638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6242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2847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577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6182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2786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9390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5993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2597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9328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5932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2537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9141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5745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2348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9080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5683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2287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8892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5496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2100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8703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5435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83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2038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18642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5247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1850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8455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45185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1790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8394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4997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71602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8205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84937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915409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98145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04749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1352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17957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24560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312920" y="464820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82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378959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445000" y="46482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67410" y="4419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6050"/>
                </a:moveTo>
                <a:lnTo>
                  <a:pt x="0" y="146050"/>
                </a:lnTo>
                <a:lnTo>
                  <a:pt x="118109" y="236219"/>
                </a:lnTo>
                <a:lnTo>
                  <a:pt x="73659" y="381000"/>
                </a:lnTo>
                <a:lnTo>
                  <a:pt x="190500" y="292100"/>
                </a:lnTo>
                <a:lnTo>
                  <a:pt x="278776" y="292100"/>
                </a:lnTo>
                <a:lnTo>
                  <a:pt x="261620" y="236219"/>
                </a:lnTo>
                <a:lnTo>
                  <a:pt x="381000" y="146050"/>
                </a:lnTo>
                <a:close/>
              </a:path>
              <a:path w="381000" h="381000">
                <a:moveTo>
                  <a:pt x="278776" y="292100"/>
                </a:moveTo>
                <a:lnTo>
                  <a:pt x="190500" y="292100"/>
                </a:lnTo>
                <a:lnTo>
                  <a:pt x="306070" y="381000"/>
                </a:lnTo>
                <a:lnTo>
                  <a:pt x="27877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478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67410" y="4419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4780" y="146050"/>
                </a:lnTo>
                <a:lnTo>
                  <a:pt x="0" y="146050"/>
                </a:lnTo>
                <a:lnTo>
                  <a:pt x="118109" y="236219"/>
                </a:lnTo>
                <a:lnTo>
                  <a:pt x="73659" y="381000"/>
                </a:lnTo>
                <a:lnTo>
                  <a:pt x="190500" y="292100"/>
                </a:lnTo>
                <a:lnTo>
                  <a:pt x="306070" y="381000"/>
                </a:lnTo>
                <a:lnTo>
                  <a:pt x="261620" y="236219"/>
                </a:lnTo>
                <a:lnTo>
                  <a:pt x="38100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038600" y="4114800"/>
            <a:ext cx="1066800" cy="990600"/>
          </a:xfrm>
          <a:custGeom>
            <a:avLst/>
            <a:gdLst/>
            <a:ahLst/>
            <a:cxnLst/>
            <a:rect l="l" t="t" r="r" b="b"/>
            <a:pathLst>
              <a:path w="1066800" h="990600">
                <a:moveTo>
                  <a:pt x="533400" y="0"/>
                </a:moveTo>
                <a:lnTo>
                  <a:pt x="484842" y="2028"/>
                </a:lnTo>
                <a:lnTo>
                  <a:pt x="437507" y="7996"/>
                </a:lnTo>
                <a:lnTo>
                  <a:pt x="391583" y="17727"/>
                </a:lnTo>
                <a:lnTo>
                  <a:pt x="347258" y="31044"/>
                </a:lnTo>
                <a:lnTo>
                  <a:pt x="304721" y="47771"/>
                </a:lnTo>
                <a:lnTo>
                  <a:pt x="264159" y="67733"/>
                </a:lnTo>
                <a:lnTo>
                  <a:pt x="225762" y="90752"/>
                </a:lnTo>
                <a:lnTo>
                  <a:pt x="189716" y="116651"/>
                </a:lnTo>
                <a:lnTo>
                  <a:pt x="156209" y="145256"/>
                </a:lnTo>
                <a:lnTo>
                  <a:pt x="125432" y="176388"/>
                </a:lnTo>
                <a:lnTo>
                  <a:pt x="97570" y="209873"/>
                </a:lnTo>
                <a:lnTo>
                  <a:pt x="72813" y="245533"/>
                </a:lnTo>
                <a:lnTo>
                  <a:pt x="51348" y="283192"/>
                </a:lnTo>
                <a:lnTo>
                  <a:pt x="33364" y="322674"/>
                </a:lnTo>
                <a:lnTo>
                  <a:pt x="19050" y="363802"/>
                </a:lnTo>
                <a:lnTo>
                  <a:pt x="8592" y="406400"/>
                </a:lnTo>
                <a:lnTo>
                  <a:pt x="2179" y="450291"/>
                </a:lnTo>
                <a:lnTo>
                  <a:pt x="0" y="495300"/>
                </a:lnTo>
                <a:lnTo>
                  <a:pt x="2179" y="540308"/>
                </a:lnTo>
                <a:lnTo>
                  <a:pt x="8592" y="584200"/>
                </a:lnTo>
                <a:lnTo>
                  <a:pt x="19050" y="626797"/>
                </a:lnTo>
                <a:lnTo>
                  <a:pt x="33364" y="667925"/>
                </a:lnTo>
                <a:lnTo>
                  <a:pt x="51348" y="707407"/>
                </a:lnTo>
                <a:lnTo>
                  <a:pt x="72813" y="745066"/>
                </a:lnTo>
                <a:lnTo>
                  <a:pt x="97570" y="780726"/>
                </a:lnTo>
                <a:lnTo>
                  <a:pt x="125432" y="814211"/>
                </a:lnTo>
                <a:lnTo>
                  <a:pt x="156210" y="845343"/>
                </a:lnTo>
                <a:lnTo>
                  <a:pt x="189716" y="873948"/>
                </a:lnTo>
                <a:lnTo>
                  <a:pt x="225762" y="899847"/>
                </a:lnTo>
                <a:lnTo>
                  <a:pt x="264160" y="922866"/>
                </a:lnTo>
                <a:lnTo>
                  <a:pt x="304721" y="942828"/>
                </a:lnTo>
                <a:lnTo>
                  <a:pt x="347258" y="959555"/>
                </a:lnTo>
                <a:lnTo>
                  <a:pt x="391583" y="972872"/>
                </a:lnTo>
                <a:lnTo>
                  <a:pt x="437507" y="982603"/>
                </a:lnTo>
                <a:lnTo>
                  <a:pt x="484842" y="988571"/>
                </a:lnTo>
                <a:lnTo>
                  <a:pt x="533400" y="990600"/>
                </a:lnTo>
                <a:lnTo>
                  <a:pt x="581957" y="988571"/>
                </a:lnTo>
                <a:lnTo>
                  <a:pt x="629292" y="982603"/>
                </a:lnTo>
                <a:lnTo>
                  <a:pt x="675216" y="972872"/>
                </a:lnTo>
                <a:lnTo>
                  <a:pt x="719541" y="959555"/>
                </a:lnTo>
                <a:lnTo>
                  <a:pt x="762078" y="942828"/>
                </a:lnTo>
                <a:lnTo>
                  <a:pt x="802640" y="922866"/>
                </a:lnTo>
                <a:lnTo>
                  <a:pt x="841037" y="899847"/>
                </a:lnTo>
                <a:lnTo>
                  <a:pt x="877083" y="873948"/>
                </a:lnTo>
                <a:lnTo>
                  <a:pt x="910590" y="845343"/>
                </a:lnTo>
                <a:lnTo>
                  <a:pt x="941367" y="814211"/>
                </a:lnTo>
                <a:lnTo>
                  <a:pt x="969229" y="780726"/>
                </a:lnTo>
                <a:lnTo>
                  <a:pt x="993986" y="745066"/>
                </a:lnTo>
                <a:lnTo>
                  <a:pt x="1015451" y="707407"/>
                </a:lnTo>
                <a:lnTo>
                  <a:pt x="1033435" y="667925"/>
                </a:lnTo>
                <a:lnTo>
                  <a:pt x="1047750" y="626797"/>
                </a:lnTo>
                <a:lnTo>
                  <a:pt x="1058207" y="584199"/>
                </a:lnTo>
                <a:lnTo>
                  <a:pt x="1064620" y="540308"/>
                </a:lnTo>
                <a:lnTo>
                  <a:pt x="1066800" y="495300"/>
                </a:lnTo>
                <a:lnTo>
                  <a:pt x="1064620" y="450291"/>
                </a:lnTo>
                <a:lnTo>
                  <a:pt x="1058207" y="406400"/>
                </a:lnTo>
                <a:lnTo>
                  <a:pt x="1047749" y="363802"/>
                </a:lnTo>
                <a:lnTo>
                  <a:pt x="1033435" y="322674"/>
                </a:lnTo>
                <a:lnTo>
                  <a:pt x="1015451" y="283192"/>
                </a:lnTo>
                <a:lnTo>
                  <a:pt x="993986" y="245533"/>
                </a:lnTo>
                <a:lnTo>
                  <a:pt x="969229" y="209873"/>
                </a:lnTo>
                <a:lnTo>
                  <a:pt x="941367" y="176388"/>
                </a:lnTo>
                <a:lnTo>
                  <a:pt x="910589" y="145256"/>
                </a:lnTo>
                <a:lnTo>
                  <a:pt x="877083" y="116651"/>
                </a:lnTo>
                <a:lnTo>
                  <a:pt x="841037" y="90752"/>
                </a:lnTo>
                <a:lnTo>
                  <a:pt x="802639" y="67733"/>
                </a:lnTo>
                <a:lnTo>
                  <a:pt x="762078" y="47771"/>
                </a:lnTo>
                <a:lnTo>
                  <a:pt x="719541" y="31044"/>
                </a:lnTo>
                <a:lnTo>
                  <a:pt x="675216" y="17727"/>
                </a:lnTo>
                <a:lnTo>
                  <a:pt x="629292" y="7996"/>
                </a:lnTo>
                <a:lnTo>
                  <a:pt x="581957" y="2028"/>
                </a:lnTo>
                <a:lnTo>
                  <a:pt x="53340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24200" y="4419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6050"/>
                </a:moveTo>
                <a:lnTo>
                  <a:pt x="0" y="146050"/>
                </a:lnTo>
                <a:lnTo>
                  <a:pt x="118110" y="236219"/>
                </a:lnTo>
                <a:lnTo>
                  <a:pt x="73660" y="381000"/>
                </a:lnTo>
                <a:lnTo>
                  <a:pt x="190500" y="292100"/>
                </a:lnTo>
                <a:lnTo>
                  <a:pt x="279555" y="292100"/>
                </a:lnTo>
                <a:lnTo>
                  <a:pt x="262889" y="236219"/>
                </a:lnTo>
                <a:lnTo>
                  <a:pt x="381000" y="146050"/>
                </a:lnTo>
                <a:close/>
              </a:path>
              <a:path w="381000" h="381000">
                <a:moveTo>
                  <a:pt x="279555" y="292100"/>
                </a:moveTo>
                <a:lnTo>
                  <a:pt x="190500" y="292100"/>
                </a:lnTo>
                <a:lnTo>
                  <a:pt x="306070" y="381000"/>
                </a:lnTo>
                <a:lnTo>
                  <a:pt x="279555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124200" y="4419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0" y="146050"/>
                </a:lnTo>
                <a:lnTo>
                  <a:pt x="118110" y="236219"/>
                </a:lnTo>
                <a:lnTo>
                  <a:pt x="73660" y="381000"/>
                </a:lnTo>
                <a:lnTo>
                  <a:pt x="190500" y="292100"/>
                </a:lnTo>
                <a:lnTo>
                  <a:pt x="306070" y="381000"/>
                </a:lnTo>
                <a:lnTo>
                  <a:pt x="262889" y="236219"/>
                </a:lnTo>
                <a:lnTo>
                  <a:pt x="38100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324350" y="329057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381000" y="146050"/>
                </a:moveTo>
                <a:lnTo>
                  <a:pt x="0" y="146050"/>
                </a:lnTo>
                <a:lnTo>
                  <a:pt x="118110" y="236219"/>
                </a:lnTo>
                <a:lnTo>
                  <a:pt x="73660" y="380999"/>
                </a:lnTo>
                <a:lnTo>
                  <a:pt x="190500" y="292100"/>
                </a:lnTo>
                <a:lnTo>
                  <a:pt x="280046" y="292100"/>
                </a:lnTo>
                <a:lnTo>
                  <a:pt x="262889" y="236219"/>
                </a:lnTo>
                <a:lnTo>
                  <a:pt x="381000" y="146050"/>
                </a:lnTo>
                <a:close/>
              </a:path>
              <a:path w="381000" h="381000">
                <a:moveTo>
                  <a:pt x="280046" y="292100"/>
                </a:moveTo>
                <a:lnTo>
                  <a:pt x="190500" y="292100"/>
                </a:lnTo>
                <a:lnTo>
                  <a:pt x="307339" y="380999"/>
                </a:lnTo>
                <a:lnTo>
                  <a:pt x="280046" y="292100"/>
                </a:lnTo>
                <a:close/>
              </a:path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24350" y="329057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050" y="146050"/>
                </a:lnTo>
                <a:lnTo>
                  <a:pt x="0" y="146050"/>
                </a:lnTo>
                <a:lnTo>
                  <a:pt x="118110" y="236219"/>
                </a:lnTo>
                <a:lnTo>
                  <a:pt x="73660" y="380999"/>
                </a:lnTo>
                <a:lnTo>
                  <a:pt x="190500" y="292100"/>
                </a:lnTo>
                <a:lnTo>
                  <a:pt x="307339" y="380999"/>
                </a:lnTo>
                <a:lnTo>
                  <a:pt x="262889" y="236219"/>
                </a:lnTo>
                <a:lnTo>
                  <a:pt x="381000" y="146050"/>
                </a:lnTo>
                <a:lnTo>
                  <a:pt x="234950" y="146050"/>
                </a:lnTo>
                <a:lnTo>
                  <a:pt x="190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982470" y="3704590"/>
            <a:ext cx="2235835" cy="1350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60680" algn="ctr">
              <a:lnSpc>
                <a:spcPts val="1980"/>
              </a:lnSpc>
            </a:pP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ts val="1875"/>
              </a:lnSpc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 marR="374650" algn="r">
              <a:lnSpc>
                <a:spcPts val="3735"/>
              </a:lnSpc>
            </a:pPr>
            <a:r>
              <a:rPr sz="3200" dirty="0">
                <a:latin typeface="Symbol"/>
                <a:cs typeface="Symbol"/>
              </a:rPr>
              <a:t></a:t>
            </a:r>
            <a:endParaRPr sz="32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065530" y="463169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8100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27760" y="461010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59" y="0"/>
                </a:moveTo>
                <a:lnTo>
                  <a:pt x="0" y="12700"/>
                </a:lnTo>
                <a:lnTo>
                  <a:pt x="3809" y="21589"/>
                </a:lnTo>
                <a:lnTo>
                  <a:pt x="39370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191260" y="458977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30"/>
                </a:lnTo>
                <a:lnTo>
                  <a:pt x="2540" y="20320"/>
                </a:lnTo>
                <a:lnTo>
                  <a:pt x="38100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253489" y="456819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59" y="0"/>
                </a:moveTo>
                <a:lnTo>
                  <a:pt x="0" y="12700"/>
                </a:lnTo>
                <a:lnTo>
                  <a:pt x="3809" y="21590"/>
                </a:lnTo>
                <a:lnTo>
                  <a:pt x="39369" y="1016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316989" y="454787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29"/>
                </a:lnTo>
                <a:lnTo>
                  <a:pt x="2540" y="20319"/>
                </a:lnTo>
                <a:lnTo>
                  <a:pt x="38100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79219" y="452755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5560" y="0"/>
                </a:moveTo>
                <a:lnTo>
                  <a:pt x="0" y="11430"/>
                </a:lnTo>
                <a:lnTo>
                  <a:pt x="3810" y="20319"/>
                </a:lnTo>
                <a:lnTo>
                  <a:pt x="39370" y="761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442719" y="450595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29"/>
                </a:lnTo>
                <a:lnTo>
                  <a:pt x="2540" y="2031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504950" y="448437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59" y="0"/>
                </a:moveTo>
                <a:lnTo>
                  <a:pt x="0" y="12699"/>
                </a:lnTo>
                <a:lnTo>
                  <a:pt x="2540" y="21589"/>
                </a:lnTo>
                <a:lnTo>
                  <a:pt x="39369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567180" y="446405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29" y="0"/>
                </a:moveTo>
                <a:lnTo>
                  <a:pt x="0" y="11430"/>
                </a:lnTo>
                <a:lnTo>
                  <a:pt x="3809" y="20319"/>
                </a:lnTo>
                <a:lnTo>
                  <a:pt x="39369" y="8889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630679" y="444372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5559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9369" y="762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692910" y="442214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29" y="0"/>
                </a:moveTo>
                <a:lnTo>
                  <a:pt x="0" y="11430"/>
                </a:lnTo>
                <a:lnTo>
                  <a:pt x="3809" y="20320"/>
                </a:lnTo>
                <a:lnTo>
                  <a:pt x="39369" y="8890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56410" y="440055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59" y="0"/>
                </a:moveTo>
                <a:lnTo>
                  <a:pt x="0" y="12700"/>
                </a:lnTo>
                <a:lnTo>
                  <a:pt x="2539" y="21589"/>
                </a:lnTo>
                <a:lnTo>
                  <a:pt x="39369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819910" y="438022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8100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882139" y="435864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60" y="0"/>
                </a:moveTo>
                <a:lnTo>
                  <a:pt x="0" y="12700"/>
                </a:lnTo>
                <a:lnTo>
                  <a:pt x="2540" y="21590"/>
                </a:lnTo>
                <a:lnTo>
                  <a:pt x="39370" y="1016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945639" y="433832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29"/>
                </a:lnTo>
                <a:lnTo>
                  <a:pt x="2540" y="2031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007870" y="431800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30"/>
                </a:lnTo>
                <a:lnTo>
                  <a:pt x="2540" y="20319"/>
                </a:lnTo>
                <a:lnTo>
                  <a:pt x="38100" y="761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070100" y="429640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30" y="0"/>
                </a:moveTo>
                <a:lnTo>
                  <a:pt x="0" y="12700"/>
                </a:lnTo>
                <a:lnTo>
                  <a:pt x="3810" y="20319"/>
                </a:lnTo>
                <a:lnTo>
                  <a:pt x="39369" y="8889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133600" y="427482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699"/>
                </a:lnTo>
                <a:lnTo>
                  <a:pt x="2539" y="21589"/>
                </a:lnTo>
                <a:lnTo>
                  <a:pt x="38100" y="1015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195829" y="425450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30" y="0"/>
                </a:moveTo>
                <a:lnTo>
                  <a:pt x="0" y="11430"/>
                </a:lnTo>
                <a:lnTo>
                  <a:pt x="3809" y="20319"/>
                </a:lnTo>
                <a:lnTo>
                  <a:pt x="39369" y="8889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59329" y="423417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8100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321560" y="421259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6829" y="0"/>
                </a:moveTo>
                <a:lnTo>
                  <a:pt x="0" y="11430"/>
                </a:lnTo>
                <a:lnTo>
                  <a:pt x="3809" y="21590"/>
                </a:lnTo>
                <a:lnTo>
                  <a:pt x="39369" y="8890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385060" y="419227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29"/>
                </a:lnTo>
                <a:lnTo>
                  <a:pt x="2539" y="20319"/>
                </a:lnTo>
                <a:lnTo>
                  <a:pt x="38100" y="761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447289" y="417067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30" y="0"/>
                </a:moveTo>
                <a:lnTo>
                  <a:pt x="0" y="12700"/>
                </a:lnTo>
                <a:lnTo>
                  <a:pt x="3810" y="20320"/>
                </a:lnTo>
                <a:lnTo>
                  <a:pt x="39370" y="8890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510789" y="414909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700"/>
                </a:lnTo>
                <a:lnTo>
                  <a:pt x="2540" y="21590"/>
                </a:lnTo>
                <a:lnTo>
                  <a:pt x="38100" y="1016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573020" y="412877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6830" y="0"/>
                </a:moveTo>
                <a:lnTo>
                  <a:pt x="0" y="11429"/>
                </a:lnTo>
                <a:lnTo>
                  <a:pt x="2540" y="20319"/>
                </a:lnTo>
                <a:lnTo>
                  <a:pt x="39369" y="8889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636520" y="410845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30"/>
                </a:lnTo>
                <a:lnTo>
                  <a:pt x="2540" y="20319"/>
                </a:lnTo>
                <a:lnTo>
                  <a:pt x="38100" y="761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698750" y="408685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5560" y="0"/>
                </a:moveTo>
                <a:lnTo>
                  <a:pt x="0" y="12700"/>
                </a:lnTo>
                <a:lnTo>
                  <a:pt x="3810" y="20319"/>
                </a:lnTo>
                <a:lnTo>
                  <a:pt x="39369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762250" y="406527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699"/>
                </a:lnTo>
                <a:lnTo>
                  <a:pt x="2539" y="21589"/>
                </a:lnTo>
                <a:lnTo>
                  <a:pt x="38100" y="1015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824479" y="404495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5559" y="0"/>
                </a:moveTo>
                <a:lnTo>
                  <a:pt x="0" y="11430"/>
                </a:lnTo>
                <a:lnTo>
                  <a:pt x="3809" y="20319"/>
                </a:lnTo>
                <a:lnTo>
                  <a:pt x="39369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887979" y="402462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8100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950210" y="400304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59" y="0"/>
                </a:moveTo>
                <a:lnTo>
                  <a:pt x="0" y="11430"/>
                </a:lnTo>
                <a:lnTo>
                  <a:pt x="3809" y="21590"/>
                </a:lnTo>
                <a:lnTo>
                  <a:pt x="39369" y="8890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013710" y="398272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59" y="0"/>
                </a:moveTo>
                <a:lnTo>
                  <a:pt x="0" y="11429"/>
                </a:lnTo>
                <a:lnTo>
                  <a:pt x="2539" y="20319"/>
                </a:lnTo>
                <a:lnTo>
                  <a:pt x="38100" y="761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075939" y="396112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69" h="20320">
                <a:moveTo>
                  <a:pt x="35560" y="0"/>
                </a:moveTo>
                <a:lnTo>
                  <a:pt x="0" y="12700"/>
                </a:lnTo>
                <a:lnTo>
                  <a:pt x="2540" y="20320"/>
                </a:lnTo>
                <a:lnTo>
                  <a:pt x="39370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139439" y="394080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29"/>
                </a:lnTo>
                <a:lnTo>
                  <a:pt x="2540" y="2031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201670" y="391922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69" h="21589">
                <a:moveTo>
                  <a:pt x="35560" y="0"/>
                </a:moveTo>
                <a:lnTo>
                  <a:pt x="0" y="11429"/>
                </a:lnTo>
                <a:lnTo>
                  <a:pt x="2540" y="21589"/>
                </a:lnTo>
                <a:lnTo>
                  <a:pt x="39369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263900" y="389890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29" y="0"/>
                </a:moveTo>
                <a:lnTo>
                  <a:pt x="0" y="11430"/>
                </a:lnTo>
                <a:lnTo>
                  <a:pt x="3810" y="20319"/>
                </a:lnTo>
                <a:lnTo>
                  <a:pt x="39370" y="8889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327400" y="3877309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70" h="21589">
                <a:moveTo>
                  <a:pt x="35560" y="0"/>
                </a:moveTo>
                <a:lnTo>
                  <a:pt x="0" y="12700"/>
                </a:lnTo>
                <a:lnTo>
                  <a:pt x="2539" y="21589"/>
                </a:lnTo>
                <a:lnTo>
                  <a:pt x="3937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390900" y="385699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30"/>
                </a:lnTo>
                <a:lnTo>
                  <a:pt x="2539" y="20320"/>
                </a:lnTo>
                <a:lnTo>
                  <a:pt x="38100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453129" y="383540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5560" y="0"/>
                </a:moveTo>
                <a:lnTo>
                  <a:pt x="0" y="12700"/>
                </a:lnTo>
                <a:lnTo>
                  <a:pt x="2540" y="20319"/>
                </a:lnTo>
                <a:lnTo>
                  <a:pt x="3937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516629" y="3815079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30"/>
                </a:lnTo>
                <a:lnTo>
                  <a:pt x="2540" y="20320"/>
                </a:lnTo>
                <a:lnTo>
                  <a:pt x="38100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78859" y="3793490"/>
            <a:ext cx="39370" cy="21590"/>
          </a:xfrm>
          <a:custGeom>
            <a:avLst/>
            <a:gdLst/>
            <a:ahLst/>
            <a:cxnLst/>
            <a:rect l="l" t="t" r="r" b="b"/>
            <a:pathLst>
              <a:path w="39370" h="21589">
                <a:moveTo>
                  <a:pt x="35560" y="0"/>
                </a:moveTo>
                <a:lnTo>
                  <a:pt x="0" y="12700"/>
                </a:lnTo>
                <a:lnTo>
                  <a:pt x="2539" y="21590"/>
                </a:lnTo>
                <a:lnTo>
                  <a:pt x="39369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642359" y="377317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1429"/>
                </a:lnTo>
                <a:lnTo>
                  <a:pt x="2539" y="2031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704590" y="3751579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700"/>
                </a:lnTo>
                <a:lnTo>
                  <a:pt x="2539" y="21590"/>
                </a:lnTo>
                <a:lnTo>
                  <a:pt x="38100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766820" y="373125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29" y="0"/>
                </a:moveTo>
                <a:lnTo>
                  <a:pt x="0" y="11429"/>
                </a:lnTo>
                <a:lnTo>
                  <a:pt x="3809" y="20319"/>
                </a:lnTo>
                <a:lnTo>
                  <a:pt x="39369" y="8889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830320" y="370967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59" y="0"/>
                </a:moveTo>
                <a:lnTo>
                  <a:pt x="0" y="11429"/>
                </a:lnTo>
                <a:lnTo>
                  <a:pt x="2539" y="21589"/>
                </a:lnTo>
                <a:lnTo>
                  <a:pt x="38100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892550" y="368935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29" y="0"/>
                </a:moveTo>
                <a:lnTo>
                  <a:pt x="0" y="11430"/>
                </a:lnTo>
                <a:lnTo>
                  <a:pt x="3810" y="20319"/>
                </a:lnTo>
                <a:lnTo>
                  <a:pt x="39370" y="8889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956050" y="3667759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700"/>
                </a:lnTo>
                <a:lnTo>
                  <a:pt x="2539" y="2158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018279" y="364744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30" y="0"/>
                </a:moveTo>
                <a:lnTo>
                  <a:pt x="0" y="11430"/>
                </a:lnTo>
                <a:lnTo>
                  <a:pt x="3810" y="20320"/>
                </a:lnTo>
                <a:lnTo>
                  <a:pt x="39370" y="8890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081779" y="3625850"/>
            <a:ext cx="38100" cy="20320"/>
          </a:xfrm>
          <a:custGeom>
            <a:avLst/>
            <a:gdLst/>
            <a:ahLst/>
            <a:cxnLst/>
            <a:rect l="l" t="t" r="r" b="b"/>
            <a:pathLst>
              <a:path w="38100" h="20320">
                <a:moveTo>
                  <a:pt x="35560" y="0"/>
                </a:moveTo>
                <a:lnTo>
                  <a:pt x="0" y="12700"/>
                </a:lnTo>
                <a:lnTo>
                  <a:pt x="2540" y="2031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144009" y="360552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29" y="0"/>
                </a:moveTo>
                <a:lnTo>
                  <a:pt x="0" y="11430"/>
                </a:lnTo>
                <a:lnTo>
                  <a:pt x="3810" y="20320"/>
                </a:lnTo>
                <a:lnTo>
                  <a:pt x="39369" y="8890"/>
                </a:lnTo>
                <a:lnTo>
                  <a:pt x="368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207509" y="358394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700"/>
                </a:lnTo>
                <a:lnTo>
                  <a:pt x="2539" y="21589"/>
                </a:lnTo>
                <a:lnTo>
                  <a:pt x="38100" y="8889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269740" y="3563620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6830" y="0"/>
                </a:moveTo>
                <a:lnTo>
                  <a:pt x="0" y="11429"/>
                </a:lnTo>
                <a:lnTo>
                  <a:pt x="3810" y="20319"/>
                </a:lnTo>
                <a:lnTo>
                  <a:pt x="39370" y="8889"/>
                </a:lnTo>
                <a:lnTo>
                  <a:pt x="36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333240" y="3542029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60" y="0"/>
                </a:moveTo>
                <a:lnTo>
                  <a:pt x="0" y="12700"/>
                </a:lnTo>
                <a:lnTo>
                  <a:pt x="2539" y="21590"/>
                </a:lnTo>
                <a:lnTo>
                  <a:pt x="38100" y="8890"/>
                </a:lnTo>
                <a:lnTo>
                  <a:pt x="355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395470" y="3521709"/>
            <a:ext cx="39370" cy="20320"/>
          </a:xfrm>
          <a:custGeom>
            <a:avLst/>
            <a:gdLst/>
            <a:ahLst/>
            <a:cxnLst/>
            <a:rect l="l" t="t" r="r" b="b"/>
            <a:pathLst>
              <a:path w="39370" h="20320">
                <a:moveTo>
                  <a:pt x="35559" y="0"/>
                </a:moveTo>
                <a:lnTo>
                  <a:pt x="0" y="11429"/>
                </a:lnTo>
                <a:lnTo>
                  <a:pt x="3809" y="20319"/>
                </a:lnTo>
                <a:lnTo>
                  <a:pt x="39369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458970" y="3500120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89">
                <a:moveTo>
                  <a:pt x="35559" y="0"/>
                </a:moveTo>
                <a:lnTo>
                  <a:pt x="0" y="12700"/>
                </a:lnTo>
                <a:lnTo>
                  <a:pt x="2539" y="21589"/>
                </a:lnTo>
                <a:lnTo>
                  <a:pt x="38100" y="8889"/>
                </a:lnTo>
                <a:lnTo>
                  <a:pt x="355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724400" y="5334000"/>
            <a:ext cx="3906520" cy="9944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430" y="510540"/>
            <a:ext cx="6835775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Review Basic</a:t>
            </a:r>
            <a:r>
              <a:rPr spc="-20" dirty="0"/>
              <a:t> </a:t>
            </a:r>
            <a:r>
              <a:rPr spc="-5" dirty="0"/>
              <a:t>Trigonometry</a:t>
            </a:r>
          </a:p>
        </p:txBody>
      </p:sp>
      <p:sp>
        <p:nvSpPr>
          <p:cNvPr id="3" name="object 3"/>
          <p:cNvSpPr/>
          <p:nvPr/>
        </p:nvSpPr>
        <p:spPr>
          <a:xfrm>
            <a:off x="304800" y="1600200"/>
            <a:ext cx="4422140" cy="487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29629" y="1524000"/>
            <a:ext cx="2727960" cy="464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72310" algn="l"/>
                <a:tab pos="3402329" algn="l"/>
              </a:tabLst>
            </a:pPr>
            <a:r>
              <a:rPr dirty="0"/>
              <a:t>Making	Tape	Corrections</a:t>
            </a:r>
            <a:r>
              <a:rPr spc="-105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50200" cy="3606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Off </a:t>
            </a:r>
            <a:r>
              <a:rPr sz="3200" spc="-5" dirty="0">
                <a:latin typeface="Arial"/>
                <a:cs typeface="Arial"/>
              </a:rPr>
              <a:t>all the measurement method, taping is  </a:t>
            </a:r>
            <a:r>
              <a:rPr sz="3200" spc="-10" dirty="0">
                <a:latin typeface="Arial"/>
                <a:cs typeface="Arial"/>
              </a:rPr>
              <a:t>probably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spc="-10" dirty="0">
                <a:latin typeface="Arial"/>
                <a:cs typeface="Arial"/>
              </a:rPr>
              <a:t>least automated </a:t>
            </a:r>
            <a:r>
              <a:rPr sz="3200" spc="-5" dirty="0">
                <a:latin typeface="Arial"/>
                <a:cs typeface="Arial"/>
              </a:rPr>
              <a:t>and most  susceptible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personal and natural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errors.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basic error arise due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to</a:t>
            </a:r>
            <a:endParaRPr sz="32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69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dirty="0">
                <a:latin typeface="Arial"/>
                <a:cs typeface="Arial"/>
              </a:rPr>
              <a:t>defect </a:t>
            </a:r>
            <a:r>
              <a:rPr sz="2800" spc="-5" dirty="0">
                <a:latin typeface="Arial"/>
                <a:cs typeface="Arial"/>
              </a:rPr>
              <a:t>in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tape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natural </a:t>
            </a:r>
            <a:r>
              <a:rPr sz="2800" dirty="0">
                <a:latin typeface="Arial"/>
                <a:cs typeface="Arial"/>
              </a:rPr>
              <a:t>error due to </a:t>
            </a:r>
            <a:r>
              <a:rPr sz="2800" spc="-5" dirty="0">
                <a:latin typeface="Arial"/>
                <a:cs typeface="Arial"/>
              </a:rPr>
              <a:t>weather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conditions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69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human errors resulting </a:t>
            </a:r>
            <a:r>
              <a:rPr sz="2800" dirty="0">
                <a:latin typeface="Arial"/>
                <a:cs typeface="Arial"/>
              </a:rPr>
              <a:t>in tape reading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errors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72310" algn="l"/>
                <a:tab pos="3402329" algn="l"/>
              </a:tabLst>
            </a:pPr>
            <a:r>
              <a:rPr dirty="0"/>
              <a:t>Making	Tape	Corrections</a:t>
            </a:r>
            <a:r>
              <a:rPr spc="-105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544434" cy="313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tape supported </a:t>
            </a:r>
            <a:r>
              <a:rPr sz="3200" spc="-10" dirty="0">
                <a:latin typeface="Arial"/>
                <a:cs typeface="Arial"/>
              </a:rPr>
              <a:t>only </a:t>
            </a:r>
            <a:r>
              <a:rPr sz="3200" spc="-5" dirty="0">
                <a:latin typeface="Arial"/>
                <a:cs typeface="Arial"/>
              </a:rPr>
              <a:t>at the ends has </a:t>
            </a:r>
            <a:r>
              <a:rPr sz="3200" dirty="0">
                <a:latin typeface="Arial"/>
                <a:cs typeface="Arial"/>
              </a:rPr>
              <a:t>a  sag </a:t>
            </a:r>
            <a:r>
              <a:rPr sz="3200" spc="-10" dirty="0">
                <a:latin typeface="Arial"/>
                <a:cs typeface="Arial"/>
              </a:rPr>
              <a:t>in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it.</a:t>
            </a:r>
            <a:endParaRPr sz="3200">
              <a:latin typeface="Arial"/>
              <a:cs typeface="Arial"/>
            </a:endParaRPr>
          </a:p>
          <a:p>
            <a:pPr marL="355600" marR="571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When </a:t>
            </a:r>
            <a:r>
              <a:rPr sz="3200" spc="-10" dirty="0">
                <a:latin typeface="Arial"/>
                <a:cs typeface="Arial"/>
              </a:rPr>
              <a:t>it </a:t>
            </a:r>
            <a:r>
              <a:rPr sz="3200" spc="-5" dirty="0">
                <a:latin typeface="Arial"/>
                <a:cs typeface="Arial"/>
              </a:rPr>
              <a:t>indicates 100.00 m, actually the  distance measured is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less.</a:t>
            </a:r>
            <a:endParaRPr sz="3200">
              <a:latin typeface="Arial"/>
              <a:cs typeface="Arial"/>
            </a:endParaRPr>
          </a:p>
          <a:p>
            <a:pPr marL="355600" marR="41402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  <a:tab pos="4281170" algn="l"/>
                <a:tab pos="5204460" algn="l"/>
                <a:tab pos="6400165" algn="l"/>
                <a:tab pos="6828155" algn="l"/>
              </a:tabLst>
            </a:pP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s</a:t>
            </a:r>
            <a:r>
              <a:rPr sz="3200" dirty="0">
                <a:latin typeface="Arial"/>
                <a:cs typeface="Arial"/>
              </a:rPr>
              <a:t>t</a:t>
            </a:r>
            <a:r>
              <a:rPr sz="3200" spc="-10" dirty="0">
                <a:latin typeface="Arial"/>
                <a:cs typeface="Arial"/>
              </a:rPr>
              <a:t>e</a:t>
            </a:r>
            <a:r>
              <a:rPr sz="3200" spc="-5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l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</a:t>
            </a:r>
            <a:r>
              <a:rPr sz="3200" spc="-5" dirty="0">
                <a:latin typeface="Arial"/>
                <a:cs typeface="Arial"/>
              </a:rPr>
              <a:t>ap</a:t>
            </a:r>
            <a:r>
              <a:rPr sz="3200" dirty="0">
                <a:latin typeface="Arial"/>
                <a:cs typeface="Arial"/>
              </a:rPr>
              <a:t>e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w</a:t>
            </a:r>
            <a:r>
              <a:rPr sz="3200" spc="-15" dirty="0">
                <a:latin typeface="Arial"/>
                <a:cs typeface="Arial"/>
              </a:rPr>
              <a:t>i</a:t>
            </a:r>
            <a:r>
              <a:rPr sz="3200" spc="-5" dirty="0">
                <a:latin typeface="Arial"/>
                <a:cs typeface="Arial"/>
              </a:rPr>
              <a:t>l</a:t>
            </a:r>
            <a:r>
              <a:rPr sz="3200" dirty="0">
                <a:latin typeface="Arial"/>
                <a:cs typeface="Arial"/>
              </a:rPr>
              <a:t>l </a:t>
            </a:r>
            <a:r>
              <a:rPr sz="3200" spc="-10" dirty="0">
                <a:latin typeface="Arial"/>
                <a:cs typeface="Arial"/>
              </a:rPr>
              <a:t>b</a:t>
            </a:r>
            <a:r>
              <a:rPr sz="3200" dirty="0">
                <a:latin typeface="Arial"/>
                <a:cs typeface="Arial"/>
              </a:rPr>
              <a:t>e </a:t>
            </a:r>
            <a:r>
              <a:rPr sz="3200" spc="-15" dirty="0">
                <a:latin typeface="Arial"/>
                <a:cs typeface="Arial"/>
              </a:rPr>
              <a:t>l</a:t>
            </a:r>
            <a:r>
              <a:rPr sz="3200" spc="-5" dirty="0">
                <a:latin typeface="Arial"/>
                <a:cs typeface="Arial"/>
              </a:rPr>
              <a:t>on</a:t>
            </a:r>
            <a:r>
              <a:rPr sz="3200" spc="-10" dirty="0">
                <a:latin typeface="Arial"/>
                <a:cs typeface="Arial"/>
              </a:rPr>
              <a:t>g</a:t>
            </a:r>
            <a:r>
              <a:rPr sz="3200" spc="-5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r	</a:t>
            </a:r>
            <a:r>
              <a:rPr sz="3200" spc="5" dirty="0">
                <a:latin typeface="Arial"/>
                <a:cs typeface="Arial"/>
              </a:rPr>
              <a:t>w</a:t>
            </a:r>
            <a:r>
              <a:rPr sz="3200" spc="-10" dirty="0">
                <a:latin typeface="Arial"/>
                <a:cs typeface="Arial"/>
              </a:rPr>
              <a:t>h</a:t>
            </a:r>
            <a:r>
              <a:rPr sz="3200" spc="-5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n	</a:t>
            </a:r>
            <a:r>
              <a:rPr sz="3200" spc="-5" dirty="0">
                <a:latin typeface="Arial"/>
                <a:cs typeface="Arial"/>
              </a:rPr>
              <a:t>i</a:t>
            </a:r>
            <a:r>
              <a:rPr sz="3200" dirty="0">
                <a:latin typeface="Arial"/>
                <a:cs typeface="Arial"/>
              </a:rPr>
              <a:t>t	</a:t>
            </a:r>
            <a:r>
              <a:rPr sz="3200" spc="-5" dirty="0">
                <a:latin typeface="Arial"/>
                <a:cs typeface="Arial"/>
              </a:rPr>
              <a:t>is  warm than when it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is	cold.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72310" algn="l"/>
                <a:tab pos="3402329" algn="l"/>
              </a:tabLst>
            </a:pPr>
            <a:r>
              <a:rPr dirty="0"/>
              <a:t>Making	Tape	Corrections</a:t>
            </a:r>
            <a:r>
              <a:rPr spc="-105" dirty="0"/>
              <a:t> </a:t>
            </a:r>
            <a:r>
              <a:rPr sz="1800" dirty="0"/>
              <a:t>(3)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12405" cy="3624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All tapes </a:t>
            </a:r>
            <a:r>
              <a:rPr sz="3200" spc="-5" dirty="0">
                <a:latin typeface="Arial"/>
                <a:cs typeface="Arial"/>
              </a:rPr>
              <a:t>are graduated </a:t>
            </a:r>
            <a:r>
              <a:rPr sz="3200" spc="-10" dirty="0">
                <a:latin typeface="Arial"/>
                <a:cs typeface="Arial"/>
              </a:rPr>
              <a:t>under </a:t>
            </a:r>
            <a:r>
              <a:rPr sz="3200" spc="-5" dirty="0">
                <a:latin typeface="Arial"/>
                <a:cs typeface="Arial"/>
              </a:rPr>
              <a:t>controlled  conditions of temperature and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tension.</a:t>
            </a:r>
            <a:endParaRPr sz="3200">
              <a:latin typeface="Arial"/>
              <a:cs typeface="Arial"/>
            </a:endParaRPr>
          </a:p>
          <a:p>
            <a:pPr marL="355600" marR="49974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When they are taken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 field, these  conditions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change.</a:t>
            </a:r>
            <a:endParaRPr sz="3200">
              <a:latin typeface="Arial"/>
              <a:cs typeface="Arial"/>
            </a:endParaRPr>
          </a:p>
          <a:p>
            <a:pPr marL="355600" marR="48260" indent="-342900" algn="just">
              <a:lnSpc>
                <a:spcPct val="100000"/>
              </a:lnSpc>
              <a:spcBef>
                <a:spcPts val="79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tape, regardless of the material used  to make it, will be </a:t>
            </a:r>
            <a:r>
              <a:rPr sz="3200" spc="-10" dirty="0">
                <a:latin typeface="Arial"/>
                <a:cs typeface="Arial"/>
              </a:rPr>
              <a:t>either </a:t>
            </a:r>
            <a:r>
              <a:rPr sz="3200" spc="-5" dirty="0">
                <a:latin typeface="Arial"/>
                <a:cs typeface="Arial"/>
              </a:rPr>
              <a:t>too short or too  </a:t>
            </a:r>
            <a:r>
              <a:rPr sz="3200" spc="-10" dirty="0">
                <a:latin typeface="Arial"/>
                <a:cs typeface="Arial"/>
              </a:rPr>
              <a:t>long.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6660" y="510540"/>
            <a:ext cx="671068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72310" algn="l"/>
                <a:tab pos="3402329" algn="l"/>
              </a:tabLst>
            </a:pPr>
            <a:r>
              <a:rPr dirty="0"/>
              <a:t>Making	Tape	Corrections</a:t>
            </a:r>
            <a:r>
              <a:rPr spc="-105" dirty="0"/>
              <a:t> </a:t>
            </a:r>
            <a:r>
              <a:rPr sz="1800" dirty="0"/>
              <a:t>(3)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54809"/>
            <a:ext cx="8064500" cy="4151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05765" indent="-342900">
              <a:lnSpc>
                <a:spcPts val="345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low </a:t>
            </a:r>
            <a:r>
              <a:rPr sz="3200" spc="-5" dirty="0">
                <a:latin typeface="Arial"/>
                <a:cs typeface="Arial"/>
              </a:rPr>
              <a:t>accuracy </a:t>
            </a:r>
            <a:r>
              <a:rPr sz="3200" dirty="0">
                <a:latin typeface="Arial"/>
                <a:cs typeface="Arial"/>
              </a:rPr>
              <a:t>surveys,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spc="-10" dirty="0">
                <a:latin typeface="Arial"/>
                <a:cs typeface="Arial"/>
              </a:rPr>
              <a:t>amount </a:t>
            </a:r>
            <a:r>
              <a:rPr sz="3200" spc="-5" dirty="0">
                <a:latin typeface="Arial"/>
                <a:cs typeface="Arial"/>
              </a:rPr>
              <a:t>of  error is too small to be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considered.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899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As accuracy requirements increase,  variations caused by the temperature and  </a:t>
            </a:r>
            <a:r>
              <a:rPr sz="3200" dirty="0">
                <a:latin typeface="Arial"/>
                <a:cs typeface="Arial"/>
              </a:rPr>
              <a:t>sag </a:t>
            </a:r>
            <a:r>
              <a:rPr sz="3200" spc="-5" dirty="0">
                <a:latin typeface="Arial"/>
                <a:cs typeface="Arial"/>
              </a:rPr>
              <a:t>must be computed and used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correct  the measured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distance.</a:t>
            </a:r>
            <a:endParaRPr sz="3200">
              <a:latin typeface="Arial"/>
              <a:cs typeface="Arial"/>
            </a:endParaRPr>
          </a:p>
          <a:p>
            <a:pPr marL="355600" marR="106680" indent="-342900">
              <a:lnSpc>
                <a:spcPct val="9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Tape </a:t>
            </a:r>
            <a:r>
              <a:rPr sz="3200" spc="-5" dirty="0">
                <a:latin typeface="Arial"/>
                <a:cs typeface="Arial"/>
              </a:rPr>
              <a:t>corrections are typically relatively  small (i.e. </a:t>
            </a:r>
            <a:r>
              <a:rPr sz="3200" dirty="0">
                <a:latin typeface="Arial"/>
                <a:cs typeface="Arial"/>
              </a:rPr>
              <a:t>&lt;1% </a:t>
            </a:r>
            <a:r>
              <a:rPr sz="3200" spc="-5" dirty="0">
                <a:latin typeface="Arial"/>
                <a:cs typeface="Arial"/>
              </a:rPr>
              <a:t>of the measured distance),  but still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significant!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827405">
              <a:lnSpc>
                <a:spcPct val="100000"/>
              </a:lnSpc>
            </a:pPr>
            <a:r>
              <a:rPr dirty="0"/>
              <a:t>Standardisation</a:t>
            </a:r>
            <a:r>
              <a:rPr spc="-105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678420" cy="4112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Taping </a:t>
            </a:r>
            <a:r>
              <a:rPr sz="3200" spc="-5" dirty="0">
                <a:latin typeface="Arial"/>
                <a:cs typeface="Arial"/>
              </a:rPr>
              <a:t>cannot be more accurate that the  accuracy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which the </a:t>
            </a:r>
            <a:r>
              <a:rPr sz="3200" spc="-10" dirty="0">
                <a:latin typeface="Arial"/>
                <a:cs typeface="Arial"/>
              </a:rPr>
              <a:t>tape </a:t>
            </a:r>
            <a:r>
              <a:rPr sz="3200" spc="-5" dirty="0">
                <a:latin typeface="Arial"/>
                <a:cs typeface="Arial"/>
              </a:rPr>
              <a:t>is  standardised.</a:t>
            </a:r>
            <a:endParaRPr sz="3200">
              <a:latin typeface="Arial"/>
              <a:cs typeface="Arial"/>
            </a:endParaRPr>
          </a:p>
          <a:p>
            <a:pPr marL="355600" marR="86296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tape should be standardised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by  appropriate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authority.</a:t>
            </a:r>
            <a:endParaRPr sz="3200">
              <a:latin typeface="Arial"/>
              <a:cs typeface="Arial"/>
            </a:endParaRPr>
          </a:p>
          <a:p>
            <a:pPr marL="355600" marR="50165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tape will be return </a:t>
            </a:r>
            <a:r>
              <a:rPr sz="3200" dirty="0">
                <a:latin typeface="Arial"/>
                <a:cs typeface="Arial"/>
              </a:rPr>
              <a:t>with </a:t>
            </a:r>
            <a:r>
              <a:rPr sz="3200" spc="-5" dirty="0">
                <a:latin typeface="Arial"/>
                <a:cs typeface="Arial"/>
              </a:rPr>
              <a:t>certificate on  true length and standard condition of  </a:t>
            </a:r>
            <a:r>
              <a:rPr sz="3200" spc="-10" dirty="0">
                <a:latin typeface="Arial"/>
                <a:cs typeface="Arial"/>
              </a:rPr>
              <a:t>temperature </a:t>
            </a:r>
            <a:r>
              <a:rPr sz="3200" spc="-5" dirty="0">
                <a:latin typeface="Arial"/>
                <a:cs typeface="Arial"/>
              </a:rPr>
              <a:t>and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tension.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889635">
              <a:lnSpc>
                <a:spcPct val="100000"/>
              </a:lnSpc>
            </a:pPr>
            <a:r>
              <a:rPr dirty="0"/>
              <a:t>Vertical</a:t>
            </a:r>
            <a:r>
              <a:rPr spc="-90" dirty="0"/>
              <a:t> </a:t>
            </a:r>
            <a:r>
              <a:rPr dirty="0"/>
              <a:t>Distance</a:t>
            </a:r>
          </a:p>
        </p:txBody>
      </p:sp>
      <p:sp>
        <p:nvSpPr>
          <p:cNvPr id="3" name="object 3"/>
          <p:cNvSpPr/>
          <p:nvPr/>
        </p:nvSpPr>
        <p:spPr>
          <a:xfrm>
            <a:off x="977900" y="2745204"/>
            <a:ext cx="7489190" cy="2313305"/>
          </a:xfrm>
          <a:custGeom>
            <a:avLst/>
            <a:gdLst/>
            <a:ahLst/>
            <a:cxnLst/>
            <a:rect l="l" t="t" r="r" b="b"/>
            <a:pathLst>
              <a:path w="7489190" h="2313304">
                <a:moveTo>
                  <a:pt x="0" y="2313205"/>
                </a:moveTo>
                <a:lnTo>
                  <a:pt x="21508" y="2266147"/>
                </a:lnTo>
                <a:lnTo>
                  <a:pt x="43050" y="2219145"/>
                </a:lnTo>
                <a:lnTo>
                  <a:pt x="64650" y="2172216"/>
                </a:lnTo>
                <a:lnTo>
                  <a:pt x="86334" y="2125378"/>
                </a:lnTo>
                <a:lnTo>
                  <a:pt x="108124" y="2078649"/>
                </a:lnTo>
                <a:lnTo>
                  <a:pt x="130045" y="2032045"/>
                </a:lnTo>
                <a:lnTo>
                  <a:pt x="152122" y="1985585"/>
                </a:lnTo>
                <a:lnTo>
                  <a:pt x="174378" y="1939285"/>
                </a:lnTo>
                <a:lnTo>
                  <a:pt x="196839" y="1893162"/>
                </a:lnTo>
                <a:lnTo>
                  <a:pt x="219528" y="1847235"/>
                </a:lnTo>
                <a:lnTo>
                  <a:pt x="242470" y="1801520"/>
                </a:lnTo>
                <a:lnTo>
                  <a:pt x="265689" y="1756034"/>
                </a:lnTo>
                <a:lnTo>
                  <a:pt x="289209" y="1710796"/>
                </a:lnTo>
                <a:lnTo>
                  <a:pt x="313054" y="1665823"/>
                </a:lnTo>
                <a:lnTo>
                  <a:pt x="337250" y="1621131"/>
                </a:lnTo>
                <a:lnTo>
                  <a:pt x="361820" y="1576738"/>
                </a:lnTo>
                <a:lnTo>
                  <a:pt x="386788" y="1532663"/>
                </a:lnTo>
                <a:lnTo>
                  <a:pt x="412179" y="1488921"/>
                </a:lnTo>
                <a:lnTo>
                  <a:pt x="438017" y="1445530"/>
                </a:lnTo>
                <a:lnTo>
                  <a:pt x="464327" y="1402508"/>
                </a:lnTo>
                <a:lnTo>
                  <a:pt x="491132" y="1359872"/>
                </a:lnTo>
                <a:lnTo>
                  <a:pt x="518458" y="1317639"/>
                </a:lnTo>
                <a:lnTo>
                  <a:pt x="546327" y="1275827"/>
                </a:lnTo>
                <a:lnTo>
                  <a:pt x="574765" y="1234453"/>
                </a:lnTo>
                <a:lnTo>
                  <a:pt x="603796" y="1193535"/>
                </a:lnTo>
                <a:lnTo>
                  <a:pt x="633444" y="1153089"/>
                </a:lnTo>
                <a:lnTo>
                  <a:pt x="663734" y="1113133"/>
                </a:lnTo>
                <a:lnTo>
                  <a:pt x="694689" y="1073685"/>
                </a:lnTo>
                <a:lnTo>
                  <a:pt x="725185" y="1035679"/>
                </a:lnTo>
                <a:lnTo>
                  <a:pt x="756230" y="997385"/>
                </a:lnTo>
                <a:lnTo>
                  <a:pt x="787810" y="958876"/>
                </a:lnTo>
                <a:lnTo>
                  <a:pt x="819913" y="920227"/>
                </a:lnTo>
                <a:lnTo>
                  <a:pt x="852524" y="881511"/>
                </a:lnTo>
                <a:lnTo>
                  <a:pt x="885632" y="842804"/>
                </a:lnTo>
                <a:lnTo>
                  <a:pt x="919223" y="804178"/>
                </a:lnTo>
                <a:lnTo>
                  <a:pt x="953284" y="765708"/>
                </a:lnTo>
                <a:lnTo>
                  <a:pt x="987802" y="727469"/>
                </a:lnTo>
                <a:lnTo>
                  <a:pt x="1022763" y="689533"/>
                </a:lnTo>
                <a:lnTo>
                  <a:pt x="1058155" y="651975"/>
                </a:lnTo>
                <a:lnTo>
                  <a:pt x="1093964" y="614869"/>
                </a:lnTo>
                <a:lnTo>
                  <a:pt x="1130177" y="578290"/>
                </a:lnTo>
                <a:lnTo>
                  <a:pt x="1166782" y="542310"/>
                </a:lnTo>
                <a:lnTo>
                  <a:pt x="1203765" y="507005"/>
                </a:lnTo>
                <a:lnTo>
                  <a:pt x="1241112" y="472448"/>
                </a:lnTo>
                <a:lnTo>
                  <a:pt x="1278812" y="438714"/>
                </a:lnTo>
                <a:lnTo>
                  <a:pt x="1316850" y="405876"/>
                </a:lnTo>
                <a:lnTo>
                  <a:pt x="1355214" y="374008"/>
                </a:lnTo>
                <a:lnTo>
                  <a:pt x="1393890" y="343185"/>
                </a:lnTo>
                <a:lnTo>
                  <a:pt x="1432865" y="313480"/>
                </a:lnTo>
                <a:lnTo>
                  <a:pt x="1472127" y="284968"/>
                </a:lnTo>
                <a:lnTo>
                  <a:pt x="1511662" y="257723"/>
                </a:lnTo>
                <a:lnTo>
                  <a:pt x="1551456" y="231818"/>
                </a:lnTo>
                <a:lnTo>
                  <a:pt x="1591498" y="207328"/>
                </a:lnTo>
                <a:lnTo>
                  <a:pt x="1631773" y="184326"/>
                </a:lnTo>
                <a:lnTo>
                  <a:pt x="1672269" y="162888"/>
                </a:lnTo>
                <a:lnTo>
                  <a:pt x="1712972" y="143086"/>
                </a:lnTo>
                <a:lnTo>
                  <a:pt x="1753870" y="124995"/>
                </a:lnTo>
                <a:lnTo>
                  <a:pt x="1798254" y="107388"/>
                </a:lnTo>
                <a:lnTo>
                  <a:pt x="1843587" y="91235"/>
                </a:lnTo>
                <a:lnTo>
                  <a:pt x="1889791" y="76507"/>
                </a:lnTo>
                <a:lnTo>
                  <a:pt x="1936789" y="63174"/>
                </a:lnTo>
                <a:lnTo>
                  <a:pt x="1984505" y="51205"/>
                </a:lnTo>
                <a:lnTo>
                  <a:pt x="2032862" y="40572"/>
                </a:lnTo>
                <a:lnTo>
                  <a:pt x="2081783" y="31245"/>
                </a:lnTo>
                <a:lnTo>
                  <a:pt x="2131192" y="23193"/>
                </a:lnTo>
                <a:lnTo>
                  <a:pt x="2181013" y="16387"/>
                </a:lnTo>
                <a:lnTo>
                  <a:pt x="2231168" y="10796"/>
                </a:lnTo>
                <a:lnTo>
                  <a:pt x="2281580" y="6392"/>
                </a:lnTo>
                <a:lnTo>
                  <a:pt x="2332174" y="3145"/>
                </a:lnTo>
                <a:lnTo>
                  <a:pt x="2382873" y="1024"/>
                </a:lnTo>
                <a:lnTo>
                  <a:pt x="2433599" y="0"/>
                </a:lnTo>
                <a:lnTo>
                  <a:pt x="2484276" y="42"/>
                </a:lnTo>
                <a:lnTo>
                  <a:pt x="2534828" y="1122"/>
                </a:lnTo>
                <a:lnTo>
                  <a:pt x="2585178" y="3209"/>
                </a:lnTo>
                <a:lnTo>
                  <a:pt x="2635249" y="6274"/>
                </a:lnTo>
                <a:lnTo>
                  <a:pt x="2684965" y="10286"/>
                </a:lnTo>
                <a:lnTo>
                  <a:pt x="2734249" y="15216"/>
                </a:lnTo>
                <a:lnTo>
                  <a:pt x="2783024" y="21035"/>
                </a:lnTo>
                <a:lnTo>
                  <a:pt x="2831214" y="27711"/>
                </a:lnTo>
                <a:lnTo>
                  <a:pt x="2878742" y="35216"/>
                </a:lnTo>
                <a:lnTo>
                  <a:pt x="2925531" y="43520"/>
                </a:lnTo>
                <a:lnTo>
                  <a:pt x="2971505" y="52593"/>
                </a:lnTo>
                <a:lnTo>
                  <a:pt x="3016586" y="62404"/>
                </a:lnTo>
                <a:lnTo>
                  <a:pt x="3060700" y="72925"/>
                </a:lnTo>
                <a:lnTo>
                  <a:pt x="3107554" y="85384"/>
                </a:lnTo>
                <a:lnTo>
                  <a:pt x="3153660" y="99540"/>
                </a:lnTo>
                <a:lnTo>
                  <a:pt x="3199061" y="115312"/>
                </a:lnTo>
                <a:lnTo>
                  <a:pt x="3243799" y="132616"/>
                </a:lnTo>
                <a:lnTo>
                  <a:pt x="3287918" y="151371"/>
                </a:lnTo>
                <a:lnTo>
                  <a:pt x="3331461" y="171493"/>
                </a:lnTo>
                <a:lnTo>
                  <a:pt x="3374473" y="192901"/>
                </a:lnTo>
                <a:lnTo>
                  <a:pt x="3416996" y="215512"/>
                </a:lnTo>
                <a:lnTo>
                  <a:pt x="3459074" y="239244"/>
                </a:lnTo>
                <a:lnTo>
                  <a:pt x="3500749" y="264014"/>
                </a:lnTo>
                <a:lnTo>
                  <a:pt x="3542067" y="289740"/>
                </a:lnTo>
                <a:lnTo>
                  <a:pt x="3583069" y="316340"/>
                </a:lnTo>
                <a:lnTo>
                  <a:pt x="3623800" y="343730"/>
                </a:lnTo>
                <a:lnTo>
                  <a:pt x="3664302" y="371829"/>
                </a:lnTo>
                <a:lnTo>
                  <a:pt x="3704620" y="400555"/>
                </a:lnTo>
                <a:lnTo>
                  <a:pt x="3744796" y="429824"/>
                </a:lnTo>
                <a:lnTo>
                  <a:pt x="3784874" y="459554"/>
                </a:lnTo>
                <a:lnTo>
                  <a:pt x="3824898" y="489663"/>
                </a:lnTo>
                <a:lnTo>
                  <a:pt x="3864910" y="520069"/>
                </a:lnTo>
                <a:lnTo>
                  <a:pt x="3904955" y="550689"/>
                </a:lnTo>
                <a:lnTo>
                  <a:pt x="3945075" y="581441"/>
                </a:lnTo>
                <a:lnTo>
                  <a:pt x="3985314" y="612241"/>
                </a:lnTo>
                <a:lnTo>
                  <a:pt x="4025716" y="643009"/>
                </a:lnTo>
                <a:lnTo>
                  <a:pt x="4066323" y="673661"/>
                </a:lnTo>
                <a:lnTo>
                  <a:pt x="4107179" y="704115"/>
                </a:lnTo>
                <a:lnTo>
                  <a:pt x="4145339" y="732933"/>
                </a:lnTo>
                <a:lnTo>
                  <a:pt x="4183866" y="763399"/>
                </a:lnTo>
                <a:lnTo>
                  <a:pt x="4222709" y="795355"/>
                </a:lnTo>
                <a:lnTo>
                  <a:pt x="4261819" y="828640"/>
                </a:lnTo>
                <a:lnTo>
                  <a:pt x="4301144" y="863096"/>
                </a:lnTo>
                <a:lnTo>
                  <a:pt x="4340633" y="898563"/>
                </a:lnTo>
                <a:lnTo>
                  <a:pt x="4380236" y="934881"/>
                </a:lnTo>
                <a:lnTo>
                  <a:pt x="4419902" y="971891"/>
                </a:lnTo>
                <a:lnTo>
                  <a:pt x="4459581" y="1009433"/>
                </a:lnTo>
                <a:lnTo>
                  <a:pt x="4499221" y="1047347"/>
                </a:lnTo>
                <a:lnTo>
                  <a:pt x="4538773" y="1085476"/>
                </a:lnTo>
                <a:lnTo>
                  <a:pt x="4578184" y="1123658"/>
                </a:lnTo>
                <a:lnTo>
                  <a:pt x="4617405" y="1161734"/>
                </a:lnTo>
                <a:lnTo>
                  <a:pt x="4656385" y="1199545"/>
                </a:lnTo>
                <a:lnTo>
                  <a:pt x="4695073" y="1236932"/>
                </a:lnTo>
                <a:lnTo>
                  <a:pt x="4733418" y="1273734"/>
                </a:lnTo>
                <a:lnTo>
                  <a:pt x="4771370" y="1309792"/>
                </a:lnTo>
                <a:lnTo>
                  <a:pt x="4808878" y="1344948"/>
                </a:lnTo>
                <a:lnTo>
                  <a:pt x="4845891" y="1379040"/>
                </a:lnTo>
                <a:lnTo>
                  <a:pt x="4882359" y="1411911"/>
                </a:lnTo>
                <a:lnTo>
                  <a:pt x="4918230" y="1443400"/>
                </a:lnTo>
                <a:lnTo>
                  <a:pt x="4953455" y="1473347"/>
                </a:lnTo>
                <a:lnTo>
                  <a:pt x="4987982" y="1501594"/>
                </a:lnTo>
                <a:lnTo>
                  <a:pt x="5021761" y="1527981"/>
                </a:lnTo>
                <a:lnTo>
                  <a:pt x="5054740" y="1552348"/>
                </a:lnTo>
                <a:lnTo>
                  <a:pt x="5086870" y="1574536"/>
                </a:lnTo>
                <a:lnTo>
                  <a:pt x="5174290" y="1626267"/>
                </a:lnTo>
                <a:lnTo>
                  <a:pt x="5225809" y="1651161"/>
                </a:lnTo>
                <a:lnTo>
                  <a:pt x="5273429" y="1669896"/>
                </a:lnTo>
                <a:lnTo>
                  <a:pt x="5317923" y="1683300"/>
                </a:lnTo>
                <a:lnTo>
                  <a:pt x="5360061" y="1692199"/>
                </a:lnTo>
                <a:lnTo>
                  <a:pt x="5400617" y="1697422"/>
                </a:lnTo>
                <a:lnTo>
                  <a:pt x="5440362" y="1699795"/>
                </a:lnTo>
                <a:lnTo>
                  <a:pt x="5480068" y="1700147"/>
                </a:lnTo>
                <a:lnTo>
                  <a:pt x="5520507" y="1699305"/>
                </a:lnTo>
                <a:lnTo>
                  <a:pt x="5562451" y="1698096"/>
                </a:lnTo>
                <a:lnTo>
                  <a:pt x="5606673" y="1697348"/>
                </a:lnTo>
                <a:lnTo>
                  <a:pt x="5653943" y="1697888"/>
                </a:lnTo>
                <a:lnTo>
                  <a:pt x="5705035" y="1700545"/>
                </a:lnTo>
                <a:lnTo>
                  <a:pt x="5760720" y="1706145"/>
                </a:lnTo>
                <a:lnTo>
                  <a:pt x="5802667" y="1711017"/>
                </a:lnTo>
                <a:lnTo>
                  <a:pt x="5846822" y="1715059"/>
                </a:lnTo>
                <a:lnTo>
                  <a:pt x="5892952" y="1718414"/>
                </a:lnTo>
                <a:lnTo>
                  <a:pt x="5940826" y="1721223"/>
                </a:lnTo>
                <a:lnTo>
                  <a:pt x="5990212" y="1723628"/>
                </a:lnTo>
                <a:lnTo>
                  <a:pt x="6040880" y="1725770"/>
                </a:lnTo>
                <a:lnTo>
                  <a:pt x="6092598" y="1727793"/>
                </a:lnTo>
                <a:lnTo>
                  <a:pt x="6145133" y="1729838"/>
                </a:lnTo>
                <a:lnTo>
                  <a:pt x="6198256" y="1732047"/>
                </a:lnTo>
                <a:lnTo>
                  <a:pt x="6251733" y="1734561"/>
                </a:lnTo>
                <a:lnTo>
                  <a:pt x="6305335" y="1737524"/>
                </a:lnTo>
                <a:lnTo>
                  <a:pt x="6358829" y="1741075"/>
                </a:lnTo>
                <a:lnTo>
                  <a:pt x="6411983" y="1745358"/>
                </a:lnTo>
                <a:lnTo>
                  <a:pt x="6464567" y="1750515"/>
                </a:lnTo>
                <a:lnTo>
                  <a:pt x="6516350" y="1756687"/>
                </a:lnTo>
                <a:lnTo>
                  <a:pt x="6567098" y="1764017"/>
                </a:lnTo>
                <a:lnTo>
                  <a:pt x="6616582" y="1772645"/>
                </a:lnTo>
                <a:lnTo>
                  <a:pt x="6664570" y="1782715"/>
                </a:lnTo>
                <a:lnTo>
                  <a:pt x="6710829" y="1794367"/>
                </a:lnTo>
                <a:lnTo>
                  <a:pt x="6755130" y="1807745"/>
                </a:lnTo>
                <a:lnTo>
                  <a:pt x="6802378" y="1824697"/>
                </a:lnTo>
                <a:lnTo>
                  <a:pt x="6848496" y="1843316"/>
                </a:lnTo>
                <a:lnTo>
                  <a:pt x="6893554" y="1863502"/>
                </a:lnTo>
                <a:lnTo>
                  <a:pt x="6937619" y="1885158"/>
                </a:lnTo>
                <a:lnTo>
                  <a:pt x="6980762" y="1908186"/>
                </a:lnTo>
                <a:lnTo>
                  <a:pt x="7023052" y="1932487"/>
                </a:lnTo>
                <a:lnTo>
                  <a:pt x="7064559" y="1957965"/>
                </a:lnTo>
                <a:lnTo>
                  <a:pt x="7105350" y="1984521"/>
                </a:lnTo>
                <a:lnTo>
                  <a:pt x="7145496" y="2012056"/>
                </a:lnTo>
                <a:lnTo>
                  <a:pt x="7185065" y="2040474"/>
                </a:lnTo>
                <a:lnTo>
                  <a:pt x="7224128" y="2069675"/>
                </a:lnTo>
                <a:lnTo>
                  <a:pt x="7262753" y="2099563"/>
                </a:lnTo>
                <a:lnTo>
                  <a:pt x="7301010" y="2130038"/>
                </a:lnTo>
                <a:lnTo>
                  <a:pt x="7338967" y="2161004"/>
                </a:lnTo>
                <a:lnTo>
                  <a:pt x="7376695" y="2192361"/>
                </a:lnTo>
                <a:lnTo>
                  <a:pt x="7414261" y="2224012"/>
                </a:lnTo>
                <a:lnTo>
                  <a:pt x="7451736" y="2255860"/>
                </a:lnTo>
                <a:lnTo>
                  <a:pt x="7489190" y="2287805"/>
                </a:lnTo>
              </a:path>
            </a:pathLst>
          </a:custGeom>
          <a:ln w="9344">
            <a:solidFill>
              <a:srgbClr val="66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118110" y="0"/>
                </a:moveTo>
                <a:lnTo>
                  <a:pt x="0" y="0"/>
                </a:lnTo>
                <a:lnTo>
                  <a:pt x="0" y="116839"/>
                </a:lnTo>
                <a:lnTo>
                  <a:pt x="118110" y="116839"/>
                </a:lnTo>
                <a:lnTo>
                  <a:pt x="1181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10" y="0"/>
                </a:lnTo>
                <a:lnTo>
                  <a:pt x="118110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75119" y="2837179"/>
            <a:ext cx="0" cy="1493520"/>
          </a:xfrm>
          <a:custGeom>
            <a:avLst/>
            <a:gdLst/>
            <a:ahLst/>
            <a:cxnLst/>
            <a:rect l="l" t="t" r="r" b="b"/>
            <a:pathLst>
              <a:path h="1493520">
                <a:moveTo>
                  <a:pt x="0" y="0"/>
                </a:moveTo>
                <a:lnTo>
                  <a:pt x="0" y="1493520"/>
                </a:lnTo>
              </a:path>
            </a:pathLst>
          </a:custGeom>
          <a:ln w="22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3577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548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738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942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132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323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513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7167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07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097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300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491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681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872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075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2660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456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647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502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040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231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434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625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815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0187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2092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399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590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793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983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174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364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95680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758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9949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1522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3427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533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723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927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117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1308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15112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7017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1892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2082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2273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2476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666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857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3060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3251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3441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36447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3835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4025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216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4419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4610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4800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4991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51942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384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5575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5778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5968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159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6349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5530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743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934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71372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7327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7518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7721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7912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8102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8293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8483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6867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877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9067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9270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461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9651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9842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0045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0236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0426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06297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0820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1010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201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1404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1595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1785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1976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21792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23697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25602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2763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2953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3144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3347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3538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3728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3919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41222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43127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45032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6937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60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4897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5087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5278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54811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56716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58621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60526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6255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6446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6636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8400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7030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7221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7411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7602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78053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79958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81863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8389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8580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8770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89736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91641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93546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95451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748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9938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0129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0319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05230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0713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0904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11073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12978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14883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16788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1882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2072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2263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24661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26566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28471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30376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32409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34314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36219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38124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740155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742060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7439659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45998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47903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49808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6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51840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537450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9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55650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7575550" y="283082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1015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59586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614919" y="2830829"/>
            <a:ext cx="8890" cy="0"/>
          </a:xfrm>
          <a:custGeom>
            <a:avLst/>
            <a:gdLst/>
            <a:ahLst/>
            <a:cxnLst/>
            <a:rect l="l" t="t" r="r" b="b"/>
            <a:pathLst>
              <a:path w="8890">
                <a:moveTo>
                  <a:pt x="0" y="0"/>
                </a:moveTo>
                <a:lnTo>
                  <a:pt x="888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633969" y="2830829"/>
            <a:ext cx="2540" cy="0"/>
          </a:xfrm>
          <a:custGeom>
            <a:avLst/>
            <a:gdLst/>
            <a:ahLst/>
            <a:cxnLst/>
            <a:rect l="l" t="t" r="r" b="b"/>
            <a:pathLst>
              <a:path w="2540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 txBox="1"/>
          <p:nvPr/>
        </p:nvSpPr>
        <p:spPr>
          <a:xfrm>
            <a:off x="4117340" y="3003550"/>
            <a:ext cx="3163570" cy="185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2712085">
              <a:lnSpc>
                <a:spcPct val="100000"/>
              </a:lnSpc>
              <a:spcBef>
                <a:spcPts val="240"/>
              </a:spcBef>
            </a:pPr>
            <a:r>
              <a:rPr sz="3600" spc="-22" baseline="13888" dirty="0">
                <a:latin typeface="Arial"/>
                <a:cs typeface="Arial"/>
              </a:rPr>
              <a:t>V</a:t>
            </a:r>
            <a:r>
              <a:rPr sz="1350" spc="25" dirty="0">
                <a:latin typeface="Arial"/>
                <a:cs typeface="Arial"/>
              </a:rPr>
              <a:t>AB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R="476884" algn="r">
              <a:lnSpc>
                <a:spcPct val="100000"/>
              </a:lnSpc>
              <a:spcBef>
                <a:spcPts val="2430"/>
              </a:spcBef>
            </a:pPr>
            <a:r>
              <a:rPr sz="240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6950709" y="4304029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930" y="0"/>
                </a:moveTo>
                <a:lnTo>
                  <a:pt x="0" y="0"/>
                </a:lnTo>
                <a:lnTo>
                  <a:pt x="36830" y="76200"/>
                </a:lnTo>
                <a:lnTo>
                  <a:pt x="749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988175" y="3923029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24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945630" y="28206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38100" y="0"/>
                </a:moveTo>
                <a:lnTo>
                  <a:pt x="0" y="76200"/>
                </a:lnTo>
                <a:lnTo>
                  <a:pt x="74929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983094" y="2881629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24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983730" y="32778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118109" y="0"/>
                </a:moveTo>
                <a:lnTo>
                  <a:pt x="0" y="0"/>
                </a:lnTo>
                <a:lnTo>
                  <a:pt x="0" y="116839"/>
                </a:lnTo>
                <a:lnTo>
                  <a:pt x="118109" y="116839"/>
                </a:lnTo>
                <a:lnTo>
                  <a:pt x="1181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09" y="0"/>
                </a:lnTo>
                <a:lnTo>
                  <a:pt x="118109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984250" y="5046979"/>
            <a:ext cx="7485380" cy="16510"/>
          </a:xfrm>
          <a:custGeom>
            <a:avLst/>
            <a:gdLst/>
            <a:ahLst/>
            <a:cxnLst/>
            <a:rect l="l" t="t" r="r" b="b"/>
            <a:pathLst>
              <a:path w="7485380" h="16510">
                <a:moveTo>
                  <a:pt x="0" y="16510"/>
                </a:moveTo>
                <a:lnTo>
                  <a:pt x="748538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827405">
              <a:lnSpc>
                <a:spcPct val="100000"/>
              </a:lnSpc>
            </a:pPr>
            <a:r>
              <a:rPr dirty="0"/>
              <a:t>Standardisation</a:t>
            </a:r>
            <a:r>
              <a:rPr spc="-105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304800" y="1600200"/>
            <a:ext cx="8595360" cy="49288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230" y="510540"/>
            <a:ext cx="698754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Incorrect </a:t>
            </a:r>
            <a:r>
              <a:rPr spc="-5" dirty="0"/>
              <a:t>Tape Graduation</a:t>
            </a:r>
            <a:r>
              <a:rPr spc="-45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948930" cy="3627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actual measurement distance may be  shorter (l&lt;l’) or </a:t>
            </a:r>
            <a:r>
              <a:rPr sz="3200" spc="-10" dirty="0">
                <a:latin typeface="Arial"/>
                <a:cs typeface="Arial"/>
              </a:rPr>
              <a:t>longer </a:t>
            </a:r>
            <a:r>
              <a:rPr sz="3200" spc="-5" dirty="0">
                <a:latin typeface="Arial"/>
                <a:cs typeface="Arial"/>
              </a:rPr>
              <a:t>(l&gt;l’) than measured  due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errors in tape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graduation</a:t>
            </a:r>
            <a:endParaRPr sz="3200">
              <a:latin typeface="Arial"/>
              <a:cs typeface="Arial"/>
            </a:endParaRPr>
          </a:p>
          <a:p>
            <a:pPr marL="355600" marR="114935" indent="-342900" algn="just">
              <a:lnSpc>
                <a:spcPct val="100000"/>
              </a:lnSpc>
              <a:spcBef>
                <a:spcPts val="8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correction is assumed proportional </a:t>
            </a:r>
            <a:r>
              <a:rPr sz="3200" dirty="0">
                <a:latin typeface="Arial"/>
                <a:cs typeface="Arial"/>
              </a:rPr>
              <a:t>to  </a:t>
            </a:r>
            <a:r>
              <a:rPr sz="3200" spc="-5" dirty="0">
                <a:latin typeface="Arial"/>
                <a:cs typeface="Arial"/>
              </a:rPr>
              <a:t>the tape length and </a:t>
            </a:r>
            <a:r>
              <a:rPr sz="3200" dirty="0">
                <a:latin typeface="Arial"/>
                <a:cs typeface="Arial"/>
              </a:rPr>
              <a:t>can </a:t>
            </a:r>
            <a:r>
              <a:rPr sz="3200" spc="-5" dirty="0">
                <a:latin typeface="Arial"/>
                <a:cs typeface="Arial"/>
              </a:rPr>
              <a:t>be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  total measured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length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90"/>
              </a:spcBef>
              <a:buChar char="•"/>
              <a:tabLst>
                <a:tab pos="354965" algn="l"/>
                <a:tab pos="355600" algn="l"/>
              </a:tabLst>
            </a:pPr>
            <a:r>
              <a:rPr sz="4800" spc="-7" baseline="1736" dirty="0">
                <a:latin typeface="Arial"/>
                <a:cs typeface="Arial"/>
              </a:rPr>
              <a:t>Correction factor</a:t>
            </a:r>
            <a:r>
              <a:rPr sz="4800" spc="-97" baseline="1736" dirty="0">
                <a:latin typeface="Arial"/>
                <a:cs typeface="Arial"/>
              </a:rPr>
              <a:t> </a:t>
            </a:r>
            <a:r>
              <a:rPr sz="4800" baseline="1736" dirty="0">
                <a:latin typeface="Arial"/>
                <a:cs typeface="Arial"/>
              </a:rPr>
              <a:t>C</a:t>
            </a:r>
            <a:r>
              <a:rPr sz="2775" baseline="-21021" dirty="0">
                <a:latin typeface="Arial"/>
                <a:cs typeface="Arial"/>
              </a:rPr>
              <a:t>L</a:t>
            </a:r>
            <a:endParaRPr sz="2775" baseline="-21021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53000" y="4724400"/>
            <a:ext cx="2915920" cy="1174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230" y="510540"/>
            <a:ext cx="6987540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Incorrect </a:t>
            </a:r>
            <a:r>
              <a:rPr spc="-5" dirty="0"/>
              <a:t>Tape Graduation</a:t>
            </a:r>
            <a:r>
              <a:rPr spc="-45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457200" y="1864360"/>
            <a:ext cx="8229600" cy="2117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361315">
              <a:lnSpc>
                <a:spcPct val="100000"/>
              </a:lnSpc>
            </a:pPr>
            <a:r>
              <a:rPr spc="-5" dirty="0"/>
              <a:t>Thermal </a:t>
            </a:r>
            <a:r>
              <a:rPr dirty="0"/>
              <a:t>Expansion</a:t>
            </a:r>
            <a:r>
              <a:rPr spc="-60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54809"/>
            <a:ext cx="7994650" cy="414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929005" indent="-342900">
              <a:lnSpc>
                <a:spcPts val="345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Tapes </a:t>
            </a:r>
            <a:r>
              <a:rPr sz="3200" spc="-5" dirty="0">
                <a:latin typeface="Arial"/>
                <a:cs typeface="Arial"/>
              </a:rPr>
              <a:t>have been standardised  (calibrated) </a:t>
            </a:r>
            <a:r>
              <a:rPr sz="3200" dirty="0">
                <a:latin typeface="Arial"/>
                <a:cs typeface="Arial"/>
              </a:rPr>
              <a:t>to a </a:t>
            </a:r>
            <a:r>
              <a:rPr sz="3200" spc="-5" dirty="0">
                <a:latin typeface="Arial"/>
                <a:cs typeface="Arial"/>
              </a:rPr>
              <a:t>specific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temperature.</a:t>
            </a:r>
            <a:endParaRPr sz="3200">
              <a:latin typeface="Arial"/>
              <a:cs typeface="Arial"/>
            </a:endParaRPr>
          </a:p>
          <a:p>
            <a:pPr marL="355600" marR="29209" indent="-342900">
              <a:lnSpc>
                <a:spcPct val="899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Actual measurement distance may be  shorter (T&lt;To) or </a:t>
            </a:r>
            <a:r>
              <a:rPr sz="3200" spc="-10" dirty="0">
                <a:latin typeface="Arial"/>
                <a:cs typeface="Arial"/>
              </a:rPr>
              <a:t>longer </a:t>
            </a:r>
            <a:r>
              <a:rPr sz="3200" spc="-5" dirty="0">
                <a:latin typeface="Arial"/>
                <a:cs typeface="Arial"/>
              </a:rPr>
              <a:t>(T&gt;To) than  measured due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thermal expansion of </a:t>
            </a:r>
            <a:r>
              <a:rPr sz="3200" spc="-10" dirty="0">
                <a:latin typeface="Arial"/>
                <a:cs typeface="Arial"/>
              </a:rPr>
              <a:t>the  tape.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9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Correction uses the air temperature during  </a:t>
            </a:r>
            <a:r>
              <a:rPr sz="3200" spc="-10" dirty="0">
                <a:latin typeface="Arial"/>
                <a:cs typeface="Arial"/>
              </a:rPr>
              <a:t>taping </a:t>
            </a:r>
            <a:r>
              <a:rPr sz="3200" spc="-5" dirty="0">
                <a:latin typeface="Arial"/>
                <a:cs typeface="Arial"/>
              </a:rPr>
              <a:t>and may be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 total  measured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length.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361315">
              <a:lnSpc>
                <a:spcPct val="100000"/>
              </a:lnSpc>
            </a:pPr>
            <a:r>
              <a:rPr spc="-5" dirty="0"/>
              <a:t>Thermal </a:t>
            </a:r>
            <a:r>
              <a:rPr dirty="0"/>
              <a:t>Expansion</a:t>
            </a:r>
            <a:r>
              <a:rPr spc="-60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381000" y="1600200"/>
            <a:ext cx="8167370" cy="2100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231265">
              <a:lnSpc>
                <a:spcPct val="100000"/>
              </a:lnSpc>
            </a:pPr>
            <a:r>
              <a:rPr dirty="0"/>
              <a:t>Pull/Tension</a:t>
            </a:r>
            <a:r>
              <a:rPr spc="-95" dirty="0"/>
              <a:t> </a:t>
            </a:r>
            <a:r>
              <a:rPr sz="1800" spc="-5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54809"/>
            <a:ext cx="7972425" cy="4151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245235" indent="-342900">
              <a:lnSpc>
                <a:spcPts val="345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Tapes </a:t>
            </a:r>
            <a:r>
              <a:rPr sz="3200" spc="-5" dirty="0">
                <a:latin typeface="Arial"/>
                <a:cs typeface="Arial"/>
              </a:rPr>
              <a:t>have been standardised </a:t>
            </a:r>
            <a:r>
              <a:rPr sz="3200" dirty="0">
                <a:latin typeface="Arial"/>
                <a:cs typeface="Arial"/>
              </a:rPr>
              <a:t>to a  </a:t>
            </a:r>
            <a:r>
              <a:rPr sz="3200" spc="-5" dirty="0">
                <a:latin typeface="Arial"/>
                <a:cs typeface="Arial"/>
              </a:rPr>
              <a:t>specific </a:t>
            </a:r>
            <a:r>
              <a:rPr sz="3200" spc="-10" dirty="0">
                <a:latin typeface="Arial"/>
                <a:cs typeface="Arial"/>
              </a:rPr>
              <a:t>tension/pull.</a:t>
            </a:r>
            <a:endParaRPr sz="3200">
              <a:latin typeface="Arial"/>
              <a:cs typeface="Arial"/>
            </a:endParaRPr>
          </a:p>
          <a:p>
            <a:pPr marL="355600" marR="640080" indent="-342900">
              <a:lnSpc>
                <a:spcPct val="899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Actual measurement distance may be  shorter (P&lt;Po) or </a:t>
            </a:r>
            <a:r>
              <a:rPr sz="3200" spc="-10" dirty="0">
                <a:latin typeface="Arial"/>
                <a:cs typeface="Arial"/>
              </a:rPr>
              <a:t>longer </a:t>
            </a:r>
            <a:r>
              <a:rPr sz="3200" spc="-5" dirty="0">
                <a:latin typeface="Arial"/>
                <a:cs typeface="Arial"/>
              </a:rPr>
              <a:t>(P&gt;Po) than  measured </a:t>
            </a:r>
            <a:r>
              <a:rPr sz="3200" spc="-10" dirty="0">
                <a:latin typeface="Arial"/>
                <a:cs typeface="Arial"/>
              </a:rPr>
              <a:t>depending </a:t>
            </a:r>
            <a:r>
              <a:rPr sz="3200" spc="-5" dirty="0">
                <a:latin typeface="Arial"/>
                <a:cs typeface="Arial"/>
              </a:rPr>
              <a:t>on the amount of  tension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spc="-5" dirty="0">
                <a:latin typeface="Arial"/>
                <a:cs typeface="Arial"/>
              </a:rPr>
              <a:t>to the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tape.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9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Correction uses the tension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spc="-5" dirty="0">
                <a:latin typeface="Arial"/>
                <a:cs typeface="Arial"/>
              </a:rPr>
              <a:t>during  </a:t>
            </a:r>
            <a:r>
              <a:rPr sz="3200" spc="-10" dirty="0">
                <a:latin typeface="Arial"/>
                <a:cs typeface="Arial"/>
              </a:rPr>
              <a:t>taping </a:t>
            </a:r>
            <a:r>
              <a:rPr sz="3200" spc="-5" dirty="0">
                <a:latin typeface="Arial"/>
                <a:cs typeface="Arial"/>
              </a:rPr>
              <a:t>and may be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 total  measured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length.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231265">
              <a:lnSpc>
                <a:spcPct val="100000"/>
              </a:lnSpc>
            </a:pPr>
            <a:r>
              <a:rPr dirty="0"/>
              <a:t>Pull/Tension</a:t>
            </a:r>
            <a:r>
              <a:rPr spc="-95" dirty="0"/>
              <a:t> </a:t>
            </a:r>
            <a:r>
              <a:rPr sz="1800" spc="-5" dirty="0"/>
              <a:t>(2)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28600" y="1522730"/>
            <a:ext cx="8246109" cy="3544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273935">
              <a:lnSpc>
                <a:spcPct val="100000"/>
              </a:lnSpc>
            </a:pPr>
            <a:r>
              <a:rPr dirty="0"/>
              <a:t>Sag</a:t>
            </a:r>
            <a:r>
              <a:rPr spc="-100" dirty="0"/>
              <a:t> </a:t>
            </a:r>
            <a:r>
              <a:rPr sz="1800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26870"/>
            <a:ext cx="150495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4669" y="2994659"/>
            <a:ext cx="150495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669" y="3937000"/>
            <a:ext cx="150495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4645" marR="5080">
              <a:lnSpc>
                <a:spcPct val="100000"/>
              </a:lnSpc>
            </a:pPr>
            <a:r>
              <a:rPr spc="-5" dirty="0"/>
              <a:t>The </a:t>
            </a:r>
            <a:r>
              <a:rPr dirty="0"/>
              <a:t>actual </a:t>
            </a:r>
            <a:r>
              <a:rPr spc="-5" dirty="0"/>
              <a:t>measurement </a:t>
            </a:r>
            <a:r>
              <a:rPr dirty="0"/>
              <a:t>distance </a:t>
            </a:r>
            <a:r>
              <a:rPr spc="-5" dirty="0"/>
              <a:t>may </a:t>
            </a:r>
            <a:r>
              <a:rPr dirty="0"/>
              <a:t>be  shorter than the measured </a:t>
            </a:r>
            <a:r>
              <a:rPr spc="-5" dirty="0"/>
              <a:t>length due to sagging  </a:t>
            </a:r>
            <a:r>
              <a:rPr dirty="0"/>
              <a:t>of the tape because </a:t>
            </a:r>
            <a:r>
              <a:rPr spc="5" dirty="0"/>
              <a:t>of </a:t>
            </a:r>
            <a:r>
              <a:rPr dirty="0"/>
              <a:t>its </a:t>
            </a:r>
            <a:r>
              <a:rPr spc="-5" dirty="0"/>
              <a:t>weight </a:t>
            </a:r>
            <a:r>
              <a:rPr dirty="0"/>
              <a:t>or the</a:t>
            </a:r>
            <a:r>
              <a:rPr spc="-35" dirty="0"/>
              <a:t> </a:t>
            </a:r>
            <a:r>
              <a:rPr spc="-5" dirty="0"/>
              <a:t>wind</a:t>
            </a:r>
          </a:p>
          <a:p>
            <a:pPr marL="334645" marR="64135">
              <a:lnSpc>
                <a:spcPct val="100000"/>
              </a:lnSpc>
              <a:spcBef>
                <a:spcPts val="700"/>
              </a:spcBef>
            </a:pPr>
            <a:r>
              <a:rPr spc="-5" dirty="0"/>
              <a:t>Sagging is </a:t>
            </a:r>
            <a:r>
              <a:rPr dirty="0"/>
              <a:t>a function of the </a:t>
            </a:r>
            <a:r>
              <a:rPr spc="-5" dirty="0"/>
              <a:t>pull/tension </a:t>
            </a:r>
            <a:r>
              <a:rPr dirty="0"/>
              <a:t>applied  to the tape, and the support</a:t>
            </a:r>
            <a:r>
              <a:rPr spc="-70" dirty="0"/>
              <a:t> </a:t>
            </a:r>
            <a:r>
              <a:rPr dirty="0"/>
              <a:t>conditions</a:t>
            </a:r>
          </a:p>
          <a:p>
            <a:pPr marL="334645" marR="64135">
              <a:lnSpc>
                <a:spcPct val="100000"/>
              </a:lnSpc>
              <a:spcBef>
                <a:spcPts val="690"/>
              </a:spcBef>
            </a:pPr>
            <a:r>
              <a:rPr spc="-5" dirty="0"/>
              <a:t>Typically, </a:t>
            </a:r>
            <a:r>
              <a:rPr dirty="0"/>
              <a:t>the tape </a:t>
            </a:r>
            <a:r>
              <a:rPr spc="-5" dirty="0"/>
              <a:t>is </a:t>
            </a:r>
            <a:r>
              <a:rPr dirty="0"/>
              <a:t>supported at the ends </a:t>
            </a:r>
            <a:r>
              <a:rPr spc="-5" dirty="0"/>
              <a:t>only,  </a:t>
            </a:r>
            <a:r>
              <a:rPr dirty="0"/>
              <a:t>but </a:t>
            </a:r>
            <a:r>
              <a:rPr spc="-5" dirty="0"/>
              <a:t>may </a:t>
            </a:r>
            <a:r>
              <a:rPr dirty="0"/>
              <a:t>also be supported </a:t>
            </a:r>
            <a:r>
              <a:rPr spc="-5" dirty="0"/>
              <a:t>throughout </a:t>
            </a:r>
            <a:r>
              <a:rPr dirty="0"/>
              <a:t>or at  </a:t>
            </a:r>
            <a:r>
              <a:rPr spc="-5" dirty="0"/>
              <a:t>midpoints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273935">
              <a:lnSpc>
                <a:spcPct val="100000"/>
              </a:lnSpc>
            </a:pPr>
            <a:r>
              <a:rPr dirty="0"/>
              <a:t>Sag</a:t>
            </a:r>
            <a:r>
              <a:rPr spc="-100" dirty="0"/>
              <a:t> </a:t>
            </a:r>
            <a:r>
              <a:rPr sz="1800" dirty="0"/>
              <a:t>(2)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857490" cy="293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Correction is </a:t>
            </a:r>
            <a:r>
              <a:rPr sz="3200" spc="-10" dirty="0">
                <a:latin typeface="Arial"/>
                <a:cs typeface="Arial"/>
              </a:rPr>
              <a:t>applied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each </a:t>
            </a:r>
            <a:r>
              <a:rPr sz="3200" spc="-10" dirty="0">
                <a:latin typeface="Arial"/>
                <a:cs typeface="Arial"/>
              </a:rPr>
              <a:t>individual  </a:t>
            </a:r>
            <a:r>
              <a:rPr sz="3200" spc="-5" dirty="0">
                <a:latin typeface="Arial"/>
                <a:cs typeface="Arial"/>
              </a:rPr>
              <a:t>unsupported length, and the total sag  correction (CST) is the </a:t>
            </a:r>
            <a:r>
              <a:rPr sz="3200" dirty="0">
                <a:latin typeface="Arial"/>
                <a:cs typeface="Arial"/>
              </a:rPr>
              <a:t>sum </a:t>
            </a:r>
            <a:r>
              <a:rPr sz="3200" spc="-5" dirty="0">
                <a:latin typeface="Arial"/>
                <a:cs typeface="Arial"/>
              </a:rPr>
              <a:t>of the sag  corrections for each unsupported tape  length used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make up the </a:t>
            </a:r>
            <a:r>
              <a:rPr sz="3200" spc="-10" dirty="0">
                <a:latin typeface="Arial"/>
                <a:cs typeface="Arial"/>
              </a:rPr>
              <a:t>measurement  line.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273935">
              <a:lnSpc>
                <a:spcPct val="100000"/>
              </a:lnSpc>
            </a:pPr>
            <a:r>
              <a:rPr dirty="0"/>
              <a:t>Sag</a:t>
            </a:r>
            <a:r>
              <a:rPr spc="-100" dirty="0"/>
              <a:t> </a:t>
            </a:r>
            <a:r>
              <a:rPr sz="1800" dirty="0"/>
              <a:t>(3)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28600" y="1668779"/>
            <a:ext cx="8470900" cy="30340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7160" y="510540"/>
            <a:ext cx="3789679" cy="67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98930" algn="l"/>
              </a:tabLst>
            </a:pPr>
            <a:r>
              <a:rPr dirty="0"/>
              <a:t>Slope	D</a:t>
            </a:r>
            <a:r>
              <a:rPr spc="10" dirty="0"/>
              <a:t>i</a:t>
            </a:r>
            <a:r>
              <a:rPr spc="5" dirty="0"/>
              <a:t>s</a:t>
            </a:r>
            <a:r>
              <a:rPr spc="-5" dirty="0"/>
              <a:t>t</a:t>
            </a:r>
            <a:r>
              <a:rPr dirty="0"/>
              <a:t>ance</a:t>
            </a:r>
          </a:p>
        </p:txBody>
      </p:sp>
      <p:sp>
        <p:nvSpPr>
          <p:cNvPr id="3" name="object 3"/>
          <p:cNvSpPr/>
          <p:nvPr/>
        </p:nvSpPr>
        <p:spPr>
          <a:xfrm>
            <a:off x="977900" y="2745204"/>
            <a:ext cx="7489190" cy="2313305"/>
          </a:xfrm>
          <a:custGeom>
            <a:avLst/>
            <a:gdLst/>
            <a:ahLst/>
            <a:cxnLst/>
            <a:rect l="l" t="t" r="r" b="b"/>
            <a:pathLst>
              <a:path w="7489190" h="2313304">
                <a:moveTo>
                  <a:pt x="0" y="2313205"/>
                </a:moveTo>
                <a:lnTo>
                  <a:pt x="21508" y="2266147"/>
                </a:lnTo>
                <a:lnTo>
                  <a:pt x="43050" y="2219145"/>
                </a:lnTo>
                <a:lnTo>
                  <a:pt x="64650" y="2172216"/>
                </a:lnTo>
                <a:lnTo>
                  <a:pt x="86334" y="2125378"/>
                </a:lnTo>
                <a:lnTo>
                  <a:pt x="108124" y="2078649"/>
                </a:lnTo>
                <a:lnTo>
                  <a:pt x="130045" y="2032045"/>
                </a:lnTo>
                <a:lnTo>
                  <a:pt x="152122" y="1985585"/>
                </a:lnTo>
                <a:lnTo>
                  <a:pt x="174378" y="1939285"/>
                </a:lnTo>
                <a:lnTo>
                  <a:pt x="196839" y="1893162"/>
                </a:lnTo>
                <a:lnTo>
                  <a:pt x="219528" y="1847235"/>
                </a:lnTo>
                <a:lnTo>
                  <a:pt x="242470" y="1801520"/>
                </a:lnTo>
                <a:lnTo>
                  <a:pt x="265689" y="1756034"/>
                </a:lnTo>
                <a:lnTo>
                  <a:pt x="289209" y="1710796"/>
                </a:lnTo>
                <a:lnTo>
                  <a:pt x="313054" y="1665823"/>
                </a:lnTo>
                <a:lnTo>
                  <a:pt x="337250" y="1621131"/>
                </a:lnTo>
                <a:lnTo>
                  <a:pt x="361820" y="1576738"/>
                </a:lnTo>
                <a:lnTo>
                  <a:pt x="386788" y="1532663"/>
                </a:lnTo>
                <a:lnTo>
                  <a:pt x="412179" y="1488921"/>
                </a:lnTo>
                <a:lnTo>
                  <a:pt x="438017" y="1445530"/>
                </a:lnTo>
                <a:lnTo>
                  <a:pt x="464327" y="1402508"/>
                </a:lnTo>
                <a:lnTo>
                  <a:pt x="491132" y="1359872"/>
                </a:lnTo>
                <a:lnTo>
                  <a:pt x="518458" y="1317639"/>
                </a:lnTo>
                <a:lnTo>
                  <a:pt x="546327" y="1275827"/>
                </a:lnTo>
                <a:lnTo>
                  <a:pt x="574765" y="1234453"/>
                </a:lnTo>
                <a:lnTo>
                  <a:pt x="603796" y="1193535"/>
                </a:lnTo>
                <a:lnTo>
                  <a:pt x="633444" y="1153089"/>
                </a:lnTo>
                <a:lnTo>
                  <a:pt x="663734" y="1113133"/>
                </a:lnTo>
                <a:lnTo>
                  <a:pt x="694689" y="1073685"/>
                </a:lnTo>
                <a:lnTo>
                  <a:pt x="725185" y="1035679"/>
                </a:lnTo>
                <a:lnTo>
                  <a:pt x="756230" y="997385"/>
                </a:lnTo>
                <a:lnTo>
                  <a:pt x="787810" y="958876"/>
                </a:lnTo>
                <a:lnTo>
                  <a:pt x="819913" y="920227"/>
                </a:lnTo>
                <a:lnTo>
                  <a:pt x="852524" y="881511"/>
                </a:lnTo>
                <a:lnTo>
                  <a:pt x="885632" y="842804"/>
                </a:lnTo>
                <a:lnTo>
                  <a:pt x="919223" y="804178"/>
                </a:lnTo>
                <a:lnTo>
                  <a:pt x="953284" y="765708"/>
                </a:lnTo>
                <a:lnTo>
                  <a:pt x="987802" y="727469"/>
                </a:lnTo>
                <a:lnTo>
                  <a:pt x="1022763" y="689533"/>
                </a:lnTo>
                <a:lnTo>
                  <a:pt x="1058155" y="651975"/>
                </a:lnTo>
                <a:lnTo>
                  <a:pt x="1093964" y="614869"/>
                </a:lnTo>
                <a:lnTo>
                  <a:pt x="1130177" y="578290"/>
                </a:lnTo>
                <a:lnTo>
                  <a:pt x="1166782" y="542310"/>
                </a:lnTo>
                <a:lnTo>
                  <a:pt x="1203765" y="507005"/>
                </a:lnTo>
                <a:lnTo>
                  <a:pt x="1241112" y="472448"/>
                </a:lnTo>
                <a:lnTo>
                  <a:pt x="1278812" y="438714"/>
                </a:lnTo>
                <a:lnTo>
                  <a:pt x="1316850" y="405876"/>
                </a:lnTo>
                <a:lnTo>
                  <a:pt x="1355214" y="374008"/>
                </a:lnTo>
                <a:lnTo>
                  <a:pt x="1393890" y="343185"/>
                </a:lnTo>
                <a:lnTo>
                  <a:pt x="1432865" y="313480"/>
                </a:lnTo>
                <a:lnTo>
                  <a:pt x="1472127" y="284968"/>
                </a:lnTo>
                <a:lnTo>
                  <a:pt x="1511662" y="257723"/>
                </a:lnTo>
                <a:lnTo>
                  <a:pt x="1551456" y="231818"/>
                </a:lnTo>
                <a:lnTo>
                  <a:pt x="1591498" y="207328"/>
                </a:lnTo>
                <a:lnTo>
                  <a:pt x="1631773" y="184326"/>
                </a:lnTo>
                <a:lnTo>
                  <a:pt x="1672269" y="162888"/>
                </a:lnTo>
                <a:lnTo>
                  <a:pt x="1712972" y="143086"/>
                </a:lnTo>
                <a:lnTo>
                  <a:pt x="1753870" y="124995"/>
                </a:lnTo>
                <a:lnTo>
                  <a:pt x="1798254" y="107388"/>
                </a:lnTo>
                <a:lnTo>
                  <a:pt x="1843587" y="91235"/>
                </a:lnTo>
                <a:lnTo>
                  <a:pt x="1889791" y="76507"/>
                </a:lnTo>
                <a:lnTo>
                  <a:pt x="1936789" y="63174"/>
                </a:lnTo>
                <a:lnTo>
                  <a:pt x="1984505" y="51205"/>
                </a:lnTo>
                <a:lnTo>
                  <a:pt x="2032862" y="40572"/>
                </a:lnTo>
                <a:lnTo>
                  <a:pt x="2081783" y="31245"/>
                </a:lnTo>
                <a:lnTo>
                  <a:pt x="2131192" y="23193"/>
                </a:lnTo>
                <a:lnTo>
                  <a:pt x="2181013" y="16387"/>
                </a:lnTo>
                <a:lnTo>
                  <a:pt x="2231168" y="10796"/>
                </a:lnTo>
                <a:lnTo>
                  <a:pt x="2281580" y="6392"/>
                </a:lnTo>
                <a:lnTo>
                  <a:pt x="2332174" y="3145"/>
                </a:lnTo>
                <a:lnTo>
                  <a:pt x="2382873" y="1024"/>
                </a:lnTo>
                <a:lnTo>
                  <a:pt x="2433599" y="0"/>
                </a:lnTo>
                <a:lnTo>
                  <a:pt x="2484276" y="42"/>
                </a:lnTo>
                <a:lnTo>
                  <a:pt x="2534828" y="1122"/>
                </a:lnTo>
                <a:lnTo>
                  <a:pt x="2585178" y="3209"/>
                </a:lnTo>
                <a:lnTo>
                  <a:pt x="2635249" y="6274"/>
                </a:lnTo>
                <a:lnTo>
                  <a:pt x="2684965" y="10286"/>
                </a:lnTo>
                <a:lnTo>
                  <a:pt x="2734249" y="15216"/>
                </a:lnTo>
                <a:lnTo>
                  <a:pt x="2783024" y="21035"/>
                </a:lnTo>
                <a:lnTo>
                  <a:pt x="2831214" y="27711"/>
                </a:lnTo>
                <a:lnTo>
                  <a:pt x="2878742" y="35216"/>
                </a:lnTo>
                <a:lnTo>
                  <a:pt x="2925531" y="43520"/>
                </a:lnTo>
                <a:lnTo>
                  <a:pt x="2971505" y="52593"/>
                </a:lnTo>
                <a:lnTo>
                  <a:pt x="3016586" y="62404"/>
                </a:lnTo>
                <a:lnTo>
                  <a:pt x="3060700" y="72925"/>
                </a:lnTo>
                <a:lnTo>
                  <a:pt x="3107554" y="85384"/>
                </a:lnTo>
                <a:lnTo>
                  <a:pt x="3153660" y="99540"/>
                </a:lnTo>
                <a:lnTo>
                  <a:pt x="3199061" y="115312"/>
                </a:lnTo>
                <a:lnTo>
                  <a:pt x="3243799" y="132616"/>
                </a:lnTo>
                <a:lnTo>
                  <a:pt x="3287918" y="151371"/>
                </a:lnTo>
                <a:lnTo>
                  <a:pt x="3331461" y="171493"/>
                </a:lnTo>
                <a:lnTo>
                  <a:pt x="3374473" y="192901"/>
                </a:lnTo>
                <a:lnTo>
                  <a:pt x="3416996" y="215512"/>
                </a:lnTo>
                <a:lnTo>
                  <a:pt x="3459074" y="239244"/>
                </a:lnTo>
                <a:lnTo>
                  <a:pt x="3500749" y="264014"/>
                </a:lnTo>
                <a:lnTo>
                  <a:pt x="3542067" y="289740"/>
                </a:lnTo>
                <a:lnTo>
                  <a:pt x="3583069" y="316340"/>
                </a:lnTo>
                <a:lnTo>
                  <a:pt x="3623800" y="343730"/>
                </a:lnTo>
                <a:lnTo>
                  <a:pt x="3664302" y="371829"/>
                </a:lnTo>
                <a:lnTo>
                  <a:pt x="3704620" y="400555"/>
                </a:lnTo>
                <a:lnTo>
                  <a:pt x="3744796" y="429824"/>
                </a:lnTo>
                <a:lnTo>
                  <a:pt x="3784874" y="459554"/>
                </a:lnTo>
                <a:lnTo>
                  <a:pt x="3824898" y="489663"/>
                </a:lnTo>
                <a:lnTo>
                  <a:pt x="3864910" y="520069"/>
                </a:lnTo>
                <a:lnTo>
                  <a:pt x="3904955" y="550689"/>
                </a:lnTo>
                <a:lnTo>
                  <a:pt x="3945075" y="581441"/>
                </a:lnTo>
                <a:lnTo>
                  <a:pt x="3985314" y="612241"/>
                </a:lnTo>
                <a:lnTo>
                  <a:pt x="4025716" y="643009"/>
                </a:lnTo>
                <a:lnTo>
                  <a:pt x="4066323" y="673661"/>
                </a:lnTo>
                <a:lnTo>
                  <a:pt x="4107179" y="704115"/>
                </a:lnTo>
                <a:lnTo>
                  <a:pt x="4145339" y="732933"/>
                </a:lnTo>
                <a:lnTo>
                  <a:pt x="4183866" y="763399"/>
                </a:lnTo>
                <a:lnTo>
                  <a:pt x="4222709" y="795355"/>
                </a:lnTo>
                <a:lnTo>
                  <a:pt x="4261819" y="828640"/>
                </a:lnTo>
                <a:lnTo>
                  <a:pt x="4301144" y="863096"/>
                </a:lnTo>
                <a:lnTo>
                  <a:pt x="4340633" y="898563"/>
                </a:lnTo>
                <a:lnTo>
                  <a:pt x="4380236" y="934881"/>
                </a:lnTo>
                <a:lnTo>
                  <a:pt x="4419902" y="971891"/>
                </a:lnTo>
                <a:lnTo>
                  <a:pt x="4459581" y="1009433"/>
                </a:lnTo>
                <a:lnTo>
                  <a:pt x="4499221" y="1047347"/>
                </a:lnTo>
                <a:lnTo>
                  <a:pt x="4538773" y="1085476"/>
                </a:lnTo>
                <a:lnTo>
                  <a:pt x="4578184" y="1123658"/>
                </a:lnTo>
                <a:lnTo>
                  <a:pt x="4617405" y="1161734"/>
                </a:lnTo>
                <a:lnTo>
                  <a:pt x="4656385" y="1199545"/>
                </a:lnTo>
                <a:lnTo>
                  <a:pt x="4695073" y="1236932"/>
                </a:lnTo>
                <a:lnTo>
                  <a:pt x="4733418" y="1273734"/>
                </a:lnTo>
                <a:lnTo>
                  <a:pt x="4771370" y="1309792"/>
                </a:lnTo>
                <a:lnTo>
                  <a:pt x="4808878" y="1344948"/>
                </a:lnTo>
                <a:lnTo>
                  <a:pt x="4845891" y="1379040"/>
                </a:lnTo>
                <a:lnTo>
                  <a:pt x="4882359" y="1411911"/>
                </a:lnTo>
                <a:lnTo>
                  <a:pt x="4918230" y="1443400"/>
                </a:lnTo>
                <a:lnTo>
                  <a:pt x="4953455" y="1473347"/>
                </a:lnTo>
                <a:lnTo>
                  <a:pt x="4987982" y="1501594"/>
                </a:lnTo>
                <a:lnTo>
                  <a:pt x="5021761" y="1527981"/>
                </a:lnTo>
                <a:lnTo>
                  <a:pt x="5054740" y="1552348"/>
                </a:lnTo>
                <a:lnTo>
                  <a:pt x="5086870" y="1574536"/>
                </a:lnTo>
                <a:lnTo>
                  <a:pt x="5174290" y="1626267"/>
                </a:lnTo>
                <a:lnTo>
                  <a:pt x="5225809" y="1651161"/>
                </a:lnTo>
                <a:lnTo>
                  <a:pt x="5273429" y="1669896"/>
                </a:lnTo>
                <a:lnTo>
                  <a:pt x="5317923" y="1683300"/>
                </a:lnTo>
                <a:lnTo>
                  <a:pt x="5360061" y="1692199"/>
                </a:lnTo>
                <a:lnTo>
                  <a:pt x="5400617" y="1697422"/>
                </a:lnTo>
                <a:lnTo>
                  <a:pt x="5440362" y="1699795"/>
                </a:lnTo>
                <a:lnTo>
                  <a:pt x="5480068" y="1700147"/>
                </a:lnTo>
                <a:lnTo>
                  <a:pt x="5520507" y="1699305"/>
                </a:lnTo>
                <a:lnTo>
                  <a:pt x="5562451" y="1698096"/>
                </a:lnTo>
                <a:lnTo>
                  <a:pt x="5606673" y="1697348"/>
                </a:lnTo>
                <a:lnTo>
                  <a:pt x="5653943" y="1697888"/>
                </a:lnTo>
                <a:lnTo>
                  <a:pt x="5705035" y="1700545"/>
                </a:lnTo>
                <a:lnTo>
                  <a:pt x="5760720" y="1706145"/>
                </a:lnTo>
                <a:lnTo>
                  <a:pt x="5802667" y="1711017"/>
                </a:lnTo>
                <a:lnTo>
                  <a:pt x="5846822" y="1715059"/>
                </a:lnTo>
                <a:lnTo>
                  <a:pt x="5892952" y="1718414"/>
                </a:lnTo>
                <a:lnTo>
                  <a:pt x="5940826" y="1721223"/>
                </a:lnTo>
                <a:lnTo>
                  <a:pt x="5990212" y="1723628"/>
                </a:lnTo>
                <a:lnTo>
                  <a:pt x="6040880" y="1725770"/>
                </a:lnTo>
                <a:lnTo>
                  <a:pt x="6092598" y="1727793"/>
                </a:lnTo>
                <a:lnTo>
                  <a:pt x="6145133" y="1729838"/>
                </a:lnTo>
                <a:lnTo>
                  <a:pt x="6198256" y="1732047"/>
                </a:lnTo>
                <a:lnTo>
                  <a:pt x="6251733" y="1734561"/>
                </a:lnTo>
                <a:lnTo>
                  <a:pt x="6305335" y="1737524"/>
                </a:lnTo>
                <a:lnTo>
                  <a:pt x="6358829" y="1741075"/>
                </a:lnTo>
                <a:lnTo>
                  <a:pt x="6411983" y="1745358"/>
                </a:lnTo>
                <a:lnTo>
                  <a:pt x="6464567" y="1750515"/>
                </a:lnTo>
                <a:lnTo>
                  <a:pt x="6516350" y="1756687"/>
                </a:lnTo>
                <a:lnTo>
                  <a:pt x="6567098" y="1764017"/>
                </a:lnTo>
                <a:lnTo>
                  <a:pt x="6616582" y="1772645"/>
                </a:lnTo>
                <a:lnTo>
                  <a:pt x="6664570" y="1782715"/>
                </a:lnTo>
                <a:lnTo>
                  <a:pt x="6710829" y="1794367"/>
                </a:lnTo>
                <a:lnTo>
                  <a:pt x="6755130" y="1807745"/>
                </a:lnTo>
                <a:lnTo>
                  <a:pt x="6802378" y="1824697"/>
                </a:lnTo>
                <a:lnTo>
                  <a:pt x="6848496" y="1843316"/>
                </a:lnTo>
                <a:lnTo>
                  <a:pt x="6893554" y="1863502"/>
                </a:lnTo>
                <a:lnTo>
                  <a:pt x="6937619" y="1885158"/>
                </a:lnTo>
                <a:lnTo>
                  <a:pt x="6980762" y="1908186"/>
                </a:lnTo>
                <a:lnTo>
                  <a:pt x="7023052" y="1932487"/>
                </a:lnTo>
                <a:lnTo>
                  <a:pt x="7064559" y="1957965"/>
                </a:lnTo>
                <a:lnTo>
                  <a:pt x="7105350" y="1984521"/>
                </a:lnTo>
                <a:lnTo>
                  <a:pt x="7145496" y="2012056"/>
                </a:lnTo>
                <a:lnTo>
                  <a:pt x="7185065" y="2040474"/>
                </a:lnTo>
                <a:lnTo>
                  <a:pt x="7224128" y="2069675"/>
                </a:lnTo>
                <a:lnTo>
                  <a:pt x="7262753" y="2099563"/>
                </a:lnTo>
                <a:lnTo>
                  <a:pt x="7301010" y="2130038"/>
                </a:lnTo>
                <a:lnTo>
                  <a:pt x="7338967" y="2161004"/>
                </a:lnTo>
                <a:lnTo>
                  <a:pt x="7376695" y="2192361"/>
                </a:lnTo>
                <a:lnTo>
                  <a:pt x="7414261" y="2224012"/>
                </a:lnTo>
                <a:lnTo>
                  <a:pt x="7451736" y="2255860"/>
                </a:lnTo>
                <a:lnTo>
                  <a:pt x="7489190" y="2287805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118110" y="0"/>
                </a:moveTo>
                <a:lnTo>
                  <a:pt x="0" y="0"/>
                </a:lnTo>
                <a:lnTo>
                  <a:pt x="0" y="116839"/>
                </a:lnTo>
                <a:lnTo>
                  <a:pt x="118110" y="116839"/>
                </a:lnTo>
                <a:lnTo>
                  <a:pt x="1181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10050" y="27813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10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10" y="0"/>
                </a:lnTo>
                <a:lnTo>
                  <a:pt x="118110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118109" y="0"/>
                </a:moveTo>
                <a:lnTo>
                  <a:pt x="0" y="0"/>
                </a:lnTo>
                <a:lnTo>
                  <a:pt x="0" y="116839"/>
                </a:lnTo>
                <a:lnTo>
                  <a:pt x="118109" y="116839"/>
                </a:lnTo>
                <a:lnTo>
                  <a:pt x="1181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05269" y="4330700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58420" y="116839"/>
                </a:moveTo>
                <a:lnTo>
                  <a:pt x="0" y="116839"/>
                </a:lnTo>
                <a:lnTo>
                  <a:pt x="0" y="0"/>
                </a:lnTo>
                <a:lnTo>
                  <a:pt x="118109" y="0"/>
                </a:lnTo>
                <a:lnTo>
                  <a:pt x="118109" y="116839"/>
                </a:lnTo>
                <a:lnTo>
                  <a:pt x="58420" y="11683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579869" y="4483100"/>
            <a:ext cx="22923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64659" y="282575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7620"/>
                </a:lnTo>
                <a:lnTo>
                  <a:pt x="7619" y="13970"/>
                </a:lnTo>
                <a:lnTo>
                  <a:pt x="1396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76090" y="281051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87520" y="279527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19" y="12700"/>
                </a:lnTo>
                <a:lnTo>
                  <a:pt x="13969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98950" y="277876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8889"/>
                </a:lnTo>
                <a:lnTo>
                  <a:pt x="7620" y="13969"/>
                </a:lnTo>
                <a:lnTo>
                  <a:pt x="1397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10379" y="27635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7619"/>
                </a:lnTo>
                <a:lnTo>
                  <a:pt x="7620" y="1396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23079" y="274827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8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2700" y="508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34509" y="273177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79" y="0"/>
                </a:moveTo>
                <a:lnTo>
                  <a:pt x="0" y="7619"/>
                </a:lnTo>
                <a:lnTo>
                  <a:pt x="7619" y="13969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45940" y="271652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8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2700" y="635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56100" y="270128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68800" y="268477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79" y="0"/>
                </a:moveTo>
                <a:lnTo>
                  <a:pt x="0" y="8890"/>
                </a:lnTo>
                <a:lnTo>
                  <a:pt x="7620" y="13970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80229" y="26695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8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2700" y="508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91659" y="265430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20"/>
                </a:lnTo>
                <a:lnTo>
                  <a:pt x="7619" y="12700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03090" y="263906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8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14520" y="262255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79" y="0"/>
                </a:moveTo>
                <a:lnTo>
                  <a:pt x="0" y="7620"/>
                </a:lnTo>
                <a:lnTo>
                  <a:pt x="7619" y="13970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425950" y="260731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37379" y="259080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80" y="0"/>
                </a:moveTo>
                <a:lnTo>
                  <a:pt x="0" y="8889"/>
                </a:lnTo>
                <a:lnTo>
                  <a:pt x="7620" y="13970"/>
                </a:lnTo>
                <a:lnTo>
                  <a:pt x="12700" y="635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48809" y="257556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79" y="0"/>
                </a:moveTo>
                <a:lnTo>
                  <a:pt x="0" y="7619"/>
                </a:lnTo>
                <a:lnTo>
                  <a:pt x="7619" y="13969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60240" y="256032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8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1670" y="254507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20"/>
                </a:lnTo>
                <a:lnTo>
                  <a:pt x="7619" y="12700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83100" y="252857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6350" y="0"/>
                </a:moveTo>
                <a:lnTo>
                  <a:pt x="0" y="7619"/>
                </a:lnTo>
                <a:lnTo>
                  <a:pt x="7620" y="13969"/>
                </a:lnTo>
                <a:lnTo>
                  <a:pt x="1270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4529" y="251332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05959" y="249808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6350" y="0"/>
                </a:moveTo>
                <a:lnTo>
                  <a:pt x="0" y="7620"/>
                </a:lnTo>
                <a:lnTo>
                  <a:pt x="7619" y="12700"/>
                </a:lnTo>
                <a:lnTo>
                  <a:pt x="1270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17390" y="248157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508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2700" y="508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28820" y="246633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69">
                <a:moveTo>
                  <a:pt x="6350" y="0"/>
                </a:moveTo>
                <a:lnTo>
                  <a:pt x="0" y="7620"/>
                </a:lnTo>
                <a:lnTo>
                  <a:pt x="7619" y="13970"/>
                </a:lnTo>
                <a:lnTo>
                  <a:pt x="1270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40250" y="245110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51679" y="243458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397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63109" y="241935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19" y="12700"/>
                </a:lnTo>
                <a:lnTo>
                  <a:pt x="13969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4540" y="240411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85970" y="238760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7620"/>
                </a:lnTo>
                <a:lnTo>
                  <a:pt x="7619" y="13970"/>
                </a:lnTo>
                <a:lnTo>
                  <a:pt x="1396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97400" y="237236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7619"/>
                </a:lnTo>
                <a:lnTo>
                  <a:pt x="7620" y="1396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608829" y="235712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620259" y="234061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6350" y="0"/>
                </a:moveTo>
                <a:lnTo>
                  <a:pt x="0" y="8889"/>
                </a:lnTo>
                <a:lnTo>
                  <a:pt x="7619" y="13969"/>
                </a:lnTo>
                <a:lnTo>
                  <a:pt x="1396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31690" y="232537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643120" y="231012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19" y="12700"/>
                </a:lnTo>
                <a:lnTo>
                  <a:pt x="13969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54550" y="229870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60" h="8889">
                <a:moveTo>
                  <a:pt x="2539" y="0"/>
                </a:moveTo>
                <a:lnTo>
                  <a:pt x="0" y="2539"/>
                </a:lnTo>
                <a:lnTo>
                  <a:pt x="7620" y="8889"/>
                </a:lnTo>
                <a:lnTo>
                  <a:pt x="10160" y="6350"/>
                </a:lnTo>
                <a:lnTo>
                  <a:pt x="25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14190" y="2879089"/>
            <a:ext cx="2360930" cy="1525270"/>
          </a:xfrm>
          <a:custGeom>
            <a:avLst/>
            <a:gdLst/>
            <a:ahLst/>
            <a:cxnLst/>
            <a:rect l="l" t="t" r="r" b="b"/>
            <a:pathLst>
              <a:path w="2360929" h="1525270">
                <a:moveTo>
                  <a:pt x="0" y="0"/>
                </a:moveTo>
                <a:lnTo>
                  <a:pt x="2360930" y="1525270"/>
                </a:lnTo>
              </a:path>
            </a:pathLst>
          </a:custGeom>
          <a:ln w="22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70040" y="438150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7619" y="13969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81469" y="436625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92900" y="435102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699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704330" y="433450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7620" y="13969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715759" y="431927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69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27190" y="430402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19" y="12700"/>
                </a:lnTo>
                <a:lnTo>
                  <a:pt x="13969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38619" y="42875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8889"/>
                </a:lnTo>
                <a:lnTo>
                  <a:pt x="7620" y="13969"/>
                </a:lnTo>
                <a:lnTo>
                  <a:pt x="13970" y="634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50050" y="427227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61480" y="425704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772909" y="424052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397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784340" y="422529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7620"/>
                </a:lnTo>
                <a:lnTo>
                  <a:pt x="7619" y="13970"/>
                </a:lnTo>
                <a:lnTo>
                  <a:pt x="13969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95769" y="421005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07200" y="419354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8890"/>
                </a:lnTo>
                <a:lnTo>
                  <a:pt x="7620" y="13970"/>
                </a:lnTo>
                <a:lnTo>
                  <a:pt x="1397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18630" y="417830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7619"/>
                </a:lnTo>
                <a:lnTo>
                  <a:pt x="7620" y="13969"/>
                </a:lnTo>
                <a:lnTo>
                  <a:pt x="13970" y="508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830059" y="416305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700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42759" y="414782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80" y="0"/>
                </a:moveTo>
                <a:lnTo>
                  <a:pt x="0" y="6349"/>
                </a:lnTo>
                <a:lnTo>
                  <a:pt x="6350" y="12699"/>
                </a:lnTo>
                <a:lnTo>
                  <a:pt x="1270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54190" y="413130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7619" y="13969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64350" y="411607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69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75780" y="409955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8889"/>
                </a:lnTo>
                <a:lnTo>
                  <a:pt x="7620" y="13969"/>
                </a:lnTo>
                <a:lnTo>
                  <a:pt x="1397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88480" y="408432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6350" y="13969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99909" y="406907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80" y="0"/>
                </a:moveTo>
                <a:lnTo>
                  <a:pt x="0" y="7620"/>
                </a:lnTo>
                <a:lnTo>
                  <a:pt x="7620" y="12700"/>
                </a:lnTo>
                <a:lnTo>
                  <a:pt x="12700" y="508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911340" y="405384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20"/>
                </a:lnTo>
                <a:lnTo>
                  <a:pt x="7619" y="12700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922769" y="4037329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20"/>
                </a:lnTo>
                <a:lnTo>
                  <a:pt x="7620" y="13970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934200" y="40220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20"/>
                </a:lnTo>
                <a:lnTo>
                  <a:pt x="7620" y="12700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45630" y="400685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57059" y="399034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80" y="0"/>
                </a:moveTo>
                <a:lnTo>
                  <a:pt x="0" y="7620"/>
                </a:lnTo>
                <a:lnTo>
                  <a:pt x="7620" y="13970"/>
                </a:lnTo>
                <a:lnTo>
                  <a:pt x="12700" y="5080"/>
                </a:lnTo>
                <a:lnTo>
                  <a:pt x="5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68490" y="397510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7619" y="13969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79919" y="395985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91350" y="394335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5079" y="0"/>
                </a:moveTo>
                <a:lnTo>
                  <a:pt x="0" y="7619"/>
                </a:lnTo>
                <a:lnTo>
                  <a:pt x="7620" y="13969"/>
                </a:lnTo>
                <a:lnTo>
                  <a:pt x="1270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002780" y="392810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19"/>
                </a:lnTo>
                <a:lnTo>
                  <a:pt x="7620" y="12700"/>
                </a:lnTo>
                <a:lnTo>
                  <a:pt x="12700" y="5079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14209" y="3912870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70" h="12700">
                <a:moveTo>
                  <a:pt x="6350" y="0"/>
                </a:moveTo>
                <a:lnTo>
                  <a:pt x="0" y="7619"/>
                </a:lnTo>
                <a:lnTo>
                  <a:pt x="7620" y="1269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025640" y="389635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7619"/>
                </a:lnTo>
                <a:lnTo>
                  <a:pt x="7619" y="13969"/>
                </a:lnTo>
                <a:lnTo>
                  <a:pt x="1396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37069" y="38811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6350" y="0"/>
                </a:moveTo>
                <a:lnTo>
                  <a:pt x="0" y="7619"/>
                </a:lnTo>
                <a:lnTo>
                  <a:pt x="7620" y="13969"/>
                </a:lnTo>
                <a:lnTo>
                  <a:pt x="13970" y="507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048500" y="386587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5079" y="0"/>
                </a:moveTo>
                <a:lnTo>
                  <a:pt x="0" y="7620"/>
                </a:lnTo>
                <a:lnTo>
                  <a:pt x="7620" y="12700"/>
                </a:lnTo>
                <a:lnTo>
                  <a:pt x="12700" y="5080"/>
                </a:lnTo>
                <a:lnTo>
                  <a:pt x="5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059930" y="385445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59" h="8889">
                <a:moveTo>
                  <a:pt x="2540" y="0"/>
                </a:moveTo>
                <a:lnTo>
                  <a:pt x="0" y="3810"/>
                </a:lnTo>
                <a:lnTo>
                  <a:pt x="7620" y="8889"/>
                </a:lnTo>
                <a:lnTo>
                  <a:pt x="10160" y="6350"/>
                </a:lnTo>
                <a:lnTo>
                  <a:pt x="25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5420359" y="3138170"/>
            <a:ext cx="46355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65"/>
              </a:lnSpc>
            </a:pPr>
            <a:r>
              <a:rPr sz="3600" spc="-7" baseline="13888" dirty="0">
                <a:latin typeface="Arial"/>
                <a:cs typeface="Arial"/>
              </a:rPr>
              <a:t>S</a:t>
            </a:r>
            <a:r>
              <a:rPr sz="1400" spc="-2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753859" y="4064000"/>
            <a:ext cx="83820" cy="72390"/>
          </a:xfrm>
          <a:custGeom>
            <a:avLst/>
            <a:gdLst/>
            <a:ahLst/>
            <a:cxnLst/>
            <a:rect l="l" t="t" r="r" b="b"/>
            <a:pathLst>
              <a:path w="83820" h="72389">
                <a:moveTo>
                  <a:pt x="39370" y="0"/>
                </a:moveTo>
                <a:lnTo>
                  <a:pt x="0" y="63500"/>
                </a:lnTo>
                <a:lnTo>
                  <a:pt x="83820" y="72389"/>
                </a:lnTo>
                <a:lnTo>
                  <a:pt x="393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934709" y="3568700"/>
            <a:ext cx="854710" cy="541020"/>
          </a:xfrm>
          <a:custGeom>
            <a:avLst/>
            <a:gdLst/>
            <a:ahLst/>
            <a:cxnLst/>
            <a:rect l="l" t="t" r="r" b="b"/>
            <a:pathLst>
              <a:path w="854709" h="541020">
                <a:moveTo>
                  <a:pt x="7619" y="0"/>
                </a:moveTo>
                <a:lnTo>
                  <a:pt x="0" y="11429"/>
                </a:lnTo>
                <a:lnTo>
                  <a:pt x="848360" y="541019"/>
                </a:lnTo>
                <a:lnTo>
                  <a:pt x="854710" y="530860"/>
                </a:lnTo>
                <a:lnTo>
                  <a:pt x="76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439920" y="2592070"/>
            <a:ext cx="83820" cy="72390"/>
          </a:xfrm>
          <a:custGeom>
            <a:avLst/>
            <a:gdLst/>
            <a:ahLst/>
            <a:cxnLst/>
            <a:rect l="l" t="t" r="r" b="b"/>
            <a:pathLst>
              <a:path w="83820" h="72389">
                <a:moveTo>
                  <a:pt x="0" y="0"/>
                </a:moveTo>
                <a:lnTo>
                  <a:pt x="44450" y="72389"/>
                </a:lnTo>
                <a:lnTo>
                  <a:pt x="83819" y="76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488179" y="2618739"/>
            <a:ext cx="854710" cy="541020"/>
          </a:xfrm>
          <a:custGeom>
            <a:avLst/>
            <a:gdLst/>
            <a:ahLst/>
            <a:cxnLst/>
            <a:rect l="l" t="t" r="r" b="b"/>
            <a:pathLst>
              <a:path w="854710" h="541019">
                <a:moveTo>
                  <a:pt x="6350" y="0"/>
                </a:moveTo>
                <a:lnTo>
                  <a:pt x="2540" y="5080"/>
                </a:lnTo>
                <a:lnTo>
                  <a:pt x="0" y="10160"/>
                </a:lnTo>
                <a:lnTo>
                  <a:pt x="848360" y="541020"/>
                </a:lnTo>
                <a:lnTo>
                  <a:pt x="850900" y="535939"/>
                </a:lnTo>
                <a:lnTo>
                  <a:pt x="854710" y="529589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339079" y="31546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4117340" y="3003550"/>
            <a:ext cx="22923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984250" y="5046979"/>
            <a:ext cx="7485380" cy="16510"/>
          </a:xfrm>
          <a:custGeom>
            <a:avLst/>
            <a:gdLst/>
            <a:ahLst/>
            <a:cxnLst/>
            <a:rect l="l" t="t" r="r" b="b"/>
            <a:pathLst>
              <a:path w="7485380" h="16510">
                <a:moveTo>
                  <a:pt x="0" y="16510"/>
                </a:moveTo>
                <a:lnTo>
                  <a:pt x="748538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1261745">
              <a:lnSpc>
                <a:spcPct val="100000"/>
              </a:lnSpc>
            </a:pPr>
            <a:r>
              <a:rPr dirty="0"/>
              <a:t>Specifications</a:t>
            </a:r>
          </a:p>
        </p:txBody>
      </p:sp>
      <p:sp>
        <p:nvSpPr>
          <p:cNvPr id="3" name="object 3"/>
          <p:cNvSpPr/>
          <p:nvPr/>
        </p:nvSpPr>
        <p:spPr>
          <a:xfrm>
            <a:off x="304800" y="1600200"/>
            <a:ext cx="8550910" cy="48374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056764">
              <a:lnSpc>
                <a:spcPct val="100000"/>
              </a:lnSpc>
            </a:pPr>
            <a:r>
              <a:rPr dirty="0"/>
              <a:t>Slope</a:t>
            </a:r>
            <a:r>
              <a:rPr spc="-100" dirty="0"/>
              <a:t> </a:t>
            </a:r>
            <a:r>
              <a:rPr sz="1800" spc="-5" dirty="0"/>
              <a:t>(1)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8065134" cy="4112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3114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Sloping tape with levelling, actual  measurement distance </a:t>
            </a:r>
            <a:r>
              <a:rPr sz="3200" spc="-10" dirty="0">
                <a:latin typeface="Arial"/>
                <a:cs typeface="Arial"/>
              </a:rPr>
              <a:t>is </a:t>
            </a:r>
            <a:r>
              <a:rPr sz="3200" spc="-5" dirty="0">
                <a:latin typeface="Arial"/>
                <a:cs typeface="Arial"/>
              </a:rPr>
              <a:t>shorter than the  measured </a:t>
            </a:r>
            <a:r>
              <a:rPr sz="3200" spc="-10" dirty="0">
                <a:latin typeface="Arial"/>
                <a:cs typeface="Arial"/>
              </a:rPr>
              <a:t>tape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length.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Elevation change across the measurement  length is used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correct measured length  to actual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distance.</a:t>
            </a:r>
            <a:endParaRPr sz="3200">
              <a:latin typeface="Arial"/>
              <a:cs typeface="Arial"/>
            </a:endParaRPr>
          </a:p>
          <a:p>
            <a:pPr marL="355600" marR="117856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Elevation change is measured using  levelling.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Slope</a:t>
            </a:r>
            <a:r>
              <a:rPr spc="-100" dirty="0"/>
              <a:t> </a:t>
            </a:r>
            <a:r>
              <a:rPr sz="1800" spc="-5" dirty="0"/>
              <a:t>(2)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4669" y="3792220"/>
            <a:ext cx="3900804" cy="55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4800" spc="-7" baseline="1736" dirty="0">
                <a:latin typeface="Arial"/>
                <a:cs typeface="Arial"/>
              </a:rPr>
              <a:t>Correction factor</a:t>
            </a:r>
            <a:r>
              <a:rPr sz="4800" spc="-97" baseline="1736" dirty="0">
                <a:latin typeface="Arial"/>
                <a:cs typeface="Arial"/>
              </a:rPr>
              <a:t> </a:t>
            </a:r>
            <a:r>
              <a:rPr sz="4800" baseline="1736" dirty="0">
                <a:latin typeface="Arial"/>
                <a:cs typeface="Arial"/>
              </a:rPr>
              <a:t>C</a:t>
            </a:r>
            <a:r>
              <a:rPr sz="2775" baseline="-21021" dirty="0">
                <a:latin typeface="Symbol"/>
                <a:cs typeface="Symbol"/>
              </a:rPr>
              <a:t></a:t>
            </a:r>
            <a:endParaRPr sz="2775" baseline="-21021">
              <a:latin typeface="Symbol"/>
              <a:cs typeface="Symbo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371600"/>
            <a:ext cx="7381240" cy="2035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152400"/>
            <a:ext cx="8383270" cy="64935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304800"/>
            <a:ext cx="8383270" cy="2687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400" y="3276600"/>
            <a:ext cx="8078470" cy="35013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381000"/>
            <a:ext cx="7697470" cy="4276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28600"/>
            <a:ext cx="8535670" cy="6280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3693319"/>
          </a:xfrm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6000" dirty="0" smtClean="0"/>
              <a:t>TOPIC</a:t>
            </a:r>
            <a:br>
              <a:rPr lang="en-US" altLang="en-US" sz="6000" dirty="0" smtClean="0"/>
            </a:br>
            <a:r>
              <a:rPr lang="en-US" altLang="en-US" sz="6000" dirty="0"/>
              <a:t/>
            </a:r>
            <a:br>
              <a:rPr lang="en-US" altLang="en-US" sz="6000" dirty="0"/>
            </a:br>
            <a:r>
              <a:rPr lang="en-US" altLang="en-US" sz="6000" dirty="0" smtClean="0"/>
              <a:t>Distance Measurement (from introduction) </a:t>
            </a:r>
            <a:endParaRPr lang="en-GB" altLang="en-US" sz="6000" dirty="0" smtClean="0"/>
          </a:p>
        </p:txBody>
      </p:sp>
    </p:spTree>
    <p:extLst>
      <p:ext uri="{BB962C8B-B14F-4D97-AF65-F5344CB8AC3E}">
        <p14:creationId xmlns:p14="http://schemas.microsoft.com/office/powerpoint/2010/main" val="258782929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 Linear measurement- Basics</a:t>
            </a:r>
            <a:endParaRPr lang="en-GB" altLang="en-US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105400" cy="2438400"/>
          </a:xfrm>
        </p:spPr>
        <p:txBody>
          <a:bodyPr/>
          <a:lstStyle/>
          <a:p>
            <a:r>
              <a:rPr lang="en-US" altLang="en-US" sz="2200" smtClean="0"/>
              <a:t>One of the basic function in surveying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altLang="en-US" smtClean="0"/>
              <a:t>Always horizontal not sloping distance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altLang="en-US" smtClean="0"/>
              <a:t>No way to check the error other than remeasuring</a:t>
            </a:r>
          </a:p>
        </p:txBody>
      </p:sp>
      <p:pic>
        <p:nvPicPr>
          <p:cNvPr id="47135" name="Picture 31" descr="distance measurement in slope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3886200"/>
            <a:ext cx="3810000" cy="23034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7134" name="Group 30"/>
          <p:cNvGrpSpPr>
            <a:grpSpLocks/>
          </p:cNvGrpSpPr>
          <p:nvPr/>
        </p:nvGrpSpPr>
        <p:grpSpPr bwMode="auto">
          <a:xfrm>
            <a:off x="5181600" y="1600200"/>
            <a:ext cx="3821113" cy="2286000"/>
            <a:chOff x="934" y="1920"/>
            <a:chExt cx="2985" cy="1968"/>
          </a:xfrm>
        </p:grpSpPr>
        <p:sp>
          <p:nvSpPr>
            <p:cNvPr id="28679" name="Line 18"/>
            <p:cNvSpPr>
              <a:spLocks noChangeShapeType="1"/>
            </p:cNvSpPr>
            <p:nvPr/>
          </p:nvSpPr>
          <p:spPr bwMode="auto">
            <a:xfrm>
              <a:off x="1152" y="3696"/>
              <a:ext cx="111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Line 12"/>
            <p:cNvSpPr>
              <a:spLocks noChangeShapeType="1"/>
            </p:cNvSpPr>
            <p:nvPr/>
          </p:nvSpPr>
          <p:spPr bwMode="auto">
            <a:xfrm>
              <a:off x="3600" y="20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1" name="Line 19"/>
            <p:cNvSpPr>
              <a:spLocks noChangeShapeType="1"/>
            </p:cNvSpPr>
            <p:nvPr/>
          </p:nvSpPr>
          <p:spPr bwMode="auto">
            <a:xfrm>
              <a:off x="3600" y="2496"/>
              <a:ext cx="111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Freeform 9"/>
            <p:cNvSpPr>
              <a:spLocks/>
            </p:cNvSpPr>
            <p:nvPr/>
          </p:nvSpPr>
          <p:spPr bwMode="auto">
            <a:xfrm>
              <a:off x="1030" y="2485"/>
              <a:ext cx="2564" cy="1269"/>
            </a:xfrm>
            <a:custGeom>
              <a:avLst/>
              <a:gdLst>
                <a:gd name="T0" fmla="*/ 39 w 2564"/>
                <a:gd name="T1" fmla="*/ 1214 h 1269"/>
                <a:gd name="T2" fmla="*/ 92 w 2564"/>
                <a:gd name="T3" fmla="*/ 1161 h 1269"/>
                <a:gd name="T4" fmla="*/ 136 w 2564"/>
                <a:gd name="T5" fmla="*/ 1090 h 1269"/>
                <a:gd name="T6" fmla="*/ 278 w 2564"/>
                <a:gd name="T7" fmla="*/ 975 h 1269"/>
                <a:gd name="T8" fmla="*/ 411 w 2564"/>
                <a:gd name="T9" fmla="*/ 886 h 1269"/>
                <a:gd name="T10" fmla="*/ 482 w 2564"/>
                <a:gd name="T11" fmla="*/ 851 h 1269"/>
                <a:gd name="T12" fmla="*/ 588 w 2564"/>
                <a:gd name="T13" fmla="*/ 789 h 1269"/>
                <a:gd name="T14" fmla="*/ 756 w 2564"/>
                <a:gd name="T15" fmla="*/ 691 h 1269"/>
                <a:gd name="T16" fmla="*/ 960 w 2564"/>
                <a:gd name="T17" fmla="*/ 594 h 1269"/>
                <a:gd name="T18" fmla="*/ 1235 w 2564"/>
                <a:gd name="T19" fmla="*/ 585 h 1269"/>
                <a:gd name="T20" fmla="*/ 1377 w 2564"/>
                <a:gd name="T21" fmla="*/ 514 h 1269"/>
                <a:gd name="T22" fmla="*/ 1430 w 2564"/>
                <a:gd name="T23" fmla="*/ 478 h 1269"/>
                <a:gd name="T24" fmla="*/ 1483 w 2564"/>
                <a:gd name="T25" fmla="*/ 461 h 1269"/>
                <a:gd name="T26" fmla="*/ 1572 w 2564"/>
                <a:gd name="T27" fmla="*/ 408 h 1269"/>
                <a:gd name="T28" fmla="*/ 1660 w 2564"/>
                <a:gd name="T29" fmla="*/ 363 h 1269"/>
                <a:gd name="T30" fmla="*/ 1722 w 2564"/>
                <a:gd name="T31" fmla="*/ 301 h 1269"/>
                <a:gd name="T32" fmla="*/ 1944 w 2564"/>
                <a:gd name="T33" fmla="*/ 213 h 1269"/>
                <a:gd name="T34" fmla="*/ 2068 w 2564"/>
                <a:gd name="T35" fmla="*/ 151 h 1269"/>
                <a:gd name="T36" fmla="*/ 2148 w 2564"/>
                <a:gd name="T37" fmla="*/ 89 h 1269"/>
                <a:gd name="T38" fmla="*/ 2413 w 2564"/>
                <a:gd name="T39" fmla="*/ 53 h 1269"/>
                <a:gd name="T40" fmla="*/ 2564 w 2564"/>
                <a:gd name="T41" fmla="*/ 0 h 12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564" h="1269">
                  <a:moveTo>
                    <a:pt x="39" y="1214"/>
                  </a:moveTo>
                  <a:cubicBezTo>
                    <a:pt x="98" y="1120"/>
                    <a:pt x="0" y="1269"/>
                    <a:pt x="92" y="1161"/>
                  </a:cubicBezTo>
                  <a:cubicBezTo>
                    <a:pt x="180" y="1058"/>
                    <a:pt x="29" y="1195"/>
                    <a:pt x="136" y="1090"/>
                  </a:cubicBezTo>
                  <a:cubicBezTo>
                    <a:pt x="179" y="1048"/>
                    <a:pt x="232" y="1013"/>
                    <a:pt x="278" y="975"/>
                  </a:cubicBezTo>
                  <a:cubicBezTo>
                    <a:pt x="320" y="940"/>
                    <a:pt x="359" y="903"/>
                    <a:pt x="411" y="886"/>
                  </a:cubicBezTo>
                  <a:cubicBezTo>
                    <a:pt x="515" y="806"/>
                    <a:pt x="382" y="900"/>
                    <a:pt x="482" y="851"/>
                  </a:cubicBezTo>
                  <a:cubicBezTo>
                    <a:pt x="524" y="830"/>
                    <a:pt x="545" y="802"/>
                    <a:pt x="588" y="789"/>
                  </a:cubicBezTo>
                  <a:cubicBezTo>
                    <a:pt x="638" y="739"/>
                    <a:pt x="697" y="725"/>
                    <a:pt x="756" y="691"/>
                  </a:cubicBezTo>
                  <a:cubicBezTo>
                    <a:pt x="809" y="660"/>
                    <a:pt x="894" y="598"/>
                    <a:pt x="960" y="594"/>
                  </a:cubicBezTo>
                  <a:cubicBezTo>
                    <a:pt x="1052" y="589"/>
                    <a:pt x="1143" y="588"/>
                    <a:pt x="1235" y="585"/>
                  </a:cubicBezTo>
                  <a:cubicBezTo>
                    <a:pt x="1283" y="568"/>
                    <a:pt x="1333" y="541"/>
                    <a:pt x="1377" y="514"/>
                  </a:cubicBezTo>
                  <a:cubicBezTo>
                    <a:pt x="1395" y="503"/>
                    <a:pt x="1412" y="490"/>
                    <a:pt x="1430" y="478"/>
                  </a:cubicBezTo>
                  <a:cubicBezTo>
                    <a:pt x="1445" y="468"/>
                    <a:pt x="1483" y="461"/>
                    <a:pt x="1483" y="461"/>
                  </a:cubicBezTo>
                  <a:cubicBezTo>
                    <a:pt x="1508" y="424"/>
                    <a:pt x="1529" y="417"/>
                    <a:pt x="1572" y="408"/>
                  </a:cubicBezTo>
                  <a:cubicBezTo>
                    <a:pt x="1603" y="392"/>
                    <a:pt x="1632" y="383"/>
                    <a:pt x="1660" y="363"/>
                  </a:cubicBezTo>
                  <a:cubicBezTo>
                    <a:pt x="1676" y="317"/>
                    <a:pt x="1662" y="342"/>
                    <a:pt x="1722" y="301"/>
                  </a:cubicBezTo>
                  <a:cubicBezTo>
                    <a:pt x="1787" y="257"/>
                    <a:pt x="1868" y="230"/>
                    <a:pt x="1944" y="213"/>
                  </a:cubicBezTo>
                  <a:cubicBezTo>
                    <a:pt x="1988" y="190"/>
                    <a:pt x="2020" y="162"/>
                    <a:pt x="2068" y="151"/>
                  </a:cubicBezTo>
                  <a:cubicBezTo>
                    <a:pt x="2096" y="132"/>
                    <a:pt x="2120" y="108"/>
                    <a:pt x="2148" y="89"/>
                  </a:cubicBezTo>
                  <a:cubicBezTo>
                    <a:pt x="2209" y="49"/>
                    <a:pt x="2375" y="55"/>
                    <a:pt x="2413" y="53"/>
                  </a:cubicBezTo>
                  <a:cubicBezTo>
                    <a:pt x="2437" y="45"/>
                    <a:pt x="2545" y="19"/>
                    <a:pt x="2564" y="0"/>
                  </a:cubicBez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Line 10"/>
            <p:cNvSpPr>
              <a:spLocks noChangeShapeType="1"/>
            </p:cNvSpPr>
            <p:nvPr/>
          </p:nvSpPr>
          <p:spPr bwMode="auto">
            <a:xfrm flipV="1">
              <a:off x="1152" y="2544"/>
              <a:ext cx="2496" cy="1248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4" name="Line 11"/>
            <p:cNvSpPr>
              <a:spLocks noChangeShapeType="1"/>
            </p:cNvSpPr>
            <p:nvPr/>
          </p:nvSpPr>
          <p:spPr bwMode="auto">
            <a:xfrm>
              <a:off x="1056" y="2064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1056" y="2160"/>
              <a:ext cx="2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6" name="Text Box 14"/>
            <p:cNvSpPr txBox="1">
              <a:spLocks noChangeArrowheads="1"/>
            </p:cNvSpPr>
            <p:nvPr/>
          </p:nvSpPr>
          <p:spPr bwMode="auto">
            <a:xfrm>
              <a:off x="934" y="3408"/>
              <a:ext cx="263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  <a:endParaRPr lang="en-US" altLang="en-US"/>
            </a:p>
          </p:txBody>
        </p:sp>
        <p:sp>
          <p:nvSpPr>
            <p:cNvPr id="28687" name="Text Box 15"/>
            <p:cNvSpPr txBox="1">
              <a:spLocks noChangeArrowheads="1"/>
            </p:cNvSpPr>
            <p:nvPr/>
          </p:nvSpPr>
          <p:spPr bwMode="auto">
            <a:xfrm>
              <a:off x="3504" y="2256"/>
              <a:ext cx="212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  <a:endParaRPr lang="en-US" altLang="en-US"/>
            </a:p>
          </p:txBody>
        </p:sp>
        <p:sp>
          <p:nvSpPr>
            <p:cNvPr id="28688" name="Rectangle 24"/>
            <p:cNvSpPr>
              <a:spLocks noChangeArrowheads="1"/>
            </p:cNvSpPr>
            <p:nvPr/>
          </p:nvSpPr>
          <p:spPr bwMode="auto">
            <a:xfrm rot="-1595645">
              <a:off x="1087" y="3116"/>
              <a:ext cx="2832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tx2"/>
                  </a:solidFill>
                </a:rPr>
                <a:t>Inclined distance AB is not correct</a:t>
              </a:r>
              <a:endParaRPr lang="en-US" altLang="en-US">
                <a:solidFill>
                  <a:schemeClr val="tx2"/>
                </a:solidFill>
              </a:endParaRPr>
            </a:p>
          </p:txBody>
        </p:sp>
        <p:sp>
          <p:nvSpPr>
            <p:cNvPr id="28689" name="Rectangle 25"/>
            <p:cNvSpPr>
              <a:spLocks noChangeArrowheads="1"/>
            </p:cNvSpPr>
            <p:nvPr/>
          </p:nvSpPr>
          <p:spPr bwMode="auto">
            <a:xfrm>
              <a:off x="1056" y="1920"/>
              <a:ext cx="2484" cy="3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8000"/>
                  </a:solidFill>
                </a:rPr>
                <a:t>Horizontal distance is  correct</a:t>
              </a:r>
              <a:endParaRPr lang="en-US" altLang="en-US">
                <a:solidFill>
                  <a:srgbClr val="008000"/>
                </a:solidFill>
              </a:endParaRPr>
            </a:p>
          </p:txBody>
        </p:sp>
      </p:grpSp>
      <p:pic>
        <p:nvPicPr>
          <p:cNvPr id="28678" name="Picture 33" descr="distance measurement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4572000"/>
            <a:ext cx="4038600" cy="12588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48733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title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 Linear measurement methods</a:t>
            </a:r>
            <a:br>
              <a:rPr lang="en-US" altLang="en-US" smtClean="0"/>
            </a:br>
            <a:endParaRPr lang="en-GB" altLang="en-US" smtClean="0"/>
          </a:p>
        </p:txBody>
      </p:sp>
      <p:grpSp>
        <p:nvGrpSpPr>
          <p:cNvPr id="49175" name="Group 23"/>
          <p:cNvGrpSpPr>
            <a:grpSpLocks/>
          </p:cNvGrpSpPr>
          <p:nvPr/>
        </p:nvGrpSpPr>
        <p:grpSpPr bwMode="auto">
          <a:xfrm>
            <a:off x="228600" y="1524000"/>
            <a:ext cx="8610600" cy="1069975"/>
            <a:chOff x="720" y="2256"/>
            <a:chExt cx="4272" cy="1183"/>
          </a:xfrm>
        </p:grpSpPr>
        <p:sp>
          <p:nvSpPr>
            <p:cNvPr id="30737" name="Text Box 13"/>
            <p:cNvSpPr txBox="1">
              <a:spLocks noChangeArrowheads="1"/>
            </p:cNvSpPr>
            <p:nvPr/>
          </p:nvSpPr>
          <p:spPr bwMode="auto">
            <a:xfrm>
              <a:off x="2160" y="2256"/>
              <a:ext cx="1200" cy="416"/>
            </a:xfrm>
            <a:prstGeom prst="rect">
              <a:avLst/>
            </a:prstGeom>
            <a:gradFill rotWithShape="1">
              <a:gsLst>
                <a:gs pos="0">
                  <a:schemeClr val="tx2"/>
                </a:gs>
                <a:gs pos="100000">
                  <a:srgbClr val="0033CC"/>
                </a:gs>
              </a:gsLst>
              <a:lin ang="189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FFFFFF"/>
                  </a:solidFill>
                </a:rPr>
                <a:t>Methods</a:t>
              </a:r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30738" name="Text Box 14"/>
            <p:cNvSpPr txBox="1">
              <a:spLocks noChangeArrowheads="1"/>
            </p:cNvSpPr>
            <p:nvPr/>
          </p:nvSpPr>
          <p:spPr bwMode="auto">
            <a:xfrm>
              <a:off x="3792" y="3023"/>
              <a:ext cx="1200" cy="416"/>
            </a:xfrm>
            <a:prstGeom prst="rect">
              <a:avLst/>
            </a:prstGeom>
            <a:gradFill rotWithShape="1">
              <a:gsLst>
                <a:gs pos="0">
                  <a:schemeClr val="tx2"/>
                </a:gs>
                <a:gs pos="100000">
                  <a:srgbClr val="0033CC"/>
                </a:gs>
              </a:gsLst>
              <a:lin ang="189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FFFFFF"/>
                  </a:solidFill>
                </a:rPr>
                <a:t>Electronic</a:t>
              </a:r>
              <a:r>
                <a:rPr lang="en-GB" altLang="en-US"/>
                <a:t> </a:t>
              </a:r>
              <a:r>
                <a:rPr lang="en-GB" altLang="en-US">
                  <a:solidFill>
                    <a:srgbClr val="FFFFFF"/>
                  </a:solidFill>
                </a:rPr>
                <a:t>methods</a:t>
              </a:r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30739" name="Text Box 15"/>
            <p:cNvSpPr txBox="1">
              <a:spLocks noChangeArrowheads="1"/>
            </p:cNvSpPr>
            <p:nvPr/>
          </p:nvSpPr>
          <p:spPr bwMode="auto">
            <a:xfrm>
              <a:off x="2352" y="3023"/>
              <a:ext cx="960" cy="416"/>
            </a:xfrm>
            <a:prstGeom prst="rect">
              <a:avLst/>
            </a:prstGeom>
            <a:gradFill rotWithShape="1">
              <a:gsLst>
                <a:gs pos="0">
                  <a:schemeClr val="tx2"/>
                </a:gs>
                <a:gs pos="100000">
                  <a:srgbClr val="0033CC"/>
                </a:gs>
              </a:gsLst>
              <a:lin ang="189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FFFFFF"/>
                  </a:solidFill>
                </a:rPr>
                <a:t>By optical means</a:t>
              </a:r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30740" name="Text Box 16"/>
            <p:cNvSpPr txBox="1">
              <a:spLocks noChangeArrowheads="1"/>
            </p:cNvSpPr>
            <p:nvPr/>
          </p:nvSpPr>
          <p:spPr bwMode="auto">
            <a:xfrm>
              <a:off x="720" y="3023"/>
              <a:ext cx="1200" cy="416"/>
            </a:xfrm>
            <a:prstGeom prst="rect">
              <a:avLst/>
            </a:prstGeom>
            <a:gradFill rotWithShape="1">
              <a:gsLst>
                <a:gs pos="0">
                  <a:schemeClr val="tx2"/>
                </a:gs>
                <a:gs pos="100000">
                  <a:srgbClr val="0033CC"/>
                </a:gs>
              </a:gsLst>
              <a:lin ang="189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FFFFFF"/>
                  </a:solidFill>
                </a:rPr>
                <a:t>Direct measurements</a:t>
              </a:r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30741" name="Line 17"/>
            <p:cNvSpPr>
              <a:spLocks noChangeShapeType="1"/>
            </p:cNvSpPr>
            <p:nvPr/>
          </p:nvSpPr>
          <p:spPr bwMode="auto">
            <a:xfrm>
              <a:off x="2784" y="249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2" name="Line 18"/>
            <p:cNvSpPr>
              <a:spLocks noChangeShapeType="1"/>
            </p:cNvSpPr>
            <p:nvPr/>
          </p:nvSpPr>
          <p:spPr bwMode="auto">
            <a:xfrm>
              <a:off x="1392" y="2880"/>
              <a:ext cx="30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3" name="Line 19"/>
            <p:cNvSpPr>
              <a:spLocks noChangeShapeType="1"/>
            </p:cNvSpPr>
            <p:nvPr/>
          </p:nvSpPr>
          <p:spPr bwMode="auto">
            <a:xfrm flipV="1">
              <a:off x="1392" y="288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Line 20"/>
            <p:cNvSpPr>
              <a:spLocks noChangeShapeType="1"/>
            </p:cNvSpPr>
            <p:nvPr/>
          </p:nvSpPr>
          <p:spPr bwMode="auto">
            <a:xfrm flipV="1">
              <a:off x="2784" y="288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5" name="Line 21"/>
            <p:cNvSpPr>
              <a:spLocks noChangeShapeType="1"/>
            </p:cNvSpPr>
            <p:nvPr/>
          </p:nvSpPr>
          <p:spPr bwMode="auto">
            <a:xfrm flipV="1">
              <a:off x="4416" y="288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9187" name="Group 35"/>
          <p:cNvGrpSpPr>
            <a:grpSpLocks/>
          </p:cNvGrpSpPr>
          <p:nvPr/>
        </p:nvGrpSpPr>
        <p:grpSpPr bwMode="auto">
          <a:xfrm>
            <a:off x="304800" y="2667000"/>
            <a:ext cx="2667000" cy="3124200"/>
            <a:chOff x="144" y="1872"/>
            <a:chExt cx="1728" cy="1906"/>
          </a:xfrm>
        </p:grpSpPr>
        <p:pic>
          <p:nvPicPr>
            <p:cNvPr id="30732" name="Picture 30" descr="old pedomet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072"/>
              <a:ext cx="816" cy="7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33" name="Picture 31" descr="surveyor tap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2496"/>
              <a:ext cx="816" cy="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34" name="Picture 32" descr="mechanical odomet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872"/>
              <a:ext cx="816" cy="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5" name="Picture 33" descr="modern pedomet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2976"/>
              <a:ext cx="912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6" name="Picture 34" descr="wheel for measuremen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872"/>
              <a:ext cx="871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9193" name="Group 41"/>
          <p:cNvGrpSpPr>
            <a:grpSpLocks/>
          </p:cNvGrpSpPr>
          <p:nvPr/>
        </p:nvGrpSpPr>
        <p:grpSpPr bwMode="auto">
          <a:xfrm>
            <a:off x="3352800" y="2667000"/>
            <a:ext cx="2682875" cy="3048000"/>
            <a:chOff x="2064" y="1680"/>
            <a:chExt cx="1690" cy="1920"/>
          </a:xfrm>
        </p:grpSpPr>
        <p:pic>
          <p:nvPicPr>
            <p:cNvPr id="30729" name="Picture 36" descr="Tripo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1680"/>
              <a:ext cx="922" cy="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30" name="Picture 38" descr="electronic theodolit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1680"/>
              <a:ext cx="708" cy="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31" name="Picture 40" descr="staff bubbl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640"/>
              <a:ext cx="710" cy="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9196" name="Group 44"/>
          <p:cNvGrpSpPr>
            <a:grpSpLocks/>
          </p:cNvGrpSpPr>
          <p:nvPr/>
        </p:nvGrpSpPr>
        <p:grpSpPr bwMode="auto">
          <a:xfrm>
            <a:off x="6705600" y="2590800"/>
            <a:ext cx="1905000" cy="3124200"/>
            <a:chOff x="3936" y="1680"/>
            <a:chExt cx="1200" cy="2070"/>
          </a:xfrm>
        </p:grpSpPr>
        <p:pic>
          <p:nvPicPr>
            <p:cNvPr id="30727" name="Picture 42" descr="EDM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1680"/>
              <a:ext cx="1163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8" name="Picture 43" descr="EDM in remote area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2736"/>
              <a:ext cx="1200" cy="10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750146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196465">
              <a:lnSpc>
                <a:spcPct val="100000"/>
              </a:lnSpc>
            </a:pPr>
            <a:r>
              <a:rPr dirty="0"/>
              <a:t>C</a:t>
            </a:r>
            <a:r>
              <a:rPr spc="-5" dirty="0"/>
              <a:t>u</a:t>
            </a:r>
            <a:r>
              <a:rPr dirty="0"/>
              <a:t>bi</a:t>
            </a:r>
            <a:r>
              <a:rPr spc="5" dirty="0"/>
              <a:t>t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770495" cy="4231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4478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Distance is one of the most basic  </a:t>
            </a:r>
            <a:r>
              <a:rPr sz="3200" spc="-10" dirty="0">
                <a:latin typeface="Arial"/>
                <a:cs typeface="Arial"/>
              </a:rPr>
              <a:t>engineering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measurements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Early measurements were made in terms  of the dimensions of the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body</a:t>
            </a:r>
            <a:endParaRPr sz="3200">
              <a:latin typeface="Arial"/>
              <a:cs typeface="Arial"/>
            </a:endParaRPr>
          </a:p>
          <a:p>
            <a:pPr marL="355600" marR="276225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Cubits </a:t>
            </a:r>
            <a:r>
              <a:rPr sz="3200" dirty="0">
                <a:latin typeface="Arial"/>
                <a:cs typeface="Arial"/>
              </a:rPr>
              <a:t>- </a:t>
            </a:r>
            <a:r>
              <a:rPr sz="3200" spc="-5" dirty="0">
                <a:latin typeface="Arial"/>
                <a:cs typeface="Arial"/>
              </a:rPr>
              <a:t>the distance between the tip of  </a:t>
            </a:r>
            <a:r>
              <a:rPr sz="3200" dirty="0">
                <a:latin typeface="Arial"/>
                <a:cs typeface="Arial"/>
              </a:rPr>
              <a:t>your </a:t>
            </a:r>
            <a:r>
              <a:rPr sz="3200" spc="-5" dirty="0">
                <a:latin typeface="Arial"/>
                <a:cs typeface="Arial"/>
              </a:rPr>
              <a:t>middle finger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the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elbow.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Typically </a:t>
            </a:r>
            <a:r>
              <a:rPr sz="3200" dirty="0">
                <a:latin typeface="Arial"/>
                <a:cs typeface="Arial"/>
              </a:rPr>
              <a:t>to </a:t>
            </a:r>
            <a:r>
              <a:rPr sz="3200" spc="-5" dirty="0">
                <a:latin typeface="Arial"/>
                <a:cs typeface="Arial"/>
              </a:rPr>
              <a:t>measure cords and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textiles</a:t>
            </a:r>
            <a:endParaRPr sz="32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690"/>
              </a:spcBef>
              <a:buFont typeface="Wingdings"/>
              <a:buChar char=""/>
              <a:tabLst>
                <a:tab pos="755650" algn="l"/>
              </a:tabLst>
            </a:pPr>
            <a:r>
              <a:rPr sz="2800" spc="-5" dirty="0">
                <a:latin typeface="Arial"/>
                <a:cs typeface="Arial"/>
              </a:rPr>
              <a:t>(another </a:t>
            </a:r>
            <a:r>
              <a:rPr sz="2800" dirty="0">
                <a:latin typeface="Arial"/>
                <a:cs typeface="Arial"/>
              </a:rPr>
              <a:t>measure </a:t>
            </a:r>
            <a:r>
              <a:rPr sz="2800" spc="-5" dirty="0">
                <a:latin typeface="Arial"/>
                <a:cs typeface="Arial"/>
              </a:rPr>
              <a:t>was </a:t>
            </a:r>
            <a:r>
              <a:rPr sz="2800" dirty="0">
                <a:latin typeface="Arial"/>
                <a:cs typeface="Arial"/>
              </a:rPr>
              <a:t>24 digits or 6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palms)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 Direct measurements			</a:t>
            </a:r>
            <a:endParaRPr lang="en-GB" alt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r>
              <a:rPr lang="en-US" altLang="en-US" sz="2200" smtClean="0"/>
              <a:t>Instruments such as </a:t>
            </a:r>
          </a:p>
          <a:p>
            <a:pPr lvl="1"/>
            <a:r>
              <a:rPr lang="en-US" altLang="en-US" sz="2000" smtClean="0"/>
              <a:t>Pacing</a:t>
            </a:r>
          </a:p>
          <a:p>
            <a:pPr lvl="1"/>
            <a:r>
              <a:rPr lang="en-US" altLang="en-US" sz="2000" smtClean="0"/>
              <a:t>Passometer</a:t>
            </a:r>
          </a:p>
          <a:p>
            <a:pPr lvl="1"/>
            <a:r>
              <a:rPr lang="en-US" altLang="en-US" sz="2000" smtClean="0"/>
              <a:t>Pedometer</a:t>
            </a:r>
          </a:p>
          <a:p>
            <a:pPr lvl="1"/>
            <a:r>
              <a:rPr lang="en-US" altLang="en-US" sz="2000" smtClean="0"/>
              <a:t>Odometer or Speedometer </a:t>
            </a:r>
          </a:p>
          <a:p>
            <a:r>
              <a:rPr lang="en-GB" altLang="en-US" sz="2200" smtClean="0"/>
              <a:t>Rough methods for preliminary survey</a:t>
            </a:r>
          </a:p>
          <a:p>
            <a:r>
              <a:rPr lang="en-GB" altLang="en-US" sz="2200" smtClean="0"/>
              <a:t>Check of large mistakes in measurement made by more precise method</a:t>
            </a:r>
          </a:p>
          <a:p>
            <a:r>
              <a:rPr lang="en-GB" altLang="en-US" sz="2200" smtClean="0"/>
              <a:t>Unsuitable in irregular and sloping ground</a:t>
            </a:r>
          </a:p>
          <a:p>
            <a:r>
              <a:rPr lang="en-GB" altLang="en-US" sz="2200" smtClean="0"/>
              <a:t>Precision – 1/50 to 1/200</a:t>
            </a:r>
          </a:p>
          <a:p>
            <a:endParaRPr lang="en-US" altLang="en-US" sz="2200" smtClean="0"/>
          </a:p>
        </p:txBody>
      </p:sp>
    </p:spTree>
    <p:extLst>
      <p:ext uri="{BB962C8B-B14F-4D97-AF65-F5344CB8AC3E}">
        <p14:creationId xmlns:p14="http://schemas.microsoft.com/office/powerpoint/2010/main" val="26676497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Taping / Chaining </a:t>
            </a:r>
            <a:endParaRPr lang="en-GB" alt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467600" cy="4530725"/>
          </a:xfrm>
        </p:spPr>
        <p:txBody>
          <a:bodyPr/>
          <a:lstStyle/>
          <a:p>
            <a:r>
              <a:rPr lang="en-GB" altLang="en-US" sz="2200" smtClean="0"/>
              <a:t>Chaining or taping  carries same meaning</a:t>
            </a:r>
          </a:p>
          <a:p>
            <a:pPr lvl="1"/>
            <a:r>
              <a:rPr lang="en-GB" altLang="en-US" sz="2000" smtClean="0"/>
              <a:t>Use of either chain or tape.</a:t>
            </a:r>
          </a:p>
          <a:p>
            <a:pPr lvl="1"/>
            <a:r>
              <a:rPr lang="en-US" altLang="en-US" sz="2000" smtClean="0"/>
              <a:t>One of the accurate method of direct measurements</a:t>
            </a:r>
          </a:p>
          <a:p>
            <a:pPr lvl="1"/>
            <a:r>
              <a:rPr lang="en-GB" altLang="en-US" sz="2000" smtClean="0"/>
              <a:t>This method is basis for most surveying.</a:t>
            </a:r>
          </a:p>
          <a:p>
            <a:pPr lvl="1"/>
            <a:r>
              <a:rPr lang="en-GB" altLang="en-US" sz="2000" smtClean="0"/>
              <a:t>Precision </a:t>
            </a:r>
          </a:p>
          <a:p>
            <a:pPr lvl="2"/>
            <a:r>
              <a:rPr lang="en-GB" altLang="en-US" sz="1800" smtClean="0"/>
              <a:t>1/1000 to 1/5000 (ordinary land survey)</a:t>
            </a:r>
          </a:p>
          <a:p>
            <a:r>
              <a:rPr lang="en-US" altLang="en-US" sz="2200" smtClean="0"/>
              <a:t>Use of chain or tape</a:t>
            </a:r>
          </a:p>
          <a:p>
            <a:pPr lvl="1"/>
            <a:r>
              <a:rPr lang="en-US" altLang="en-US" sz="2000" smtClean="0"/>
              <a:t>Chain (Early 1600s)</a:t>
            </a:r>
          </a:p>
          <a:p>
            <a:pPr lvl="1"/>
            <a:r>
              <a:rPr lang="en-US" altLang="en-US" sz="2000" smtClean="0"/>
              <a:t>Steel tape in use by early 2000s</a:t>
            </a:r>
          </a:p>
          <a:p>
            <a:pPr lvl="1"/>
            <a:r>
              <a:rPr lang="en-US" altLang="en-US" sz="2000" smtClean="0"/>
              <a:t>Tape is very common nowadays. </a:t>
            </a:r>
          </a:p>
          <a:p>
            <a:pPr lvl="2"/>
            <a:endParaRPr lang="en-US" altLang="en-US" sz="1800" smtClean="0"/>
          </a:p>
        </p:txBody>
      </p:sp>
      <p:pic>
        <p:nvPicPr>
          <p:cNvPr id="32772" name="Picture 5" descr="engineer's chain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91400" y="1524000"/>
            <a:ext cx="1624013" cy="12176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3" name="Picture 10" descr="surveyor tape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0" y="4419600"/>
            <a:ext cx="2041525" cy="1552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08358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Instruments for chaining/taping</a:t>
            </a:r>
            <a:endParaRPr lang="en-GB" alt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2200" smtClean="0"/>
              <a:t>Chain/tape</a:t>
            </a:r>
          </a:p>
          <a:p>
            <a:r>
              <a:rPr lang="en-GB" altLang="en-US" sz="2200" smtClean="0"/>
              <a:t>Arrows</a:t>
            </a:r>
          </a:p>
          <a:p>
            <a:r>
              <a:rPr lang="en-GB" altLang="en-US" sz="2200" smtClean="0"/>
              <a:t>pegs</a:t>
            </a:r>
          </a:p>
          <a:p>
            <a:r>
              <a:rPr lang="en-GB" altLang="en-US" sz="2200" smtClean="0"/>
              <a:t>Ranging rods</a:t>
            </a:r>
          </a:p>
          <a:p>
            <a:r>
              <a:rPr lang="en-GB" altLang="en-US" sz="2200" smtClean="0"/>
              <a:t>Plumb bob</a:t>
            </a:r>
          </a:p>
          <a:p>
            <a:r>
              <a:rPr lang="en-GB" altLang="en-US" sz="2200" smtClean="0"/>
              <a:t>Hand level</a:t>
            </a:r>
            <a:endParaRPr lang="en-US" altLang="en-US" sz="2200" smtClean="0"/>
          </a:p>
          <a:p>
            <a:pPr lvl="2"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lvl="2"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lvl="2"/>
            <a:endParaRPr lang="en-US" altLang="en-US" sz="1800" smtClean="0"/>
          </a:p>
          <a:p>
            <a:pPr lvl="3">
              <a:buFont typeface="Wingdings" panose="05000000000000000000" pitchFamily="2" charset="2"/>
              <a:buNone/>
            </a:pPr>
            <a:endParaRPr lang="en-GB" altLang="en-US" sz="1800" smtClean="0"/>
          </a:p>
          <a:p>
            <a:pPr lvl="3">
              <a:buFont typeface="Wingdings" panose="05000000000000000000" pitchFamily="2" charset="2"/>
              <a:buNone/>
            </a:pPr>
            <a:endParaRPr lang="en-GB" altLang="en-US" sz="1800" smtClean="0"/>
          </a:p>
        </p:txBody>
      </p:sp>
      <p:grpSp>
        <p:nvGrpSpPr>
          <p:cNvPr id="33796" name="Group 16"/>
          <p:cNvGrpSpPr>
            <a:grpSpLocks/>
          </p:cNvGrpSpPr>
          <p:nvPr/>
        </p:nvGrpSpPr>
        <p:grpSpPr bwMode="auto">
          <a:xfrm>
            <a:off x="1752600" y="1524000"/>
            <a:ext cx="7239000" cy="4953000"/>
            <a:chOff x="1104" y="960"/>
            <a:chExt cx="4560" cy="3120"/>
          </a:xfrm>
        </p:grpSpPr>
        <p:grpSp>
          <p:nvGrpSpPr>
            <p:cNvPr id="33797" name="Group 11"/>
            <p:cNvGrpSpPr>
              <a:grpSpLocks/>
            </p:cNvGrpSpPr>
            <p:nvPr/>
          </p:nvGrpSpPr>
          <p:grpSpPr bwMode="auto">
            <a:xfrm>
              <a:off x="1104" y="1728"/>
              <a:ext cx="4327" cy="2352"/>
              <a:chOff x="96" y="1056"/>
              <a:chExt cx="5383" cy="2736"/>
            </a:xfrm>
          </p:grpSpPr>
          <p:pic>
            <p:nvPicPr>
              <p:cNvPr id="33801" name="Picture 4" descr="arrows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8" y="1056"/>
                <a:ext cx="1099" cy="1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33802" name="Picture 6" descr="plum bob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6" y="2371"/>
                <a:ext cx="823" cy="13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33803" name="Picture 8" descr="clinometer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EFFFA"/>
                  </a:clrFrom>
                  <a:clrTo>
                    <a:srgbClr val="FEFFFA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0" y="1366"/>
                <a:ext cx="2320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804" name="Picture 9" descr="Spring balance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D"/>
                  </a:clrFrom>
                  <a:clrTo>
                    <a:srgbClr val="FFFF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2928"/>
                <a:ext cx="2784" cy="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805" name="Picture 10" descr="peg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9" y="2160"/>
                <a:ext cx="735" cy="1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3798" name="Picture 13" descr="Gunter_chai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960"/>
              <a:ext cx="1056" cy="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14" descr="100 link chai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960"/>
              <a:ext cx="1248" cy="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0" name="Picture 15" descr="tap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960"/>
              <a:ext cx="1296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77171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Instruments for chaining/taping</a:t>
            </a:r>
            <a:endParaRPr lang="en-GB" altLang="en-US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838200"/>
          </a:xfrm>
        </p:spPr>
        <p:txBody>
          <a:bodyPr/>
          <a:lstStyle/>
          <a:p>
            <a:r>
              <a:rPr lang="en-US" altLang="en-US" sz="2200" smtClean="0"/>
              <a:t>Arrows</a:t>
            </a:r>
          </a:p>
          <a:p>
            <a:pPr lvl="1"/>
            <a:r>
              <a:rPr lang="en-GB" altLang="en-US" sz="2000" smtClean="0"/>
              <a:t>10 arrows</a:t>
            </a:r>
          </a:p>
        </p:txBody>
      </p:sp>
      <p:pic>
        <p:nvPicPr>
          <p:cNvPr id="89156" name="Picture 68" descr="arrows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1600200"/>
            <a:ext cx="1447800" cy="1828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1" name="Text Box 66"/>
          <p:cNvSpPr txBox="1">
            <a:spLocks noChangeArrowheads="1"/>
          </p:cNvSpPr>
          <p:nvPr/>
        </p:nvSpPr>
        <p:spPr bwMode="auto">
          <a:xfrm>
            <a:off x="6629400" y="228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/>
              <a:t>Contd….</a:t>
            </a:r>
            <a:endParaRPr lang="en-US" altLang="en-US"/>
          </a:p>
        </p:txBody>
      </p:sp>
      <p:sp>
        <p:nvSpPr>
          <p:cNvPr id="89155" name="Text Box 67"/>
          <p:cNvSpPr txBox="1">
            <a:spLocks noChangeArrowheads="1"/>
          </p:cNvSpPr>
          <p:nvPr/>
        </p:nvSpPr>
        <p:spPr bwMode="auto">
          <a:xfrm>
            <a:off x="533400" y="2895600"/>
            <a:ext cx="5410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3"/>
              </a:buBlip>
            </a:pPr>
            <a:r>
              <a:rPr lang="en-US" altLang="en-US" sz="2400">
                <a:solidFill>
                  <a:srgbClr val="247A7C"/>
                </a:solidFill>
              </a:rPr>
              <a:t>  Pegs</a:t>
            </a:r>
          </a:p>
          <a:p>
            <a:pPr lvl="1" eaLnBrk="1" hangingPunct="1">
              <a:spcBef>
                <a:spcPct val="20000"/>
              </a:spcBef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>
                <a:solidFill>
                  <a:srgbClr val="247A7C"/>
                </a:solidFill>
              </a:rPr>
              <a:t>  Station position</a:t>
            </a:r>
          </a:p>
          <a:p>
            <a:pPr lvl="1" eaLnBrk="1" hangingPunct="1">
              <a:spcBef>
                <a:spcPct val="20000"/>
              </a:spcBef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>
                <a:solidFill>
                  <a:srgbClr val="247A7C"/>
                </a:solidFill>
              </a:rPr>
              <a:t> Terminal points of survey line</a:t>
            </a:r>
            <a:endParaRPr lang="en-US" altLang="en-US"/>
          </a:p>
        </p:txBody>
      </p:sp>
      <p:pic>
        <p:nvPicPr>
          <p:cNvPr id="89158" name="Picture 70" descr="peg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4" r="39020"/>
          <a:stretch>
            <a:fillRect/>
          </a:stretch>
        </p:blipFill>
        <p:spPr>
          <a:xfrm>
            <a:off x="8229600" y="1828800"/>
            <a:ext cx="609600" cy="38862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160" name="Picture 72" descr="driving the peg inside ground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263366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73951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  <p:bldP spid="8915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 Instruments for chaining/taping</a:t>
            </a:r>
            <a:endParaRPr lang="en-GB" altLang="en-US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r>
              <a:rPr lang="en-US" altLang="en-US" sz="2400" smtClean="0"/>
              <a:t>Ranging rods</a:t>
            </a:r>
          </a:p>
          <a:p>
            <a:pPr lvl="1"/>
            <a:r>
              <a:rPr lang="en-GB" altLang="en-US" sz="2000" smtClean="0"/>
              <a:t>Used to range intermediate points on survey line</a:t>
            </a:r>
          </a:p>
          <a:p>
            <a:pPr lvl="1"/>
            <a:r>
              <a:rPr lang="en-GB" altLang="en-US" sz="2000" smtClean="0"/>
              <a:t>Length 2 m ( very common) or 3 m</a:t>
            </a:r>
          </a:p>
          <a:p>
            <a:pPr lvl="1"/>
            <a:r>
              <a:rPr lang="en-GB" altLang="en-US" sz="2000" smtClean="0"/>
              <a:t>Bands of 20 cm painted alternate colour( red &amp; white, black &amp; white)</a:t>
            </a:r>
          </a:p>
          <a:p>
            <a:r>
              <a:rPr lang="en-US" altLang="en-US" sz="2400" smtClean="0"/>
              <a:t>Ranging poles</a:t>
            </a:r>
          </a:p>
          <a:p>
            <a:pPr lvl="1"/>
            <a:r>
              <a:rPr lang="en-GB" altLang="en-US" sz="2000" smtClean="0"/>
              <a:t>Similar to ranging rod but big in size</a:t>
            </a:r>
          </a:p>
          <a:p>
            <a:pPr lvl="1"/>
            <a:r>
              <a:rPr lang="en-GB" altLang="en-US" sz="2000" smtClean="0"/>
              <a:t>Used in case of long lines</a:t>
            </a:r>
            <a:endParaRPr lang="en-US" altLang="en-US" sz="2000" smtClean="0"/>
          </a:p>
          <a:p>
            <a:pPr lvl="1"/>
            <a:r>
              <a:rPr lang="en-GB" altLang="en-US" sz="2000" smtClean="0"/>
              <a:t>Used to range intermediate points on survey line</a:t>
            </a:r>
          </a:p>
          <a:p>
            <a:pPr lvl="1"/>
            <a:endParaRPr lang="en-GB" altLang="en-US" sz="2000" smtClean="0"/>
          </a:p>
          <a:p>
            <a:pPr lvl="1"/>
            <a:endParaRPr lang="en-GB" altLang="en-US" sz="2000" smtClean="0"/>
          </a:p>
        </p:txBody>
      </p:sp>
      <p:sp>
        <p:nvSpPr>
          <p:cNvPr id="35844" name="Text Box 23"/>
          <p:cNvSpPr txBox="1">
            <a:spLocks noChangeArrowheads="1"/>
          </p:cNvSpPr>
          <p:nvPr/>
        </p:nvSpPr>
        <p:spPr bwMode="auto">
          <a:xfrm>
            <a:off x="6477000" y="3048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/>
              <a:t>Contd….</a:t>
            </a:r>
            <a:endParaRPr lang="en-US" altLang="en-US"/>
          </a:p>
        </p:txBody>
      </p:sp>
      <p:pic>
        <p:nvPicPr>
          <p:cNvPr id="35845" name="Picture 24" descr="ranging ro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DCDCDC"/>
              </a:clrFrom>
              <a:clrTo>
                <a:srgbClr val="DCDC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86738" y="1371600"/>
            <a:ext cx="417512" cy="4800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89376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 Instruments for chaining/taping</a:t>
            </a:r>
            <a:endParaRPr lang="en-GB" altLang="en-US" smtClean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029200" cy="4530725"/>
          </a:xfrm>
        </p:spPr>
        <p:txBody>
          <a:bodyPr/>
          <a:lstStyle/>
          <a:p>
            <a:r>
              <a:rPr lang="en-US" altLang="en-US" sz="2200" smtClean="0"/>
              <a:t>Plumb bob</a:t>
            </a:r>
          </a:p>
          <a:p>
            <a:pPr lvl="1"/>
            <a:r>
              <a:rPr lang="en-GB" altLang="en-US" sz="2000" smtClean="0"/>
              <a:t>Verticality of ranging pole</a:t>
            </a:r>
          </a:p>
          <a:p>
            <a:pPr lvl="1"/>
            <a:r>
              <a:rPr lang="en-GB" altLang="en-US" sz="2000" smtClean="0"/>
              <a:t>Transferring the points to ground</a:t>
            </a:r>
          </a:p>
          <a:p>
            <a:pPr lvl="1"/>
            <a:r>
              <a:rPr lang="en-GB" altLang="en-US" sz="2000" smtClean="0"/>
              <a:t>Also used for centring purpose in other surveying methods.</a:t>
            </a:r>
          </a:p>
        </p:txBody>
      </p:sp>
      <p:pic>
        <p:nvPicPr>
          <p:cNvPr id="36868" name="Picture 4" descr="plumbob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600200"/>
            <a:ext cx="2819400" cy="23844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858000" y="3048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/>
              <a:t>Contd….</a:t>
            </a:r>
            <a:endParaRPr lang="en-US" altLang="en-US"/>
          </a:p>
        </p:txBody>
      </p:sp>
      <p:pic>
        <p:nvPicPr>
          <p:cNvPr id="36870" name="Picture 6" descr="plum bob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3657600"/>
            <a:ext cx="787400" cy="24384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93361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Different types of chain/tape</a:t>
            </a:r>
            <a:endParaRPr lang="en-GB" altLang="en-US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334000" cy="4530725"/>
          </a:xfrm>
        </p:spPr>
        <p:txBody>
          <a:bodyPr/>
          <a:lstStyle/>
          <a:p>
            <a:r>
              <a:rPr lang="en-US" altLang="en-US" sz="2200" smtClean="0"/>
              <a:t>Chain (Absolute equipment at present)</a:t>
            </a:r>
          </a:p>
          <a:p>
            <a:pPr lvl="1"/>
            <a:r>
              <a:rPr lang="en-US" altLang="en-US" sz="2000" smtClean="0"/>
              <a:t>Metric chain (available in 5,10,20 meter)</a:t>
            </a:r>
          </a:p>
          <a:p>
            <a:pPr lvl="1"/>
            <a:r>
              <a:rPr lang="en-US" altLang="en-US" sz="2000" smtClean="0"/>
              <a:t>Gunter’s or surveyor’s chain (66 ft of 100 links)</a:t>
            </a:r>
          </a:p>
          <a:p>
            <a:pPr lvl="1"/>
            <a:r>
              <a:rPr lang="en-US" altLang="en-US" sz="2000" smtClean="0"/>
              <a:t>Engineer’s chain (100 ft of 100 links)</a:t>
            </a:r>
          </a:p>
          <a:p>
            <a:pPr lvl="1"/>
            <a:r>
              <a:rPr lang="en-US" altLang="en-US" sz="2000" smtClean="0"/>
              <a:t>Revenue chain (33 ft of 16 links)</a:t>
            </a:r>
          </a:p>
          <a:p>
            <a:pPr lvl="1"/>
            <a:r>
              <a:rPr lang="en-US" altLang="en-US" sz="2000" smtClean="0"/>
              <a:t>Steel band or band chain ( 20 or 30 m)</a:t>
            </a:r>
          </a:p>
          <a:p>
            <a:pPr lvl="2">
              <a:buFont typeface="Wingdings" panose="05000000000000000000" pitchFamily="2" charset="2"/>
              <a:buNone/>
            </a:pPr>
            <a:endParaRPr lang="en-GB" altLang="en-US" sz="1800" smtClean="0"/>
          </a:p>
        </p:txBody>
      </p:sp>
      <p:pic>
        <p:nvPicPr>
          <p:cNvPr id="88069" name="Picture 5" descr="100 link chain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1676400"/>
            <a:ext cx="2743200" cy="19510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84194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Different types of chain/tape</a:t>
            </a:r>
            <a:endParaRPr lang="en-GB" alt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867400" cy="2286000"/>
          </a:xfrm>
        </p:spPr>
        <p:txBody>
          <a:bodyPr/>
          <a:lstStyle/>
          <a:p>
            <a:r>
              <a:rPr lang="en-US" altLang="en-US" sz="2200" smtClean="0"/>
              <a:t>Tape</a:t>
            </a:r>
          </a:p>
          <a:p>
            <a:pPr lvl="1"/>
            <a:r>
              <a:rPr lang="en-US" altLang="en-US" sz="2000" smtClean="0"/>
              <a:t>Cloth or Lenin tape </a:t>
            </a:r>
          </a:p>
          <a:p>
            <a:pPr lvl="1"/>
            <a:r>
              <a:rPr lang="en-US" altLang="en-US" sz="2000" smtClean="0"/>
              <a:t>Metallic tape</a:t>
            </a:r>
          </a:p>
          <a:p>
            <a:pPr lvl="1"/>
            <a:r>
              <a:rPr lang="en-US" altLang="en-US" sz="2000" smtClean="0"/>
              <a:t>Steel tape</a:t>
            </a:r>
          </a:p>
          <a:p>
            <a:pPr lvl="1"/>
            <a:r>
              <a:rPr lang="en-US" altLang="en-US" sz="2000" smtClean="0"/>
              <a:t>Invar tape (Alloy of nickel 36% &amp; steel)</a:t>
            </a:r>
          </a:p>
          <a:p>
            <a:pPr lvl="2"/>
            <a:endParaRPr lang="en-US" altLang="en-US" sz="1800" smtClean="0"/>
          </a:p>
          <a:p>
            <a:pPr lvl="2"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lvl="2"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lvl="2"/>
            <a:endParaRPr lang="en-US" altLang="en-US" sz="1800" smtClean="0"/>
          </a:p>
          <a:p>
            <a:pPr lvl="3">
              <a:buFont typeface="Wingdings" panose="05000000000000000000" pitchFamily="2" charset="2"/>
              <a:buNone/>
            </a:pPr>
            <a:endParaRPr lang="en-GB" altLang="en-US" sz="1800" smtClean="0"/>
          </a:p>
          <a:p>
            <a:pPr lvl="3">
              <a:buFont typeface="Wingdings" panose="05000000000000000000" pitchFamily="2" charset="2"/>
              <a:buNone/>
            </a:pPr>
            <a:endParaRPr lang="en-GB" altLang="en-US" sz="1800" smtClean="0"/>
          </a:p>
        </p:txBody>
      </p:sp>
      <p:sp>
        <p:nvSpPr>
          <p:cNvPr id="38916" name="Text Box 10"/>
          <p:cNvSpPr txBox="1">
            <a:spLocks noChangeArrowheads="1"/>
          </p:cNvSpPr>
          <p:nvPr/>
        </p:nvSpPr>
        <p:spPr bwMode="auto">
          <a:xfrm>
            <a:off x="6324600" y="3048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/>
              <a:t>Contd….</a:t>
            </a:r>
            <a:endParaRPr lang="en-US" altLang="en-US"/>
          </a:p>
        </p:txBody>
      </p:sp>
      <p:grpSp>
        <p:nvGrpSpPr>
          <p:cNvPr id="87059" name="Group 19"/>
          <p:cNvGrpSpPr>
            <a:grpSpLocks/>
          </p:cNvGrpSpPr>
          <p:nvPr/>
        </p:nvGrpSpPr>
        <p:grpSpPr bwMode="auto">
          <a:xfrm>
            <a:off x="228600" y="4114800"/>
            <a:ext cx="8915400" cy="1890713"/>
            <a:chOff x="144" y="2592"/>
            <a:chExt cx="5616" cy="1191"/>
          </a:xfrm>
        </p:grpSpPr>
        <p:pic>
          <p:nvPicPr>
            <p:cNvPr id="38918" name="Picture 8" descr="steek tape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2640"/>
              <a:ext cx="1230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8919" name="Picture 11" descr="surveyor tap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2592"/>
              <a:ext cx="1344" cy="10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8920" name="Picture 13" descr="fibre glass measuring tap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592"/>
              <a:ext cx="1536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1" name="Picture 14" descr="steel tap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2592"/>
              <a:ext cx="1248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2" name="Text Box 15"/>
            <p:cNvSpPr txBox="1">
              <a:spLocks noChangeArrowheads="1"/>
            </p:cNvSpPr>
            <p:nvPr/>
          </p:nvSpPr>
          <p:spPr bwMode="auto">
            <a:xfrm>
              <a:off x="1584" y="3552"/>
              <a:ext cx="17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5F5F5F"/>
                  </a:solidFill>
                </a:rPr>
                <a:t>Steel Tape</a:t>
              </a:r>
              <a:endParaRPr lang="en-US" altLang="en-US">
                <a:solidFill>
                  <a:srgbClr val="5F5F5F"/>
                </a:solidFill>
              </a:endParaRPr>
            </a:p>
          </p:txBody>
        </p:sp>
        <p:sp>
          <p:nvSpPr>
            <p:cNvPr id="38923" name="Text Box 16"/>
            <p:cNvSpPr txBox="1">
              <a:spLocks noChangeArrowheads="1"/>
            </p:cNvSpPr>
            <p:nvPr/>
          </p:nvSpPr>
          <p:spPr bwMode="auto">
            <a:xfrm>
              <a:off x="3168" y="3552"/>
              <a:ext cx="13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5F5F5F"/>
                  </a:solidFill>
                </a:rPr>
                <a:t>Linen Tape</a:t>
              </a:r>
              <a:endParaRPr lang="en-US" altLang="en-US">
                <a:solidFill>
                  <a:srgbClr val="5F5F5F"/>
                </a:solidFill>
              </a:endParaRPr>
            </a:p>
          </p:txBody>
        </p:sp>
        <p:sp>
          <p:nvSpPr>
            <p:cNvPr id="38924" name="Text Box 17"/>
            <p:cNvSpPr txBox="1">
              <a:spLocks noChangeArrowheads="1"/>
            </p:cNvSpPr>
            <p:nvPr/>
          </p:nvSpPr>
          <p:spPr bwMode="auto">
            <a:xfrm>
              <a:off x="4560" y="3552"/>
              <a:ext cx="1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5F5F5F"/>
                  </a:solidFill>
                </a:rPr>
                <a:t>Metallic Tape</a:t>
              </a:r>
              <a:endParaRPr lang="en-US" altLang="en-US">
                <a:solidFill>
                  <a:srgbClr val="5F5F5F"/>
                </a:solidFill>
              </a:endParaRPr>
            </a:p>
          </p:txBody>
        </p:sp>
        <p:sp>
          <p:nvSpPr>
            <p:cNvPr id="38925" name="Text Box 18"/>
            <p:cNvSpPr txBox="1">
              <a:spLocks noChangeArrowheads="1"/>
            </p:cNvSpPr>
            <p:nvPr/>
          </p:nvSpPr>
          <p:spPr bwMode="auto">
            <a:xfrm>
              <a:off x="144" y="3552"/>
              <a:ext cx="17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rgbClr val="5F5F5F"/>
                  </a:solidFill>
                </a:rPr>
                <a:t>Cloth Tape</a:t>
              </a:r>
              <a:endParaRPr lang="en-US" altLang="en-US">
                <a:solidFill>
                  <a:srgbClr val="5F5F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38694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 Ranging  </a:t>
            </a:r>
            <a:endParaRPr lang="en-GB" altLang="en-US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96200" cy="2286000"/>
          </a:xfrm>
        </p:spPr>
        <p:txBody>
          <a:bodyPr/>
          <a:lstStyle/>
          <a:p>
            <a:r>
              <a:rPr lang="en-GB" altLang="en-US" sz="2200" smtClean="0"/>
              <a:t>When the length of survey line is greater than chain or tape length</a:t>
            </a:r>
          </a:p>
          <a:p>
            <a:pPr lvl="1"/>
            <a:r>
              <a:rPr lang="en-GB" altLang="en-US" sz="2000" smtClean="0"/>
              <a:t>Process of establishing intermediate points</a:t>
            </a:r>
          </a:p>
          <a:p>
            <a:r>
              <a:rPr lang="en-GB" altLang="en-US" sz="2200" smtClean="0"/>
              <a:t>Methods</a:t>
            </a:r>
          </a:p>
          <a:p>
            <a:pPr lvl="1"/>
            <a:r>
              <a:rPr lang="en-GB" altLang="en-US" sz="2000" smtClean="0"/>
              <a:t>Direct Ranging</a:t>
            </a:r>
          </a:p>
          <a:p>
            <a:pPr lvl="1"/>
            <a:r>
              <a:rPr lang="en-GB" altLang="en-US" sz="2000" smtClean="0"/>
              <a:t>Indirect Ranging</a:t>
            </a:r>
          </a:p>
          <a:p>
            <a:pPr lvl="1"/>
            <a:endParaRPr lang="en-GB" altLang="en-US" sz="2000" smtClean="0"/>
          </a:p>
        </p:txBody>
      </p:sp>
      <p:sp>
        <p:nvSpPr>
          <p:cNvPr id="114704" name="Line 16"/>
          <p:cNvSpPr>
            <a:spLocks noChangeShapeType="1"/>
          </p:cNvSpPr>
          <p:nvPr/>
        </p:nvSpPr>
        <p:spPr bwMode="auto">
          <a:xfrm>
            <a:off x="1371600" y="54864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5" name="Oval 17"/>
          <p:cNvSpPr>
            <a:spLocks noChangeArrowheads="1"/>
          </p:cNvSpPr>
          <p:nvPr/>
        </p:nvSpPr>
        <p:spPr bwMode="auto">
          <a:xfrm>
            <a:off x="1371600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7" name="Oval 19"/>
          <p:cNvSpPr>
            <a:spLocks noChangeArrowheads="1"/>
          </p:cNvSpPr>
          <p:nvPr/>
        </p:nvSpPr>
        <p:spPr bwMode="auto">
          <a:xfrm>
            <a:off x="8001000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08" name="Text Box 20"/>
          <p:cNvSpPr txBox="1">
            <a:spLocks noChangeArrowheads="1"/>
          </p:cNvSpPr>
          <p:nvPr/>
        </p:nvSpPr>
        <p:spPr bwMode="auto">
          <a:xfrm>
            <a:off x="762000" y="53340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endParaRPr lang="en-US" altLang="en-US"/>
          </a:p>
        </p:txBody>
      </p:sp>
      <p:sp>
        <p:nvSpPr>
          <p:cNvPr id="114710" name="Text Box 22"/>
          <p:cNvSpPr txBox="1">
            <a:spLocks noChangeArrowheads="1"/>
          </p:cNvSpPr>
          <p:nvPr/>
        </p:nvSpPr>
        <p:spPr bwMode="auto">
          <a:xfrm>
            <a:off x="8229600" y="52578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</a:t>
            </a:r>
            <a:endParaRPr lang="en-US" altLang="en-US"/>
          </a:p>
        </p:txBody>
      </p:sp>
      <p:sp>
        <p:nvSpPr>
          <p:cNvPr id="114714" name="Line 26"/>
          <p:cNvSpPr>
            <a:spLocks noChangeShapeType="1"/>
          </p:cNvSpPr>
          <p:nvPr/>
        </p:nvSpPr>
        <p:spPr bwMode="auto">
          <a:xfrm>
            <a:off x="1447800" y="52578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15" name="Text Box 27"/>
          <p:cNvSpPr txBox="1">
            <a:spLocks noChangeArrowheads="1"/>
          </p:cNvSpPr>
          <p:nvPr/>
        </p:nvSpPr>
        <p:spPr bwMode="auto">
          <a:xfrm>
            <a:off x="3352800" y="472440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&gt; one tape length </a:t>
            </a:r>
            <a:endParaRPr lang="en-US" altLang="en-US"/>
          </a:p>
        </p:txBody>
      </p:sp>
      <p:grpSp>
        <p:nvGrpSpPr>
          <p:cNvPr id="114720" name="Group 32"/>
          <p:cNvGrpSpPr>
            <a:grpSpLocks/>
          </p:cNvGrpSpPr>
          <p:nvPr/>
        </p:nvGrpSpPr>
        <p:grpSpPr bwMode="auto">
          <a:xfrm>
            <a:off x="1524000" y="5394325"/>
            <a:ext cx="6573838" cy="171450"/>
            <a:chOff x="960" y="3398"/>
            <a:chExt cx="4141" cy="108"/>
          </a:xfrm>
        </p:grpSpPr>
        <p:sp>
          <p:nvSpPr>
            <p:cNvPr id="39953" name="Freeform 28"/>
            <p:cNvSpPr>
              <a:spLocks/>
            </p:cNvSpPr>
            <p:nvPr/>
          </p:nvSpPr>
          <p:spPr bwMode="auto">
            <a:xfrm>
              <a:off x="960" y="3481"/>
              <a:ext cx="1377" cy="17"/>
            </a:xfrm>
            <a:custGeom>
              <a:avLst/>
              <a:gdLst>
                <a:gd name="T0" fmla="*/ 0 w 1377"/>
                <a:gd name="T1" fmla="*/ 0 h 17"/>
                <a:gd name="T2" fmla="*/ 1377 w 1377"/>
                <a:gd name="T3" fmla="*/ 17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7" h="17">
                  <a:moveTo>
                    <a:pt x="0" y="0"/>
                  </a:moveTo>
                  <a:cubicBezTo>
                    <a:pt x="458" y="5"/>
                    <a:pt x="919" y="17"/>
                    <a:pt x="1377" y="17"/>
                  </a:cubicBezTo>
                </a:path>
              </a:pathLst>
            </a:custGeom>
            <a:noFill/>
            <a:ln w="9525" cap="flat" cmpd="sng">
              <a:solidFill>
                <a:srgbClr val="0033CC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4" name="Freeform 29"/>
            <p:cNvSpPr>
              <a:spLocks/>
            </p:cNvSpPr>
            <p:nvPr/>
          </p:nvSpPr>
          <p:spPr bwMode="auto">
            <a:xfrm>
              <a:off x="2325" y="3423"/>
              <a:ext cx="1866" cy="83"/>
            </a:xfrm>
            <a:custGeom>
              <a:avLst/>
              <a:gdLst>
                <a:gd name="T0" fmla="*/ 21 w 1866"/>
                <a:gd name="T1" fmla="*/ 83 h 83"/>
                <a:gd name="T2" fmla="*/ 1540 w 1866"/>
                <a:gd name="T3" fmla="*/ 66 h 83"/>
                <a:gd name="T4" fmla="*/ 1749 w 1866"/>
                <a:gd name="T5" fmla="*/ 25 h 83"/>
                <a:gd name="T6" fmla="*/ 1866 w 1866"/>
                <a:gd name="T7" fmla="*/ 0 h 8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66" h="83">
                  <a:moveTo>
                    <a:pt x="21" y="83"/>
                  </a:moveTo>
                  <a:cubicBezTo>
                    <a:pt x="564" y="8"/>
                    <a:pt x="0" y="83"/>
                    <a:pt x="1540" y="66"/>
                  </a:cubicBezTo>
                  <a:cubicBezTo>
                    <a:pt x="1607" y="65"/>
                    <a:pt x="1683" y="37"/>
                    <a:pt x="1749" y="25"/>
                  </a:cubicBezTo>
                  <a:cubicBezTo>
                    <a:pt x="1788" y="18"/>
                    <a:pt x="1866" y="0"/>
                    <a:pt x="1866" y="0"/>
                  </a:cubicBezTo>
                </a:path>
              </a:pathLst>
            </a:custGeom>
            <a:noFill/>
            <a:ln w="9525" cap="flat" cmpd="sng">
              <a:solidFill>
                <a:srgbClr val="0033CC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5" name="Freeform 31"/>
            <p:cNvSpPr>
              <a:spLocks/>
            </p:cNvSpPr>
            <p:nvPr/>
          </p:nvSpPr>
          <p:spPr bwMode="auto">
            <a:xfrm>
              <a:off x="4166" y="3398"/>
              <a:ext cx="935" cy="100"/>
            </a:xfrm>
            <a:custGeom>
              <a:avLst/>
              <a:gdLst>
                <a:gd name="T0" fmla="*/ 935 w 935"/>
                <a:gd name="T1" fmla="*/ 100 h 100"/>
                <a:gd name="T2" fmla="*/ 275 w 935"/>
                <a:gd name="T3" fmla="*/ 16 h 100"/>
                <a:gd name="T4" fmla="*/ 133 w 935"/>
                <a:gd name="T5" fmla="*/ 0 h 100"/>
                <a:gd name="T6" fmla="*/ 0 w 935"/>
                <a:gd name="T7" fmla="*/ 8 h 1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35" h="100">
                  <a:moveTo>
                    <a:pt x="935" y="100"/>
                  </a:moveTo>
                  <a:cubicBezTo>
                    <a:pt x="729" y="29"/>
                    <a:pt x="488" y="24"/>
                    <a:pt x="275" y="16"/>
                  </a:cubicBezTo>
                  <a:cubicBezTo>
                    <a:pt x="228" y="11"/>
                    <a:pt x="181" y="0"/>
                    <a:pt x="133" y="0"/>
                  </a:cubicBezTo>
                  <a:cubicBezTo>
                    <a:pt x="89" y="0"/>
                    <a:pt x="0" y="8"/>
                    <a:pt x="0" y="8"/>
                  </a:cubicBezTo>
                </a:path>
              </a:pathLst>
            </a:custGeom>
            <a:noFill/>
            <a:ln w="9525" cap="flat" cmpd="sng">
              <a:solidFill>
                <a:srgbClr val="0033CC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4723" name="Oval 35"/>
          <p:cNvSpPr>
            <a:spLocks noChangeArrowheads="1"/>
          </p:cNvSpPr>
          <p:nvPr/>
        </p:nvSpPr>
        <p:spPr bwMode="auto">
          <a:xfrm>
            <a:off x="5410200" y="5410200"/>
            <a:ext cx="762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24" name="Oval 36"/>
          <p:cNvSpPr>
            <a:spLocks noChangeArrowheads="1"/>
          </p:cNvSpPr>
          <p:nvPr/>
        </p:nvSpPr>
        <p:spPr bwMode="auto">
          <a:xfrm>
            <a:off x="7391400" y="5410200"/>
            <a:ext cx="762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25" name="Oval 37"/>
          <p:cNvSpPr>
            <a:spLocks noChangeArrowheads="1"/>
          </p:cNvSpPr>
          <p:nvPr/>
        </p:nvSpPr>
        <p:spPr bwMode="auto">
          <a:xfrm>
            <a:off x="3048000" y="5410200"/>
            <a:ext cx="762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26" name="Oval 38"/>
          <p:cNvSpPr>
            <a:spLocks noChangeArrowheads="1"/>
          </p:cNvSpPr>
          <p:nvPr/>
        </p:nvSpPr>
        <p:spPr bwMode="auto">
          <a:xfrm>
            <a:off x="6477000" y="3886200"/>
            <a:ext cx="762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4727" name="Text Box 39"/>
          <p:cNvSpPr txBox="1">
            <a:spLocks noChangeArrowheads="1"/>
          </p:cNvSpPr>
          <p:nvPr/>
        </p:nvSpPr>
        <p:spPr bwMode="auto">
          <a:xfrm>
            <a:off x="6705600" y="37338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Intermediate points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12654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4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4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4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4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4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4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4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/>
      <p:bldP spid="114704" grpId="0" animBg="1"/>
      <p:bldP spid="114705" grpId="0" animBg="1"/>
      <p:bldP spid="114707" grpId="0" animBg="1"/>
      <p:bldP spid="114708" grpId="0"/>
      <p:bldP spid="114710" grpId="0"/>
      <p:bldP spid="114714" grpId="0" animBg="1"/>
      <p:bldP spid="114715" grpId="0"/>
      <p:bldP spid="114723" grpId="0" animBg="1"/>
      <p:bldP spid="114724" grpId="0" animBg="1"/>
      <p:bldP spid="114725" grpId="0" animBg="1"/>
      <p:bldP spid="114726" grpId="0" animBg="1"/>
      <p:bldP spid="11472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Direct ranging  </a:t>
            </a:r>
            <a:endParaRPr lang="en-GB" altLang="en-US" smtClean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r>
              <a:rPr lang="en-GB" altLang="en-US" smtClean="0"/>
              <a:t>Direct ranging</a:t>
            </a:r>
          </a:p>
          <a:p>
            <a:pPr lvl="1"/>
            <a:r>
              <a:rPr lang="en-GB" altLang="en-US" smtClean="0"/>
              <a:t>When two end points are intervisible</a:t>
            </a:r>
          </a:p>
          <a:p>
            <a:pPr lvl="1"/>
            <a:r>
              <a:rPr lang="en-GB" altLang="en-US" smtClean="0"/>
              <a:t>Either by eye or through optical instruments such as </a:t>
            </a:r>
          </a:p>
          <a:p>
            <a:pPr lvl="2"/>
            <a:r>
              <a:rPr lang="en-GB" altLang="en-US" smtClean="0"/>
              <a:t>Line ranger </a:t>
            </a:r>
          </a:p>
          <a:p>
            <a:pPr lvl="2"/>
            <a:r>
              <a:rPr lang="en-GB" altLang="en-US" smtClean="0"/>
              <a:t>Theodolite</a:t>
            </a:r>
          </a:p>
          <a:p>
            <a:pPr lvl="1"/>
            <a:r>
              <a:rPr lang="en-GB" altLang="en-US" smtClean="0"/>
              <a:t>Code of signals used to direct assistant</a:t>
            </a:r>
          </a:p>
          <a:p>
            <a:pPr lvl="2">
              <a:buFont typeface="Wingdings" panose="05000000000000000000" pitchFamily="2" charset="2"/>
              <a:buNone/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98715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041525">
              <a:lnSpc>
                <a:spcPct val="100000"/>
              </a:lnSpc>
            </a:pPr>
            <a:r>
              <a:rPr spc="-10" dirty="0"/>
              <a:t>F</a:t>
            </a:r>
            <a:r>
              <a:rPr dirty="0"/>
              <a:t>a</a:t>
            </a:r>
            <a:r>
              <a:rPr spc="5" dirty="0"/>
              <a:t>t</a:t>
            </a:r>
            <a:r>
              <a:rPr spc="-5" dirty="0"/>
              <a:t>h</a:t>
            </a:r>
            <a:r>
              <a:rPr dirty="0"/>
              <a:t>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722870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32434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Fathom </a:t>
            </a:r>
            <a:r>
              <a:rPr sz="3200" dirty="0">
                <a:latin typeface="Arial"/>
                <a:cs typeface="Arial"/>
              </a:rPr>
              <a:t>- </a:t>
            </a:r>
            <a:r>
              <a:rPr sz="3200" spc="-5" dirty="0">
                <a:latin typeface="Arial"/>
                <a:cs typeface="Arial"/>
              </a:rPr>
              <a:t>distance between the tips of  </a:t>
            </a:r>
            <a:r>
              <a:rPr sz="3200" dirty="0">
                <a:latin typeface="Arial"/>
                <a:cs typeface="Arial"/>
              </a:rPr>
              <a:t>your </a:t>
            </a:r>
            <a:r>
              <a:rPr sz="3200" spc="-5" dirty="0">
                <a:latin typeface="Arial"/>
                <a:cs typeface="Arial"/>
              </a:rPr>
              <a:t>middle finger when your arms are  outstretched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name comes from the Danish faedn,  "outstretched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arms."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Indirect ranging  </a:t>
            </a:r>
            <a:endParaRPr lang="en-GB" altLang="en-US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1981200"/>
          </a:xfrm>
          <a:prstGeom prst="rect">
            <a:avLst/>
          </a:prstGeom>
        </p:spPr>
        <p:txBody>
          <a:bodyPr/>
          <a:lstStyle/>
          <a:p>
            <a:r>
              <a:rPr lang="en-GB" altLang="en-US" smtClean="0"/>
              <a:t>Indirect ranging</a:t>
            </a:r>
          </a:p>
          <a:p>
            <a:pPr lvl="1"/>
            <a:r>
              <a:rPr lang="en-GB" altLang="en-US" smtClean="0"/>
              <a:t>When two end points are not intervisible</a:t>
            </a:r>
          </a:p>
          <a:p>
            <a:pPr lvl="1"/>
            <a:r>
              <a:rPr lang="en-GB" altLang="en-US" smtClean="0"/>
              <a:t>With the aid of two intermediate points very near to the line</a:t>
            </a:r>
          </a:p>
        </p:txBody>
      </p:sp>
      <p:sp>
        <p:nvSpPr>
          <p:cNvPr id="117788" name="Line 28"/>
          <p:cNvSpPr>
            <a:spLocks noChangeShapeType="1"/>
          </p:cNvSpPr>
          <p:nvPr/>
        </p:nvSpPr>
        <p:spPr bwMode="auto">
          <a:xfrm>
            <a:off x="2133600" y="5257800"/>
            <a:ext cx="495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9" name="Line 29"/>
          <p:cNvSpPr>
            <a:spLocks noChangeShapeType="1"/>
          </p:cNvSpPr>
          <p:nvPr/>
        </p:nvSpPr>
        <p:spPr bwMode="auto">
          <a:xfrm flipV="1">
            <a:off x="3505200" y="5257800"/>
            <a:ext cx="3581400" cy="838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90" name="Line 30"/>
          <p:cNvSpPr>
            <a:spLocks noChangeShapeType="1"/>
          </p:cNvSpPr>
          <p:nvPr/>
        </p:nvSpPr>
        <p:spPr bwMode="auto">
          <a:xfrm>
            <a:off x="2133600" y="5257800"/>
            <a:ext cx="30480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91" name="Line 31"/>
          <p:cNvSpPr>
            <a:spLocks noChangeShapeType="1"/>
          </p:cNvSpPr>
          <p:nvPr/>
        </p:nvSpPr>
        <p:spPr bwMode="auto">
          <a:xfrm flipV="1">
            <a:off x="3657600" y="5257800"/>
            <a:ext cx="335280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92" name="Line 32"/>
          <p:cNvSpPr>
            <a:spLocks noChangeShapeType="1"/>
          </p:cNvSpPr>
          <p:nvPr/>
        </p:nvSpPr>
        <p:spPr bwMode="auto">
          <a:xfrm>
            <a:off x="2286000" y="5257800"/>
            <a:ext cx="289560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93" name="Text Box 33"/>
          <p:cNvSpPr txBox="1">
            <a:spLocks noChangeArrowheads="1"/>
          </p:cNvSpPr>
          <p:nvPr/>
        </p:nvSpPr>
        <p:spPr bwMode="auto">
          <a:xfrm>
            <a:off x="1828800" y="52578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endParaRPr lang="en-US" altLang="en-US"/>
          </a:p>
        </p:txBody>
      </p:sp>
      <p:sp>
        <p:nvSpPr>
          <p:cNvPr id="117795" name="Text Box 35"/>
          <p:cNvSpPr txBox="1">
            <a:spLocks noChangeArrowheads="1"/>
          </p:cNvSpPr>
          <p:nvPr/>
        </p:nvSpPr>
        <p:spPr bwMode="auto">
          <a:xfrm>
            <a:off x="6781800" y="51816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</a:t>
            </a:r>
            <a:endParaRPr lang="en-US" altLang="en-US"/>
          </a:p>
        </p:txBody>
      </p:sp>
      <p:sp>
        <p:nvSpPr>
          <p:cNvPr id="117778" name="Freeform 18"/>
          <p:cNvSpPr>
            <a:spLocks/>
          </p:cNvSpPr>
          <p:nvPr/>
        </p:nvSpPr>
        <p:spPr bwMode="auto">
          <a:xfrm>
            <a:off x="1828800" y="3733800"/>
            <a:ext cx="5673725" cy="862013"/>
          </a:xfrm>
          <a:custGeom>
            <a:avLst/>
            <a:gdLst>
              <a:gd name="T0" fmla="*/ 0 w 3574"/>
              <a:gd name="T1" fmla="*/ 676275 h 543"/>
              <a:gd name="T2" fmla="*/ 263525 w 3574"/>
              <a:gd name="T3" fmla="*/ 614363 h 543"/>
              <a:gd name="T4" fmla="*/ 550863 w 3574"/>
              <a:gd name="T5" fmla="*/ 527050 h 543"/>
              <a:gd name="T6" fmla="*/ 739775 w 3574"/>
              <a:gd name="T7" fmla="*/ 514350 h 543"/>
              <a:gd name="T8" fmla="*/ 876300 w 3574"/>
              <a:gd name="T9" fmla="*/ 476250 h 543"/>
              <a:gd name="T10" fmla="*/ 952500 w 3574"/>
              <a:gd name="T11" fmla="*/ 427038 h 543"/>
              <a:gd name="T12" fmla="*/ 1027113 w 3574"/>
              <a:gd name="T13" fmla="*/ 401638 h 543"/>
              <a:gd name="T14" fmla="*/ 1065213 w 3574"/>
              <a:gd name="T15" fmla="*/ 388938 h 543"/>
              <a:gd name="T16" fmla="*/ 1177925 w 3574"/>
              <a:gd name="T17" fmla="*/ 327025 h 543"/>
              <a:gd name="T18" fmla="*/ 1352550 w 3574"/>
              <a:gd name="T19" fmla="*/ 263525 h 543"/>
              <a:gd name="T20" fmla="*/ 1641475 w 3574"/>
              <a:gd name="T21" fmla="*/ 176213 h 543"/>
              <a:gd name="T22" fmla="*/ 1779588 w 3574"/>
              <a:gd name="T23" fmla="*/ 88900 h 543"/>
              <a:gd name="T24" fmla="*/ 2028825 w 3574"/>
              <a:gd name="T25" fmla="*/ 38100 h 543"/>
              <a:gd name="T26" fmla="*/ 2079625 w 3574"/>
              <a:gd name="T27" fmla="*/ 25400 h 543"/>
              <a:gd name="T28" fmla="*/ 2154238 w 3574"/>
              <a:gd name="T29" fmla="*/ 0 h 543"/>
              <a:gd name="T30" fmla="*/ 2617788 w 3574"/>
              <a:gd name="T31" fmla="*/ 12700 h 543"/>
              <a:gd name="T32" fmla="*/ 2768600 w 3574"/>
              <a:gd name="T33" fmla="*/ 63500 h 543"/>
              <a:gd name="T34" fmla="*/ 3006725 w 3574"/>
              <a:gd name="T35" fmla="*/ 138113 h 543"/>
              <a:gd name="T36" fmla="*/ 3081338 w 3574"/>
              <a:gd name="T37" fmla="*/ 150813 h 543"/>
              <a:gd name="T38" fmla="*/ 3181350 w 3574"/>
              <a:gd name="T39" fmla="*/ 176213 h 543"/>
              <a:gd name="T40" fmla="*/ 3270250 w 3574"/>
              <a:gd name="T41" fmla="*/ 225425 h 543"/>
              <a:gd name="T42" fmla="*/ 3432175 w 3574"/>
              <a:gd name="T43" fmla="*/ 338138 h 543"/>
              <a:gd name="T44" fmla="*/ 3570288 w 3574"/>
              <a:gd name="T45" fmla="*/ 376238 h 543"/>
              <a:gd name="T46" fmla="*/ 3721100 w 3574"/>
              <a:gd name="T47" fmla="*/ 450850 h 543"/>
              <a:gd name="T48" fmla="*/ 3795713 w 3574"/>
              <a:gd name="T49" fmla="*/ 514350 h 543"/>
              <a:gd name="T50" fmla="*/ 3844925 w 3574"/>
              <a:gd name="T51" fmla="*/ 527050 h 543"/>
              <a:gd name="T52" fmla="*/ 3895725 w 3574"/>
              <a:gd name="T53" fmla="*/ 552450 h 543"/>
              <a:gd name="T54" fmla="*/ 3933825 w 3574"/>
              <a:gd name="T55" fmla="*/ 576263 h 543"/>
              <a:gd name="T56" fmla="*/ 4246563 w 3574"/>
              <a:gd name="T57" fmla="*/ 676275 h 543"/>
              <a:gd name="T58" fmla="*/ 4533900 w 3574"/>
              <a:gd name="T59" fmla="*/ 777875 h 543"/>
              <a:gd name="T60" fmla="*/ 5099050 w 3574"/>
              <a:gd name="T61" fmla="*/ 814388 h 543"/>
              <a:gd name="T62" fmla="*/ 5673725 w 3574"/>
              <a:gd name="T63" fmla="*/ 827088 h 54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574" h="543">
                <a:moveTo>
                  <a:pt x="0" y="426"/>
                </a:moveTo>
                <a:cubicBezTo>
                  <a:pt x="55" y="414"/>
                  <a:pt x="113" y="403"/>
                  <a:pt x="166" y="387"/>
                </a:cubicBezTo>
                <a:cubicBezTo>
                  <a:pt x="224" y="369"/>
                  <a:pt x="287" y="338"/>
                  <a:pt x="347" y="332"/>
                </a:cubicBezTo>
                <a:cubicBezTo>
                  <a:pt x="387" y="328"/>
                  <a:pt x="426" y="327"/>
                  <a:pt x="466" y="324"/>
                </a:cubicBezTo>
                <a:cubicBezTo>
                  <a:pt x="521" y="313"/>
                  <a:pt x="492" y="320"/>
                  <a:pt x="552" y="300"/>
                </a:cubicBezTo>
                <a:cubicBezTo>
                  <a:pt x="570" y="294"/>
                  <a:pt x="582" y="275"/>
                  <a:pt x="600" y="269"/>
                </a:cubicBezTo>
                <a:cubicBezTo>
                  <a:pt x="616" y="264"/>
                  <a:pt x="631" y="258"/>
                  <a:pt x="647" y="253"/>
                </a:cubicBezTo>
                <a:cubicBezTo>
                  <a:pt x="655" y="250"/>
                  <a:pt x="671" y="245"/>
                  <a:pt x="671" y="245"/>
                </a:cubicBezTo>
                <a:cubicBezTo>
                  <a:pt x="725" y="208"/>
                  <a:pt x="700" y="218"/>
                  <a:pt x="742" y="206"/>
                </a:cubicBezTo>
                <a:cubicBezTo>
                  <a:pt x="778" y="181"/>
                  <a:pt x="807" y="177"/>
                  <a:pt x="852" y="166"/>
                </a:cubicBezTo>
                <a:cubicBezTo>
                  <a:pt x="913" y="150"/>
                  <a:pt x="972" y="126"/>
                  <a:pt x="1034" y="111"/>
                </a:cubicBezTo>
                <a:cubicBezTo>
                  <a:pt x="1064" y="95"/>
                  <a:pt x="1089" y="67"/>
                  <a:pt x="1121" y="56"/>
                </a:cubicBezTo>
                <a:cubicBezTo>
                  <a:pt x="1178" y="37"/>
                  <a:pt x="1215" y="30"/>
                  <a:pt x="1278" y="24"/>
                </a:cubicBezTo>
                <a:cubicBezTo>
                  <a:pt x="1289" y="21"/>
                  <a:pt x="1299" y="19"/>
                  <a:pt x="1310" y="16"/>
                </a:cubicBezTo>
                <a:cubicBezTo>
                  <a:pt x="1326" y="11"/>
                  <a:pt x="1357" y="0"/>
                  <a:pt x="1357" y="0"/>
                </a:cubicBezTo>
                <a:cubicBezTo>
                  <a:pt x="1454" y="3"/>
                  <a:pt x="1552" y="1"/>
                  <a:pt x="1649" y="8"/>
                </a:cubicBezTo>
                <a:cubicBezTo>
                  <a:pt x="1682" y="10"/>
                  <a:pt x="1744" y="40"/>
                  <a:pt x="1744" y="40"/>
                </a:cubicBezTo>
                <a:cubicBezTo>
                  <a:pt x="1788" y="63"/>
                  <a:pt x="1845" y="74"/>
                  <a:pt x="1894" y="87"/>
                </a:cubicBezTo>
                <a:cubicBezTo>
                  <a:pt x="1909" y="91"/>
                  <a:pt x="1925" y="92"/>
                  <a:pt x="1941" y="95"/>
                </a:cubicBezTo>
                <a:cubicBezTo>
                  <a:pt x="1962" y="100"/>
                  <a:pt x="2004" y="111"/>
                  <a:pt x="2004" y="111"/>
                </a:cubicBezTo>
                <a:cubicBezTo>
                  <a:pt x="2022" y="123"/>
                  <a:pt x="2043" y="130"/>
                  <a:pt x="2060" y="142"/>
                </a:cubicBezTo>
                <a:cubicBezTo>
                  <a:pt x="2094" y="166"/>
                  <a:pt x="2120" y="198"/>
                  <a:pt x="2162" y="213"/>
                </a:cubicBezTo>
                <a:cubicBezTo>
                  <a:pt x="2190" y="223"/>
                  <a:pt x="2223" y="222"/>
                  <a:pt x="2249" y="237"/>
                </a:cubicBezTo>
                <a:cubicBezTo>
                  <a:pt x="2292" y="261"/>
                  <a:pt x="2299" y="271"/>
                  <a:pt x="2344" y="284"/>
                </a:cubicBezTo>
                <a:cubicBezTo>
                  <a:pt x="2361" y="296"/>
                  <a:pt x="2373" y="314"/>
                  <a:pt x="2391" y="324"/>
                </a:cubicBezTo>
                <a:cubicBezTo>
                  <a:pt x="2400" y="329"/>
                  <a:pt x="2412" y="328"/>
                  <a:pt x="2422" y="332"/>
                </a:cubicBezTo>
                <a:cubicBezTo>
                  <a:pt x="2433" y="336"/>
                  <a:pt x="2444" y="342"/>
                  <a:pt x="2454" y="348"/>
                </a:cubicBezTo>
                <a:cubicBezTo>
                  <a:pt x="2462" y="353"/>
                  <a:pt x="2469" y="359"/>
                  <a:pt x="2478" y="363"/>
                </a:cubicBezTo>
                <a:cubicBezTo>
                  <a:pt x="2541" y="389"/>
                  <a:pt x="2612" y="400"/>
                  <a:pt x="2675" y="426"/>
                </a:cubicBezTo>
                <a:cubicBezTo>
                  <a:pt x="2731" y="449"/>
                  <a:pt x="2795" y="481"/>
                  <a:pt x="2856" y="490"/>
                </a:cubicBezTo>
                <a:cubicBezTo>
                  <a:pt x="2976" y="507"/>
                  <a:pt x="3089" y="509"/>
                  <a:pt x="3212" y="513"/>
                </a:cubicBezTo>
                <a:cubicBezTo>
                  <a:pt x="3356" y="543"/>
                  <a:pt x="3238" y="521"/>
                  <a:pt x="3574" y="521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9" name="Line 19"/>
          <p:cNvSpPr>
            <a:spLocks noChangeShapeType="1"/>
          </p:cNvSpPr>
          <p:nvPr/>
        </p:nvSpPr>
        <p:spPr bwMode="auto">
          <a:xfrm>
            <a:off x="22098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0" name="Line 20"/>
          <p:cNvSpPr>
            <a:spLocks noChangeShapeType="1"/>
          </p:cNvSpPr>
          <p:nvPr/>
        </p:nvSpPr>
        <p:spPr bwMode="auto">
          <a:xfrm>
            <a:off x="70866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1" name="Line 21"/>
          <p:cNvSpPr>
            <a:spLocks noChangeShapeType="1"/>
          </p:cNvSpPr>
          <p:nvPr/>
        </p:nvSpPr>
        <p:spPr bwMode="auto">
          <a:xfrm>
            <a:off x="3505200" y="3276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2" name="Line 22"/>
          <p:cNvSpPr>
            <a:spLocks noChangeShapeType="1"/>
          </p:cNvSpPr>
          <p:nvPr/>
        </p:nvSpPr>
        <p:spPr bwMode="auto">
          <a:xfrm>
            <a:off x="5029200" y="3276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3" name="Line 23"/>
          <p:cNvSpPr>
            <a:spLocks noChangeShapeType="1"/>
          </p:cNvSpPr>
          <p:nvPr/>
        </p:nvSpPr>
        <p:spPr bwMode="auto">
          <a:xfrm flipV="1">
            <a:off x="2209800" y="3352800"/>
            <a:ext cx="281940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4" name="Line 24"/>
          <p:cNvSpPr>
            <a:spLocks noChangeShapeType="1"/>
          </p:cNvSpPr>
          <p:nvPr/>
        </p:nvSpPr>
        <p:spPr bwMode="auto">
          <a:xfrm>
            <a:off x="3505200" y="3352800"/>
            <a:ext cx="358140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85" name="Rectangle 25"/>
          <p:cNvSpPr>
            <a:spLocks noChangeArrowheads="1"/>
          </p:cNvSpPr>
          <p:nvPr/>
        </p:nvSpPr>
        <p:spPr bwMode="auto">
          <a:xfrm>
            <a:off x="2209800" y="3581400"/>
            <a:ext cx="228600" cy="152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787" name="Rectangle 27"/>
          <p:cNvSpPr>
            <a:spLocks noChangeArrowheads="1"/>
          </p:cNvSpPr>
          <p:nvPr/>
        </p:nvSpPr>
        <p:spPr bwMode="auto">
          <a:xfrm>
            <a:off x="7086600" y="3962400"/>
            <a:ext cx="228600" cy="152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798" name="Text Box 38"/>
          <p:cNvSpPr txBox="1">
            <a:spLocks noChangeArrowheads="1"/>
          </p:cNvSpPr>
          <p:nvPr/>
        </p:nvSpPr>
        <p:spPr bwMode="auto">
          <a:xfrm>
            <a:off x="4724400" y="3962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N</a:t>
            </a:r>
            <a:endParaRPr lang="en-US" altLang="en-US"/>
          </a:p>
        </p:txBody>
      </p:sp>
      <p:sp>
        <p:nvSpPr>
          <p:cNvPr id="117799" name="Text Box 39"/>
          <p:cNvSpPr txBox="1">
            <a:spLocks noChangeArrowheads="1"/>
          </p:cNvSpPr>
          <p:nvPr/>
        </p:nvSpPr>
        <p:spPr bwMode="auto">
          <a:xfrm>
            <a:off x="3200400" y="38862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M</a:t>
            </a:r>
            <a:endParaRPr lang="en-US" altLang="en-US"/>
          </a:p>
        </p:txBody>
      </p:sp>
      <p:sp>
        <p:nvSpPr>
          <p:cNvPr id="117800" name="Text Box 40"/>
          <p:cNvSpPr txBox="1">
            <a:spLocks noChangeArrowheads="1"/>
          </p:cNvSpPr>
          <p:nvPr/>
        </p:nvSpPr>
        <p:spPr bwMode="auto">
          <a:xfrm>
            <a:off x="6781800" y="44958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B</a:t>
            </a:r>
            <a:endParaRPr lang="en-US" altLang="en-US"/>
          </a:p>
        </p:txBody>
      </p:sp>
      <p:sp>
        <p:nvSpPr>
          <p:cNvPr id="117801" name="Text Box 41"/>
          <p:cNvSpPr txBox="1">
            <a:spLocks noChangeArrowheads="1"/>
          </p:cNvSpPr>
          <p:nvPr/>
        </p:nvSpPr>
        <p:spPr bwMode="auto">
          <a:xfrm>
            <a:off x="1981200" y="43434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</a:t>
            </a:r>
            <a:endParaRPr lang="en-US" altLang="en-US"/>
          </a:p>
        </p:txBody>
      </p:sp>
      <p:sp>
        <p:nvSpPr>
          <p:cNvPr id="117803" name="Text Box 43"/>
          <p:cNvSpPr txBox="1">
            <a:spLocks noChangeArrowheads="1"/>
          </p:cNvSpPr>
          <p:nvPr/>
        </p:nvSpPr>
        <p:spPr bwMode="auto">
          <a:xfrm>
            <a:off x="3352800" y="48768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M</a:t>
            </a:r>
            <a:endParaRPr lang="en-US" altLang="en-US"/>
          </a:p>
        </p:txBody>
      </p:sp>
      <p:sp>
        <p:nvSpPr>
          <p:cNvPr id="117804" name="Text Box 44"/>
          <p:cNvSpPr txBox="1">
            <a:spLocks noChangeArrowheads="1"/>
          </p:cNvSpPr>
          <p:nvPr/>
        </p:nvSpPr>
        <p:spPr bwMode="auto">
          <a:xfrm>
            <a:off x="4800600" y="48768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N</a:t>
            </a:r>
            <a:endParaRPr lang="en-US" altLang="en-US"/>
          </a:p>
        </p:txBody>
      </p:sp>
      <p:sp>
        <p:nvSpPr>
          <p:cNvPr id="117805" name="Oval 45"/>
          <p:cNvSpPr>
            <a:spLocks noChangeArrowheads="1"/>
          </p:cNvSpPr>
          <p:nvPr/>
        </p:nvSpPr>
        <p:spPr bwMode="auto">
          <a:xfrm>
            <a:off x="5105400" y="51816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06" name="Oval 46"/>
          <p:cNvSpPr>
            <a:spLocks noChangeArrowheads="1"/>
          </p:cNvSpPr>
          <p:nvPr/>
        </p:nvSpPr>
        <p:spPr bwMode="auto">
          <a:xfrm>
            <a:off x="5105400" y="53340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07" name="Oval 47"/>
          <p:cNvSpPr>
            <a:spLocks noChangeArrowheads="1"/>
          </p:cNvSpPr>
          <p:nvPr/>
        </p:nvSpPr>
        <p:spPr bwMode="auto">
          <a:xfrm>
            <a:off x="3657600" y="54864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08" name="Oval 48"/>
          <p:cNvSpPr>
            <a:spLocks noChangeArrowheads="1"/>
          </p:cNvSpPr>
          <p:nvPr/>
        </p:nvSpPr>
        <p:spPr bwMode="auto">
          <a:xfrm>
            <a:off x="5105400" y="56388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09" name="Oval 49"/>
          <p:cNvSpPr>
            <a:spLocks noChangeArrowheads="1"/>
          </p:cNvSpPr>
          <p:nvPr/>
        </p:nvSpPr>
        <p:spPr bwMode="auto">
          <a:xfrm>
            <a:off x="3505200" y="60960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10" name="Oval 50"/>
          <p:cNvSpPr>
            <a:spLocks noChangeArrowheads="1"/>
          </p:cNvSpPr>
          <p:nvPr/>
        </p:nvSpPr>
        <p:spPr bwMode="auto">
          <a:xfrm>
            <a:off x="3657600" y="53340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11" name="Oval 51"/>
          <p:cNvSpPr>
            <a:spLocks noChangeArrowheads="1"/>
          </p:cNvSpPr>
          <p:nvPr/>
        </p:nvSpPr>
        <p:spPr bwMode="auto">
          <a:xfrm>
            <a:off x="3657600" y="51816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12" name="Oval 52"/>
          <p:cNvSpPr>
            <a:spLocks noChangeArrowheads="1"/>
          </p:cNvSpPr>
          <p:nvPr/>
        </p:nvSpPr>
        <p:spPr bwMode="auto">
          <a:xfrm>
            <a:off x="5105400" y="60198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7813" name="Text Box 53"/>
          <p:cNvSpPr txBox="1">
            <a:spLocks noChangeArrowheads="1"/>
          </p:cNvSpPr>
          <p:nvPr/>
        </p:nvSpPr>
        <p:spPr bwMode="auto">
          <a:xfrm>
            <a:off x="4876800" y="5334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N</a:t>
            </a:r>
            <a:r>
              <a:rPr lang="en-GB" altLang="en-US" sz="1000" baseline="-25000"/>
              <a:t>3</a:t>
            </a:r>
            <a:endParaRPr lang="en-US" altLang="en-US" sz="1000"/>
          </a:p>
        </p:txBody>
      </p:sp>
      <p:sp>
        <p:nvSpPr>
          <p:cNvPr id="117814" name="Text Box 54"/>
          <p:cNvSpPr txBox="1">
            <a:spLocks noChangeArrowheads="1"/>
          </p:cNvSpPr>
          <p:nvPr/>
        </p:nvSpPr>
        <p:spPr bwMode="auto">
          <a:xfrm>
            <a:off x="4876800" y="56388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N </a:t>
            </a:r>
            <a:r>
              <a:rPr lang="en-GB" altLang="en-US" sz="1000" baseline="-25000"/>
              <a:t>2</a:t>
            </a:r>
            <a:endParaRPr lang="en-US" altLang="en-US" sz="1000"/>
          </a:p>
        </p:txBody>
      </p:sp>
      <p:sp>
        <p:nvSpPr>
          <p:cNvPr id="117815" name="Text Box 55"/>
          <p:cNvSpPr txBox="1">
            <a:spLocks noChangeArrowheads="1"/>
          </p:cNvSpPr>
          <p:nvPr/>
        </p:nvSpPr>
        <p:spPr bwMode="auto">
          <a:xfrm>
            <a:off x="3352800" y="54864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M</a:t>
            </a:r>
            <a:r>
              <a:rPr lang="en-GB" altLang="en-US" sz="1000" baseline="-25000"/>
              <a:t>2</a:t>
            </a:r>
            <a:endParaRPr lang="en-US" altLang="en-US" sz="1000"/>
          </a:p>
        </p:txBody>
      </p:sp>
      <p:sp>
        <p:nvSpPr>
          <p:cNvPr id="117816" name="Text Box 56"/>
          <p:cNvSpPr txBox="1">
            <a:spLocks noChangeArrowheads="1"/>
          </p:cNvSpPr>
          <p:nvPr/>
        </p:nvSpPr>
        <p:spPr bwMode="auto">
          <a:xfrm>
            <a:off x="4953000" y="60198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N</a:t>
            </a:r>
            <a:r>
              <a:rPr lang="en-GB" altLang="en-US" sz="1000" baseline="-25000"/>
              <a:t>1</a:t>
            </a:r>
            <a:endParaRPr lang="en-US" altLang="en-US" sz="1000"/>
          </a:p>
        </p:txBody>
      </p:sp>
      <p:sp>
        <p:nvSpPr>
          <p:cNvPr id="117817" name="Text Box 57"/>
          <p:cNvSpPr txBox="1">
            <a:spLocks noChangeArrowheads="1"/>
          </p:cNvSpPr>
          <p:nvPr/>
        </p:nvSpPr>
        <p:spPr bwMode="auto">
          <a:xfrm rot="10800000" flipV="1">
            <a:off x="3505200" y="51816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M</a:t>
            </a:r>
            <a:r>
              <a:rPr lang="en-GB" altLang="en-US" sz="1000" baseline="-25000"/>
              <a:t>3</a:t>
            </a:r>
            <a:endParaRPr lang="en-US" altLang="en-US" sz="1000"/>
          </a:p>
        </p:txBody>
      </p:sp>
      <p:sp>
        <p:nvSpPr>
          <p:cNvPr id="117818" name="Text Box 58"/>
          <p:cNvSpPr txBox="1">
            <a:spLocks noChangeArrowheads="1"/>
          </p:cNvSpPr>
          <p:nvPr/>
        </p:nvSpPr>
        <p:spPr bwMode="auto">
          <a:xfrm>
            <a:off x="3276600" y="61722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M</a:t>
            </a:r>
            <a:r>
              <a:rPr lang="en-GB" altLang="en-US" sz="1000" baseline="-25000"/>
              <a:t>1</a:t>
            </a:r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393988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7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7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7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7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7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7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17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7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7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7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17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7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17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7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17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7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17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17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17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17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7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17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7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17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17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7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/>
      <p:bldP spid="117788" grpId="0" animBg="1"/>
      <p:bldP spid="117789" grpId="0" animBg="1"/>
      <p:bldP spid="117790" grpId="0" animBg="1"/>
      <p:bldP spid="117791" grpId="0" animBg="1"/>
      <p:bldP spid="117792" grpId="0" animBg="1"/>
      <p:bldP spid="117793" grpId="0"/>
      <p:bldP spid="117795" grpId="0"/>
      <p:bldP spid="117778" grpId="0" animBg="1"/>
      <p:bldP spid="117779" grpId="0" animBg="1"/>
      <p:bldP spid="117780" grpId="0" animBg="1"/>
      <p:bldP spid="117781" grpId="0" animBg="1"/>
      <p:bldP spid="117782" grpId="0" animBg="1"/>
      <p:bldP spid="117783" grpId="0" animBg="1"/>
      <p:bldP spid="117784" grpId="0" animBg="1"/>
      <p:bldP spid="117785" grpId="0" animBg="1"/>
      <p:bldP spid="117787" grpId="0" animBg="1"/>
      <p:bldP spid="117798" grpId="0"/>
      <p:bldP spid="117799" grpId="0"/>
      <p:bldP spid="117800" grpId="0"/>
      <p:bldP spid="117801" grpId="0"/>
      <p:bldP spid="117803" grpId="0"/>
      <p:bldP spid="117804" grpId="0"/>
      <p:bldP spid="117805" grpId="0" animBg="1"/>
      <p:bldP spid="117806" grpId="0" animBg="1"/>
      <p:bldP spid="117807" grpId="0" animBg="1"/>
      <p:bldP spid="117808" grpId="0" animBg="1"/>
      <p:bldP spid="117809" grpId="0" animBg="1"/>
      <p:bldP spid="117810" grpId="0" animBg="1"/>
      <p:bldP spid="117811" grpId="0" animBg="1"/>
      <p:bldP spid="117812" grpId="0" animBg="1"/>
      <p:bldP spid="117813" grpId="0"/>
      <p:bldP spid="117814" grpId="0"/>
      <p:bldP spid="117815" grpId="0"/>
      <p:bldP spid="117816" grpId="0"/>
      <p:bldP spid="117817" grpId="0"/>
      <p:bldP spid="117818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smtClean="0"/>
              <a:t> Chaining/taping over sloping  </a:t>
            </a:r>
            <a:br>
              <a:rPr lang="en-US" altLang="en-US" sz="3400" smtClean="0"/>
            </a:br>
            <a:r>
              <a:rPr lang="en-US" altLang="en-US" sz="3400" smtClean="0"/>
              <a:t>      ground </a:t>
            </a:r>
            <a:endParaRPr lang="en-GB" altLang="en-US" sz="3400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391400" cy="3124200"/>
          </a:xfrm>
        </p:spPr>
        <p:txBody>
          <a:bodyPr/>
          <a:lstStyle/>
          <a:p>
            <a:r>
              <a:rPr lang="en-GB" altLang="en-US" smtClean="0"/>
              <a:t>Methods</a:t>
            </a:r>
          </a:p>
          <a:p>
            <a:pPr lvl="1"/>
            <a:r>
              <a:rPr lang="en-GB" altLang="en-US" smtClean="0"/>
              <a:t>Direct method or method of stepping</a:t>
            </a:r>
          </a:p>
          <a:p>
            <a:pPr lvl="1"/>
            <a:r>
              <a:rPr lang="en-GB" altLang="en-US" smtClean="0"/>
              <a:t>Indirect method</a:t>
            </a:r>
          </a:p>
          <a:p>
            <a:pPr lvl="2">
              <a:buSzPct val="60000"/>
              <a:buFont typeface="Wingdings" panose="05000000000000000000" pitchFamily="2" charset="2"/>
              <a:buChar char="Ø"/>
            </a:pPr>
            <a:r>
              <a:rPr lang="en-GB" altLang="en-US" sz="2200" smtClean="0"/>
              <a:t>With the aid of vertical angle measurement</a:t>
            </a:r>
          </a:p>
          <a:p>
            <a:pPr lvl="2">
              <a:buSzPct val="60000"/>
              <a:buFont typeface="Wingdings" panose="05000000000000000000" pitchFamily="2" charset="2"/>
              <a:buChar char="Ø"/>
            </a:pPr>
            <a:r>
              <a:rPr lang="en-GB" altLang="en-US" sz="2200" smtClean="0"/>
              <a:t>With the aid of difference in level measurement</a:t>
            </a:r>
          </a:p>
          <a:p>
            <a:pPr lvl="2">
              <a:buSzPct val="60000"/>
              <a:buFont typeface="Wingdings" panose="05000000000000000000" pitchFamily="2" charset="2"/>
              <a:buChar char="Ø"/>
            </a:pPr>
            <a:r>
              <a:rPr lang="en-GB" altLang="en-US" sz="2200" smtClean="0"/>
              <a:t>Hypotenusal allowance</a:t>
            </a:r>
          </a:p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16708315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smtClean="0"/>
              <a:t>Chaining/taping over sloping  </a:t>
            </a:r>
            <a:br>
              <a:rPr lang="en-US" altLang="en-US" sz="3400" smtClean="0"/>
            </a:br>
            <a:r>
              <a:rPr lang="en-US" altLang="en-US" sz="3400" smtClean="0"/>
              <a:t>      ground</a:t>
            </a:r>
            <a:endParaRPr lang="en-GB" altLang="en-US" sz="34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r>
              <a:rPr lang="en-GB" altLang="en-US" sz="2200" smtClean="0"/>
              <a:t>Direct method or stepping method</a:t>
            </a:r>
          </a:p>
          <a:p>
            <a:pPr lvl="1"/>
            <a:r>
              <a:rPr lang="en-GB" altLang="en-US" sz="2000" smtClean="0"/>
              <a:t>Convenient to proceed down-hill</a:t>
            </a:r>
          </a:p>
          <a:p>
            <a:pPr lvl="1"/>
            <a:r>
              <a:rPr lang="en-GB" altLang="en-US" sz="2000" smtClean="0"/>
              <a:t>Tape shall be horizontal </a:t>
            </a:r>
          </a:p>
          <a:p>
            <a:pPr lvl="1"/>
            <a:r>
              <a:rPr lang="en-GB" altLang="en-US" sz="2000" smtClean="0"/>
              <a:t>Sufficient pull to avoid sag</a:t>
            </a:r>
          </a:p>
          <a:p>
            <a:pPr lvl="1"/>
            <a:r>
              <a:rPr lang="en-GB" altLang="en-US" sz="2000" smtClean="0"/>
              <a:t>Lengths of steps inversely proportion to degree of slopes.</a:t>
            </a:r>
          </a:p>
        </p:txBody>
      </p:sp>
      <p:grpSp>
        <p:nvGrpSpPr>
          <p:cNvPr id="102433" name="Group 33"/>
          <p:cNvGrpSpPr>
            <a:grpSpLocks/>
          </p:cNvGrpSpPr>
          <p:nvPr/>
        </p:nvGrpSpPr>
        <p:grpSpPr bwMode="auto">
          <a:xfrm>
            <a:off x="838200" y="3962400"/>
            <a:ext cx="3600450" cy="2057400"/>
            <a:chOff x="1728" y="2640"/>
            <a:chExt cx="2268" cy="1296"/>
          </a:xfrm>
        </p:grpSpPr>
        <p:sp>
          <p:nvSpPr>
            <p:cNvPr id="44039" name="Line 29"/>
            <p:cNvSpPr>
              <a:spLocks noChangeShapeType="1"/>
            </p:cNvSpPr>
            <p:nvPr/>
          </p:nvSpPr>
          <p:spPr bwMode="auto">
            <a:xfrm>
              <a:off x="3744" y="35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40" name="Group 32"/>
            <p:cNvGrpSpPr>
              <a:grpSpLocks/>
            </p:cNvGrpSpPr>
            <p:nvPr/>
          </p:nvGrpSpPr>
          <p:grpSpPr bwMode="auto">
            <a:xfrm>
              <a:off x="1728" y="2640"/>
              <a:ext cx="2268" cy="1296"/>
              <a:chOff x="1736" y="2496"/>
              <a:chExt cx="2268" cy="1296"/>
            </a:xfrm>
          </p:grpSpPr>
          <p:sp>
            <p:nvSpPr>
              <p:cNvPr id="44041" name="Freeform 9"/>
              <p:cNvSpPr>
                <a:spLocks/>
              </p:cNvSpPr>
              <p:nvPr/>
            </p:nvSpPr>
            <p:spPr bwMode="auto">
              <a:xfrm>
                <a:off x="1736" y="2694"/>
                <a:ext cx="2044" cy="837"/>
              </a:xfrm>
              <a:custGeom>
                <a:avLst/>
                <a:gdLst>
                  <a:gd name="T0" fmla="*/ 0 w 2044"/>
                  <a:gd name="T1" fmla="*/ 0 h 837"/>
                  <a:gd name="T2" fmla="*/ 316 w 2044"/>
                  <a:gd name="T3" fmla="*/ 37 h 837"/>
                  <a:gd name="T4" fmla="*/ 437 w 2044"/>
                  <a:gd name="T5" fmla="*/ 93 h 837"/>
                  <a:gd name="T6" fmla="*/ 576 w 2044"/>
                  <a:gd name="T7" fmla="*/ 186 h 837"/>
                  <a:gd name="T8" fmla="*/ 604 w 2044"/>
                  <a:gd name="T9" fmla="*/ 205 h 837"/>
                  <a:gd name="T10" fmla="*/ 660 w 2044"/>
                  <a:gd name="T11" fmla="*/ 260 h 837"/>
                  <a:gd name="T12" fmla="*/ 771 w 2044"/>
                  <a:gd name="T13" fmla="*/ 344 h 837"/>
                  <a:gd name="T14" fmla="*/ 827 w 2044"/>
                  <a:gd name="T15" fmla="*/ 381 h 837"/>
                  <a:gd name="T16" fmla="*/ 1245 w 2044"/>
                  <a:gd name="T17" fmla="*/ 446 h 837"/>
                  <a:gd name="T18" fmla="*/ 1440 w 2044"/>
                  <a:gd name="T19" fmla="*/ 493 h 837"/>
                  <a:gd name="T20" fmla="*/ 1551 w 2044"/>
                  <a:gd name="T21" fmla="*/ 567 h 837"/>
                  <a:gd name="T22" fmla="*/ 1849 w 2044"/>
                  <a:gd name="T23" fmla="*/ 725 h 837"/>
                  <a:gd name="T24" fmla="*/ 1960 w 2044"/>
                  <a:gd name="T25" fmla="*/ 790 h 837"/>
                  <a:gd name="T26" fmla="*/ 2044 w 2044"/>
                  <a:gd name="T27" fmla="*/ 808 h 83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044" h="837">
                    <a:moveTo>
                      <a:pt x="0" y="0"/>
                    </a:moveTo>
                    <a:cubicBezTo>
                      <a:pt x="133" y="6"/>
                      <a:pt x="201" y="9"/>
                      <a:pt x="316" y="37"/>
                    </a:cubicBezTo>
                    <a:cubicBezTo>
                      <a:pt x="353" y="62"/>
                      <a:pt x="396" y="74"/>
                      <a:pt x="437" y="93"/>
                    </a:cubicBezTo>
                    <a:cubicBezTo>
                      <a:pt x="467" y="140"/>
                      <a:pt x="530" y="155"/>
                      <a:pt x="576" y="186"/>
                    </a:cubicBezTo>
                    <a:cubicBezTo>
                      <a:pt x="585" y="192"/>
                      <a:pt x="596" y="197"/>
                      <a:pt x="604" y="205"/>
                    </a:cubicBezTo>
                    <a:cubicBezTo>
                      <a:pt x="623" y="223"/>
                      <a:pt x="639" y="244"/>
                      <a:pt x="660" y="260"/>
                    </a:cubicBezTo>
                    <a:cubicBezTo>
                      <a:pt x="697" y="288"/>
                      <a:pt x="738" y="311"/>
                      <a:pt x="771" y="344"/>
                    </a:cubicBezTo>
                    <a:cubicBezTo>
                      <a:pt x="806" y="379"/>
                      <a:pt x="786" y="368"/>
                      <a:pt x="827" y="381"/>
                    </a:cubicBezTo>
                    <a:cubicBezTo>
                      <a:pt x="929" y="483"/>
                      <a:pt x="1131" y="443"/>
                      <a:pt x="1245" y="446"/>
                    </a:cubicBezTo>
                    <a:cubicBezTo>
                      <a:pt x="1304" y="460"/>
                      <a:pt x="1380" y="472"/>
                      <a:pt x="1440" y="493"/>
                    </a:cubicBezTo>
                    <a:cubicBezTo>
                      <a:pt x="1474" y="526"/>
                      <a:pt x="1511" y="538"/>
                      <a:pt x="1551" y="567"/>
                    </a:cubicBezTo>
                    <a:cubicBezTo>
                      <a:pt x="1644" y="634"/>
                      <a:pt x="1741" y="685"/>
                      <a:pt x="1849" y="725"/>
                    </a:cubicBezTo>
                    <a:cubicBezTo>
                      <a:pt x="1883" y="751"/>
                      <a:pt x="1921" y="772"/>
                      <a:pt x="1960" y="790"/>
                    </a:cubicBezTo>
                    <a:cubicBezTo>
                      <a:pt x="2035" y="824"/>
                      <a:pt x="2018" y="837"/>
                      <a:pt x="2044" y="808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2" name="Line 11"/>
              <p:cNvSpPr>
                <a:spLocks noChangeShapeType="1"/>
              </p:cNvSpPr>
              <p:nvPr/>
            </p:nvSpPr>
            <p:spPr bwMode="auto">
              <a:xfrm>
                <a:off x="1880" y="2688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3" name="Line 12"/>
              <p:cNvSpPr>
                <a:spLocks noChangeShapeType="1"/>
              </p:cNvSpPr>
              <p:nvPr/>
            </p:nvSpPr>
            <p:spPr bwMode="auto">
              <a:xfrm>
                <a:off x="2360" y="26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4" name="Line 13"/>
              <p:cNvSpPr>
                <a:spLocks noChangeShapeType="1"/>
              </p:cNvSpPr>
              <p:nvPr/>
            </p:nvSpPr>
            <p:spPr bwMode="auto">
              <a:xfrm>
                <a:off x="2360" y="292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5" name="Line 14"/>
              <p:cNvSpPr>
                <a:spLocks noChangeShapeType="1"/>
              </p:cNvSpPr>
              <p:nvPr/>
            </p:nvSpPr>
            <p:spPr bwMode="auto">
              <a:xfrm>
                <a:off x="2888" y="292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6" name="Line 15"/>
              <p:cNvSpPr>
                <a:spLocks noChangeShapeType="1"/>
              </p:cNvSpPr>
              <p:nvPr/>
            </p:nvSpPr>
            <p:spPr bwMode="auto">
              <a:xfrm>
                <a:off x="2888" y="3120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7" name="Line 16"/>
              <p:cNvSpPr>
                <a:spLocks noChangeShapeType="1"/>
              </p:cNvSpPr>
              <p:nvPr/>
            </p:nvSpPr>
            <p:spPr bwMode="auto">
              <a:xfrm>
                <a:off x="3464" y="3120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8" name="Line 17"/>
              <p:cNvSpPr>
                <a:spLocks noChangeShapeType="1"/>
              </p:cNvSpPr>
              <p:nvPr/>
            </p:nvSpPr>
            <p:spPr bwMode="auto">
              <a:xfrm>
                <a:off x="3464" y="336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9" name="Line 18"/>
              <p:cNvSpPr>
                <a:spLocks noChangeShapeType="1"/>
              </p:cNvSpPr>
              <p:nvPr/>
            </p:nvSpPr>
            <p:spPr bwMode="auto">
              <a:xfrm>
                <a:off x="375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0" name="Text Box 19"/>
              <p:cNvSpPr txBox="1">
                <a:spLocks noChangeArrowheads="1"/>
              </p:cNvSpPr>
              <p:nvPr/>
            </p:nvSpPr>
            <p:spPr bwMode="auto">
              <a:xfrm>
                <a:off x="1736" y="2736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A</a:t>
                </a:r>
                <a:endParaRPr lang="en-US" altLang="en-US"/>
              </a:p>
            </p:txBody>
          </p:sp>
          <p:sp>
            <p:nvSpPr>
              <p:cNvPr id="44051" name="Text Box 20"/>
              <p:cNvSpPr txBox="1">
                <a:spLocks noChangeArrowheads="1"/>
              </p:cNvSpPr>
              <p:nvPr/>
            </p:nvSpPr>
            <p:spPr bwMode="auto">
              <a:xfrm rot="10716469" flipV="1">
                <a:off x="3792" y="3422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B</a:t>
                </a:r>
                <a:endParaRPr lang="en-US" altLang="en-US"/>
              </a:p>
            </p:txBody>
          </p:sp>
          <p:sp>
            <p:nvSpPr>
              <p:cNvPr id="44052" name="Text Box 21"/>
              <p:cNvSpPr txBox="1">
                <a:spLocks noChangeArrowheads="1"/>
              </p:cNvSpPr>
              <p:nvPr/>
            </p:nvSpPr>
            <p:spPr bwMode="auto">
              <a:xfrm>
                <a:off x="3525" y="3168"/>
                <a:ext cx="2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l</a:t>
                </a:r>
                <a:r>
                  <a:rPr lang="en-GB" altLang="en-US" baseline="-25000"/>
                  <a:t>4</a:t>
                </a:r>
                <a:endParaRPr lang="en-US" altLang="en-US" baseline="-25000"/>
              </a:p>
            </p:txBody>
          </p:sp>
          <p:sp>
            <p:nvSpPr>
              <p:cNvPr id="44053" name="Text Box 22"/>
              <p:cNvSpPr txBox="1">
                <a:spLocks noChangeArrowheads="1"/>
              </p:cNvSpPr>
              <p:nvPr/>
            </p:nvSpPr>
            <p:spPr bwMode="auto">
              <a:xfrm>
                <a:off x="3037" y="2928"/>
                <a:ext cx="2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l</a:t>
                </a:r>
                <a:r>
                  <a:rPr lang="en-GB" altLang="en-US" baseline="-25000"/>
                  <a:t>3</a:t>
                </a:r>
                <a:endParaRPr lang="en-US" altLang="en-US" baseline="-25000"/>
              </a:p>
            </p:txBody>
          </p:sp>
          <p:sp>
            <p:nvSpPr>
              <p:cNvPr id="44054" name="Text Box 23"/>
              <p:cNvSpPr txBox="1">
                <a:spLocks noChangeArrowheads="1"/>
              </p:cNvSpPr>
              <p:nvPr/>
            </p:nvSpPr>
            <p:spPr bwMode="auto">
              <a:xfrm>
                <a:off x="2509" y="2736"/>
                <a:ext cx="2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l</a:t>
                </a:r>
                <a:r>
                  <a:rPr lang="en-GB" altLang="en-US" baseline="-25000"/>
                  <a:t>2</a:t>
                </a:r>
                <a:endParaRPr lang="en-US" altLang="en-US" baseline="-25000"/>
              </a:p>
            </p:txBody>
          </p:sp>
          <p:sp>
            <p:nvSpPr>
              <p:cNvPr id="44055" name="Text Box 24"/>
              <p:cNvSpPr txBox="1">
                <a:spLocks noChangeArrowheads="1"/>
              </p:cNvSpPr>
              <p:nvPr/>
            </p:nvSpPr>
            <p:spPr bwMode="auto">
              <a:xfrm>
                <a:off x="1981" y="2496"/>
                <a:ext cx="2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l</a:t>
                </a:r>
                <a:r>
                  <a:rPr lang="en-GB" altLang="en-US" baseline="-25000"/>
                  <a:t>1</a:t>
                </a:r>
                <a:endParaRPr lang="en-US" altLang="en-US" baseline="-25000"/>
              </a:p>
            </p:txBody>
          </p:sp>
          <p:sp>
            <p:nvSpPr>
              <p:cNvPr id="44056" name="Line 28"/>
              <p:cNvSpPr>
                <a:spLocks noChangeShapeType="1"/>
              </p:cNvSpPr>
              <p:nvPr/>
            </p:nvSpPr>
            <p:spPr bwMode="auto">
              <a:xfrm>
                <a:off x="1872" y="2832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7" name="Line 30"/>
              <p:cNvSpPr>
                <a:spLocks noChangeShapeType="1"/>
              </p:cNvSpPr>
              <p:nvPr/>
            </p:nvSpPr>
            <p:spPr bwMode="auto">
              <a:xfrm>
                <a:off x="1872" y="3648"/>
                <a:ext cx="18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8" name="Text Box 31"/>
              <p:cNvSpPr txBox="1">
                <a:spLocks noChangeArrowheads="1"/>
              </p:cNvSpPr>
              <p:nvPr/>
            </p:nvSpPr>
            <p:spPr bwMode="auto">
              <a:xfrm>
                <a:off x="2160" y="3408"/>
                <a:ext cx="12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D = (l</a:t>
                </a:r>
                <a:r>
                  <a:rPr lang="en-GB" altLang="en-US" baseline="-25000"/>
                  <a:t>1</a:t>
                </a:r>
                <a:r>
                  <a:rPr lang="en-GB" altLang="en-US"/>
                  <a:t>+l</a:t>
                </a:r>
                <a:r>
                  <a:rPr lang="en-GB" altLang="en-US" baseline="-25000"/>
                  <a:t>2</a:t>
                </a:r>
                <a:r>
                  <a:rPr lang="en-GB" altLang="en-US"/>
                  <a:t>+l</a:t>
                </a:r>
                <a:r>
                  <a:rPr lang="en-GB" altLang="en-US" baseline="-25000"/>
                  <a:t>3</a:t>
                </a:r>
                <a:r>
                  <a:rPr lang="en-GB" altLang="en-US"/>
                  <a:t>+l</a:t>
                </a:r>
                <a:r>
                  <a:rPr lang="en-GB" altLang="en-US" baseline="-25000"/>
                  <a:t>4</a:t>
                </a:r>
                <a:r>
                  <a:rPr lang="en-GB" altLang="en-US"/>
                  <a:t>)</a:t>
                </a:r>
                <a:endParaRPr lang="en-US" altLang="en-US"/>
              </a:p>
            </p:txBody>
          </p:sp>
        </p:grpSp>
      </p:grpSp>
      <p:sp>
        <p:nvSpPr>
          <p:cNvPr id="44037" name="Text Box 34"/>
          <p:cNvSpPr txBox="1">
            <a:spLocks noChangeArrowheads="1"/>
          </p:cNvSpPr>
          <p:nvPr/>
        </p:nvSpPr>
        <p:spPr bwMode="auto">
          <a:xfrm>
            <a:off x="5638800" y="228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/>
              <a:t>Contd….</a:t>
            </a:r>
            <a:endParaRPr lang="en-US" altLang="en-US"/>
          </a:p>
        </p:txBody>
      </p:sp>
      <p:pic>
        <p:nvPicPr>
          <p:cNvPr id="102435" name="Picture 35" descr="distance measurement in slop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3810000"/>
            <a:ext cx="3429000" cy="20732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3552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Chain surveying</a:t>
            </a:r>
            <a:endParaRPr lang="en-GB" altLang="en-US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371600"/>
            <a:ext cx="37338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200" smtClean="0"/>
              <a:t>What is chain surveying?</a:t>
            </a:r>
          </a:p>
          <a:p>
            <a:pPr>
              <a:lnSpc>
                <a:spcPct val="90000"/>
              </a:lnSpc>
            </a:pPr>
            <a:r>
              <a:rPr lang="en-GB" altLang="en-US" sz="2200" smtClean="0"/>
              <a:t>Principle of chain surveying</a:t>
            </a:r>
          </a:p>
          <a:p>
            <a:pPr lvl="1">
              <a:lnSpc>
                <a:spcPct val="90000"/>
              </a:lnSpc>
            </a:pPr>
            <a:r>
              <a:rPr lang="en-GB" altLang="en-US" sz="2000" smtClean="0"/>
              <a:t>Triangulation</a:t>
            </a:r>
          </a:p>
          <a:p>
            <a:pPr lvl="1">
              <a:lnSpc>
                <a:spcPct val="90000"/>
              </a:lnSpc>
            </a:pPr>
            <a:endParaRPr lang="en-GB" altLang="en-US" sz="2000" smtClean="0"/>
          </a:p>
        </p:txBody>
      </p:sp>
      <p:pic>
        <p:nvPicPr>
          <p:cNvPr id="216068" name="Picture 4" descr="chain triangulation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1676400"/>
            <a:ext cx="2743200" cy="24590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6069" name="Picture 5" descr="chain triangulation1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3962400"/>
            <a:ext cx="2819400" cy="23225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6070" name="Picture 6" descr="main &amp; subsidary statio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71600"/>
            <a:ext cx="3505200" cy="275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6071" name="Picture 7" descr="chain survey plot showing lines &amp; detail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14800"/>
            <a:ext cx="32004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6072" name="Rectangle 8"/>
          <p:cNvSpPr>
            <a:spLocks noChangeArrowheads="1"/>
          </p:cNvSpPr>
          <p:nvPr/>
        </p:nvSpPr>
        <p:spPr bwMode="auto">
          <a:xfrm>
            <a:off x="152400" y="2971800"/>
            <a:ext cx="4800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9925" indent="-3254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22350" indent="-3508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339850" indent="-3159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81163" indent="-3397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383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955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527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5099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6"/>
              </a:buBlip>
            </a:pPr>
            <a:r>
              <a:rPr lang="en-GB" altLang="en-US" sz="2200">
                <a:latin typeface="Arial" panose="020B0604020202020204" pitchFamily="34" charset="0"/>
              </a:rPr>
              <a:t>Survey stations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Main station (A, B, C,…E)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Subsidiary stations (F, G, H)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Marking of stations</a:t>
            </a:r>
          </a:p>
        </p:txBody>
      </p:sp>
      <p:sp>
        <p:nvSpPr>
          <p:cNvPr id="216073" name="Rectangle 9"/>
          <p:cNvSpPr>
            <a:spLocks noChangeArrowheads="1"/>
          </p:cNvSpPr>
          <p:nvPr/>
        </p:nvSpPr>
        <p:spPr bwMode="auto">
          <a:xfrm>
            <a:off x="152400" y="4343400"/>
            <a:ext cx="2971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9925" indent="-3254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22350" indent="-3508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339850" indent="-3159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81163" indent="-33972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383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955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527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509963" indent="-339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6"/>
              </a:buBlip>
            </a:pPr>
            <a:r>
              <a:rPr lang="en-GB" altLang="en-US" sz="2200">
                <a:latin typeface="Arial" panose="020B0604020202020204" pitchFamily="34" charset="0"/>
              </a:rPr>
              <a:t>Survey lines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Main survey lines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Base lines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Check lines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>
                <a:latin typeface="Arial" panose="020B0604020202020204" pitchFamily="34" charset="0"/>
              </a:rPr>
              <a:t>Tie lines</a:t>
            </a:r>
          </a:p>
        </p:txBody>
      </p:sp>
    </p:spTree>
    <p:extLst>
      <p:ext uri="{BB962C8B-B14F-4D97-AF65-F5344CB8AC3E}">
        <p14:creationId xmlns:p14="http://schemas.microsoft.com/office/powerpoint/2010/main" val="1028784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6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6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6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 build="p"/>
      <p:bldP spid="216072" grpId="0"/>
      <p:bldP spid="21607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smtClean="0"/>
              <a:t>Survey stations &amp; survey lines</a:t>
            </a:r>
            <a:endParaRPr lang="en-GB" altLang="en-US" sz="3400" smtClean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6324600" cy="4530725"/>
          </a:xfrm>
        </p:spPr>
        <p:txBody>
          <a:bodyPr/>
          <a:lstStyle/>
          <a:p>
            <a:r>
              <a:rPr lang="en-GB" altLang="en-US" sz="2200" smtClean="0"/>
              <a:t>Station</a:t>
            </a:r>
          </a:p>
          <a:p>
            <a:pPr lvl="1"/>
            <a:r>
              <a:rPr lang="en-GB" altLang="en-US" sz="2000" smtClean="0"/>
              <a:t>Mutually visible</a:t>
            </a:r>
          </a:p>
          <a:p>
            <a:r>
              <a:rPr lang="en-GB" altLang="en-US" sz="2200" smtClean="0"/>
              <a:t>Survey lines</a:t>
            </a:r>
          </a:p>
          <a:p>
            <a:pPr lvl="1"/>
            <a:r>
              <a:rPr lang="en-GB" altLang="en-US" sz="2000" smtClean="0"/>
              <a:t>Few as far as possible</a:t>
            </a:r>
          </a:p>
          <a:p>
            <a:pPr lvl="1"/>
            <a:r>
              <a:rPr lang="en-GB" altLang="en-US" sz="2000" smtClean="0"/>
              <a:t>Must have one base line</a:t>
            </a:r>
          </a:p>
          <a:p>
            <a:pPr lvl="1"/>
            <a:r>
              <a:rPr lang="en-GB" altLang="en-US" sz="2000" smtClean="0"/>
              <a:t>Pass through level ground</a:t>
            </a:r>
          </a:p>
          <a:p>
            <a:pPr lvl="1"/>
            <a:r>
              <a:rPr lang="en-GB" altLang="en-US" sz="2000" smtClean="0"/>
              <a:t>Form well-conditioned triangle</a:t>
            </a:r>
          </a:p>
          <a:p>
            <a:pPr lvl="1"/>
            <a:r>
              <a:rPr lang="en-GB" altLang="en-US" sz="2000" smtClean="0"/>
              <a:t>Sufficient check line</a:t>
            </a:r>
          </a:p>
          <a:p>
            <a:r>
              <a:rPr lang="en-GB" altLang="en-US" sz="2200" smtClean="0"/>
              <a:t>Short offset</a:t>
            </a:r>
          </a:p>
          <a:p>
            <a:r>
              <a:rPr lang="en-GB" altLang="en-US" sz="2200" smtClean="0"/>
              <a:t>Should not pass through obstacle</a:t>
            </a:r>
          </a:p>
          <a:p>
            <a:r>
              <a:rPr lang="en-GB" altLang="en-US" sz="2200" smtClean="0"/>
              <a:t>Should fall within the boundaries</a:t>
            </a:r>
          </a:p>
        </p:txBody>
      </p:sp>
      <p:pic>
        <p:nvPicPr>
          <p:cNvPr id="46084" name="Picture 4" descr="j03008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1524000"/>
            <a:ext cx="2347913" cy="1978025"/>
          </a:xfrm>
        </p:spPr>
      </p:pic>
    </p:spTree>
    <p:extLst>
      <p:ext uri="{BB962C8B-B14F-4D97-AF65-F5344CB8AC3E}">
        <p14:creationId xmlns:p14="http://schemas.microsoft.com/office/powerpoint/2010/main" val="350882981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0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Chain surveying (field/office work)</a:t>
            </a:r>
            <a:endParaRPr lang="en-GB" altLang="en-US" smtClean="0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4876800" cy="4530725"/>
          </a:xfrm>
        </p:spPr>
        <p:txBody>
          <a:bodyPr/>
          <a:lstStyle/>
          <a:p>
            <a:r>
              <a:rPr lang="en-GB" altLang="en-US" sz="2200" smtClean="0"/>
              <a:t>Equipment</a:t>
            </a:r>
          </a:p>
          <a:p>
            <a:pPr lvl="1"/>
            <a:r>
              <a:rPr lang="en-GB" altLang="en-US" sz="2000" smtClean="0"/>
              <a:t>Chain/Tape (&gt;30 m)</a:t>
            </a:r>
          </a:p>
          <a:p>
            <a:pPr lvl="1"/>
            <a:r>
              <a:rPr lang="en-GB" altLang="en-US" sz="2000" smtClean="0"/>
              <a:t>10 Arrows</a:t>
            </a:r>
          </a:p>
          <a:p>
            <a:pPr lvl="1"/>
            <a:r>
              <a:rPr lang="en-GB" altLang="en-US" sz="2000" smtClean="0"/>
              <a:t>Raging rods</a:t>
            </a:r>
          </a:p>
          <a:p>
            <a:pPr lvl="1"/>
            <a:r>
              <a:rPr lang="en-GB" altLang="en-US" sz="2000" smtClean="0"/>
              <a:t>A tape ( 10 m or 20 m )</a:t>
            </a:r>
          </a:p>
          <a:p>
            <a:pPr lvl="1"/>
            <a:r>
              <a:rPr lang="en-GB" altLang="en-US" sz="2000" smtClean="0"/>
              <a:t>Cross staff or Optical square</a:t>
            </a:r>
          </a:p>
          <a:p>
            <a:pPr lvl="1"/>
            <a:r>
              <a:rPr lang="en-GB" altLang="en-US" sz="2000" smtClean="0"/>
              <a:t>Field book, pencil</a:t>
            </a:r>
          </a:p>
          <a:p>
            <a:pPr lvl="1"/>
            <a:r>
              <a:rPr lang="en-GB" altLang="en-US" sz="2000" smtClean="0"/>
              <a:t>Plumb bob</a:t>
            </a:r>
          </a:p>
          <a:p>
            <a:pPr lvl="1"/>
            <a:r>
              <a:rPr lang="en-GB" altLang="en-US" sz="2000" smtClean="0"/>
              <a:t>Pegs, wooden hammer, chalks</a:t>
            </a:r>
          </a:p>
        </p:txBody>
      </p:sp>
      <p:pic>
        <p:nvPicPr>
          <p:cNvPr id="47108" name="Picture 4" descr="j01997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5200" y="1524000"/>
            <a:ext cx="1295400" cy="1273175"/>
          </a:xfrm>
        </p:spPr>
      </p:pic>
    </p:spTree>
    <p:extLst>
      <p:ext uri="{BB962C8B-B14F-4D97-AF65-F5344CB8AC3E}">
        <p14:creationId xmlns:p14="http://schemas.microsoft.com/office/powerpoint/2010/main" val="334808731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5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5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95456"/>
            <a:ext cx="5059679" cy="677544"/>
          </a:xfrm>
        </p:spPr>
        <p:txBody>
          <a:bodyPr/>
          <a:lstStyle/>
          <a:p>
            <a:r>
              <a:rPr lang="en-US" altLang="en-US" dirty="0" smtClean="0"/>
              <a:t> Field work</a:t>
            </a:r>
            <a:endParaRPr lang="en-GB" altLang="en-US" dirty="0" smtClean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0915" y="873000"/>
            <a:ext cx="7924800" cy="4495800"/>
          </a:xfrm>
          <a:prstGeom prst="rect">
            <a:avLst/>
          </a:prstGeom>
        </p:spPr>
        <p:txBody>
          <a:bodyPr/>
          <a:lstStyle/>
          <a:p>
            <a:r>
              <a:rPr lang="en-GB" altLang="en-US" dirty="0" smtClean="0"/>
              <a:t>Field work consists of three steps</a:t>
            </a:r>
          </a:p>
          <a:p>
            <a:pPr lvl="1"/>
            <a:r>
              <a:rPr lang="en-GB" altLang="en-US" dirty="0" smtClean="0"/>
              <a:t>Reconnaissance</a:t>
            </a:r>
          </a:p>
          <a:p>
            <a:pPr lvl="1"/>
            <a:r>
              <a:rPr lang="en-GB" altLang="en-US" dirty="0" smtClean="0"/>
              <a:t>Marking and fixing survey stations</a:t>
            </a:r>
          </a:p>
          <a:p>
            <a:pPr lvl="1"/>
            <a:r>
              <a:rPr lang="en-GB" altLang="en-US" dirty="0" smtClean="0"/>
              <a:t>Running survey lines</a:t>
            </a:r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6477000" y="1371600"/>
            <a:ext cx="2133600" cy="1981200"/>
            <a:chOff x="1632" y="1248"/>
            <a:chExt cx="2682" cy="2286"/>
          </a:xfrm>
        </p:grpSpPr>
        <p:sp>
          <p:nvSpPr>
            <p:cNvPr id="48134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48135" name="AutoShape 6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4 w 21600"/>
                <a:gd name="T1" fmla="*/ 0 h 21600"/>
                <a:gd name="T2" fmla="*/ 1429 w 21600"/>
                <a:gd name="T3" fmla="*/ 627 h 21600"/>
                <a:gd name="T4" fmla="*/ 714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48136" name="AutoShape 7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en-US"/>
            </a:p>
          </p:txBody>
        </p:sp>
      </p:grpSp>
      <p:sp>
        <p:nvSpPr>
          <p:cNvPr id="226312" name="Rectangle 8"/>
          <p:cNvSpPr>
            <a:spLocks noChangeArrowheads="1"/>
          </p:cNvSpPr>
          <p:nvPr/>
        </p:nvSpPr>
        <p:spPr bwMode="auto">
          <a:xfrm>
            <a:off x="1481394" y="2209800"/>
            <a:ext cx="6400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2"/>
              </a:buBlip>
            </a:pPr>
            <a:r>
              <a:rPr lang="en-GB" altLang="en-US" sz="2200" dirty="0">
                <a:latin typeface="Arial" panose="020B0604020202020204" pitchFamily="34" charset="0"/>
              </a:rPr>
              <a:t>Reconnaissance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 dirty="0">
                <a:latin typeface="Arial" panose="020B0604020202020204" pitchFamily="34" charset="0"/>
              </a:rPr>
              <a:t>Walkover survey with the view of principle of surveying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 dirty="0">
                <a:latin typeface="Arial" panose="020B0604020202020204" pitchFamily="34" charset="0"/>
              </a:rPr>
              <a:t>Reference sketch</a:t>
            </a:r>
          </a:p>
          <a:p>
            <a:pPr lvl="1" eaLnBrk="1" hangingPunct="1">
              <a:buClr>
                <a:srgbClr val="000099"/>
              </a:buClr>
              <a:buSzPct val="60000"/>
              <a:buFont typeface="Wingdings" panose="05000000000000000000" pitchFamily="2" charset="2"/>
              <a:buChar char="Ø"/>
            </a:pPr>
            <a:r>
              <a:rPr lang="en-GB" altLang="en-US" sz="2000" dirty="0">
                <a:latin typeface="Arial" panose="020B0604020202020204" pitchFamily="34" charset="0"/>
              </a:rPr>
              <a:t>Thinking of possible problem and their solution in actual survey</a:t>
            </a:r>
          </a:p>
        </p:txBody>
      </p:sp>
    </p:spTree>
    <p:extLst>
      <p:ext uri="{BB962C8B-B14F-4D97-AF65-F5344CB8AC3E}">
        <p14:creationId xmlns:p14="http://schemas.microsoft.com/office/powerpoint/2010/main" val="224727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6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6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6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26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/>
      <p:bldP spid="226312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10540"/>
            <a:ext cx="7467600" cy="677544"/>
          </a:xfrm>
        </p:spPr>
        <p:txBody>
          <a:bodyPr/>
          <a:lstStyle/>
          <a:p>
            <a:r>
              <a:rPr lang="en-US" altLang="en-US" dirty="0" smtClean="0"/>
              <a:t>Conventional symbols </a:t>
            </a:r>
          </a:p>
        </p:txBody>
      </p:sp>
      <p:pic>
        <p:nvPicPr>
          <p:cNvPr id="49155" name="Picture 3" descr="conventional symbol1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694" y="1600200"/>
            <a:ext cx="8879306" cy="4876424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230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5974079" cy="677544"/>
          </a:xfrm>
        </p:spPr>
        <p:txBody>
          <a:bodyPr/>
          <a:lstStyle/>
          <a:p>
            <a:r>
              <a:rPr lang="en-US" altLang="en-US" dirty="0" smtClean="0"/>
              <a:t>Conventional symbols </a:t>
            </a:r>
          </a:p>
        </p:txBody>
      </p:sp>
      <p:pic>
        <p:nvPicPr>
          <p:cNvPr id="50179" name="Picture 3" descr="conventional symbols2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326" y="1828800"/>
            <a:ext cx="8991600" cy="4705884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56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2430145">
              <a:lnSpc>
                <a:spcPct val="100000"/>
              </a:lnSpc>
            </a:pPr>
            <a:r>
              <a:rPr dirty="0"/>
              <a:t>F</a:t>
            </a:r>
            <a:r>
              <a:rPr spc="-5" dirty="0"/>
              <a:t>o</a:t>
            </a:r>
            <a:r>
              <a:rPr dirty="0"/>
              <a:t>ot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69" y="1647190"/>
            <a:ext cx="7656195" cy="2052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Foot </a:t>
            </a:r>
            <a:r>
              <a:rPr sz="3200" spc="-5" dirty="0">
                <a:latin typeface="Arial"/>
                <a:cs typeface="Arial"/>
              </a:rPr>
              <a:t>distance from the tip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man’s big  toe to the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heel</a:t>
            </a:r>
            <a:endParaRPr sz="3200">
              <a:latin typeface="Arial"/>
              <a:cs typeface="Arial"/>
            </a:endParaRPr>
          </a:p>
          <a:p>
            <a:pPr marL="355600" marR="36703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Arial"/>
                <a:cs typeface="Arial"/>
              </a:rPr>
              <a:t>Rod </a:t>
            </a:r>
            <a:r>
              <a:rPr sz="3200" dirty="0">
                <a:latin typeface="Arial"/>
                <a:cs typeface="Arial"/>
              </a:rPr>
              <a:t>- </a:t>
            </a:r>
            <a:r>
              <a:rPr sz="3200" spc="-5" dirty="0">
                <a:latin typeface="Arial"/>
                <a:cs typeface="Arial"/>
              </a:rPr>
              <a:t>the </a:t>
            </a:r>
            <a:r>
              <a:rPr sz="3200" dirty="0">
                <a:latin typeface="Arial"/>
                <a:cs typeface="Arial"/>
              </a:rPr>
              <a:t>sum </a:t>
            </a:r>
            <a:r>
              <a:rPr sz="3200" spc="-5" dirty="0">
                <a:latin typeface="Arial"/>
                <a:cs typeface="Arial"/>
              </a:rPr>
              <a:t>of the lengths of the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left  feet of 16 men (16.5 </a:t>
            </a:r>
            <a:r>
              <a:rPr sz="3200" dirty="0">
                <a:latin typeface="Arial"/>
                <a:cs typeface="Arial"/>
              </a:rPr>
              <a:t>- </a:t>
            </a:r>
            <a:r>
              <a:rPr sz="3200" spc="-5" dirty="0">
                <a:latin typeface="Arial"/>
                <a:cs typeface="Arial"/>
              </a:rPr>
              <a:t>24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ft)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3843020"/>
            <a:ext cx="3429000" cy="2557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2411</Words>
  <Application>Microsoft Office PowerPoint</Application>
  <PresentationFormat>On-screen Show (4:3)</PresentationFormat>
  <Paragraphs>403</Paragraphs>
  <Slides>88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5" baseType="lpstr">
      <vt:lpstr>Arial</vt:lpstr>
      <vt:lpstr>Calibri</vt:lpstr>
      <vt:lpstr>Symbol</vt:lpstr>
      <vt:lpstr>Tahoma</vt:lpstr>
      <vt:lpstr>Times New Roman</vt:lpstr>
      <vt:lpstr>Wingdings</vt:lpstr>
      <vt:lpstr>Office Theme</vt:lpstr>
      <vt:lpstr>PowerPoint Presentation</vt:lpstr>
      <vt:lpstr>Introduction</vt:lpstr>
      <vt:lpstr>Introduction</vt:lpstr>
      <vt:lpstr>Horizontal Distance</vt:lpstr>
      <vt:lpstr>Vertical Distance</vt:lpstr>
      <vt:lpstr>Slope Distance</vt:lpstr>
      <vt:lpstr>Cubits</vt:lpstr>
      <vt:lpstr>Fathom</vt:lpstr>
      <vt:lpstr>Foot</vt:lpstr>
      <vt:lpstr>Approaches</vt:lpstr>
      <vt:lpstr>Pacing</vt:lpstr>
      <vt:lpstr>Chaining</vt:lpstr>
      <vt:lpstr>Chaining</vt:lpstr>
      <vt:lpstr>Gunter Chain</vt:lpstr>
      <vt:lpstr>Taping</vt:lpstr>
      <vt:lpstr>Taping</vt:lpstr>
      <vt:lpstr>Accuracy</vt:lpstr>
      <vt:lpstr>Duties of  Chaining/Taping Members</vt:lpstr>
      <vt:lpstr>Taping Process</vt:lpstr>
      <vt:lpstr>Plumb-bob and Peg</vt:lpstr>
      <vt:lpstr>PowerPoint Presentation</vt:lpstr>
      <vt:lpstr>Site Setup Straight Line</vt:lpstr>
      <vt:lpstr>Site Setup Placing Ranging Pole</vt:lpstr>
      <vt:lpstr>Site Setup Long Distance Straight Line</vt:lpstr>
      <vt:lpstr>Site Setup Long Distance Straight Line</vt:lpstr>
      <vt:lpstr>Site Setup Long Distance Straight Line</vt:lpstr>
      <vt:lpstr>Site Setup Over A Ridge or A Hill</vt:lpstr>
      <vt:lpstr>Site Setup Over A Ridge or A Hill</vt:lpstr>
      <vt:lpstr>Site Setup Over A Ridge or A Hill</vt:lpstr>
      <vt:lpstr>Site Setup Over A Ridge or A Hill</vt:lpstr>
      <vt:lpstr>Site Setup Over A Ridge or A Hill</vt:lpstr>
      <vt:lpstr>Measuring Distance Short Distance</vt:lpstr>
      <vt:lpstr>Measuring Distance</vt:lpstr>
      <vt:lpstr>Measuring Distance Long Distance</vt:lpstr>
      <vt:lpstr>Stretcherman</vt:lpstr>
      <vt:lpstr>Measuring Distance in A Tall Growing Crop</vt:lpstr>
      <vt:lpstr>Taping over Level Ground</vt:lpstr>
      <vt:lpstr>Breaking Tape</vt:lpstr>
      <vt:lpstr>Measuring Distance in Steep Sloping Areas</vt:lpstr>
      <vt:lpstr>Measuring Distance in Steep Sloping Areas</vt:lpstr>
      <vt:lpstr>Taping around Obstacles (1)</vt:lpstr>
      <vt:lpstr>Taping around Obstacles (2)</vt:lpstr>
      <vt:lpstr>Taping around Obstacles (3)</vt:lpstr>
      <vt:lpstr>Review Basic Trigonometry</vt:lpstr>
      <vt:lpstr>Making Tape Corrections (1)</vt:lpstr>
      <vt:lpstr>Making Tape Corrections (2)</vt:lpstr>
      <vt:lpstr>Making Tape Corrections (3)</vt:lpstr>
      <vt:lpstr>Making Tape Corrections (3)</vt:lpstr>
      <vt:lpstr>Standardisation (1)</vt:lpstr>
      <vt:lpstr>Standardisation (2)</vt:lpstr>
      <vt:lpstr>Incorrect Tape Graduation (1)</vt:lpstr>
      <vt:lpstr>Incorrect Tape Graduation (2)</vt:lpstr>
      <vt:lpstr>Thermal Expansion (1)</vt:lpstr>
      <vt:lpstr>Thermal Expansion (2)</vt:lpstr>
      <vt:lpstr>Pull/Tension (1)</vt:lpstr>
      <vt:lpstr>Pull/Tension (2)</vt:lpstr>
      <vt:lpstr>Sag (1)</vt:lpstr>
      <vt:lpstr>Sag (2)</vt:lpstr>
      <vt:lpstr>Sag (3)</vt:lpstr>
      <vt:lpstr>Specifications</vt:lpstr>
      <vt:lpstr>Slope (1)</vt:lpstr>
      <vt:lpstr>Slope (2)</vt:lpstr>
      <vt:lpstr>PowerPoint Presentation</vt:lpstr>
      <vt:lpstr>PowerPoint Presentation</vt:lpstr>
      <vt:lpstr>PowerPoint Presentation</vt:lpstr>
      <vt:lpstr>PowerPoint Presentation</vt:lpstr>
      <vt:lpstr>TOPIC  Distance Measurement (from introduction) </vt:lpstr>
      <vt:lpstr> Linear measurement- Basics</vt:lpstr>
      <vt:lpstr> Linear measurement methods </vt:lpstr>
      <vt:lpstr> Direct measurements   </vt:lpstr>
      <vt:lpstr>Taping / Chaining </vt:lpstr>
      <vt:lpstr>Instruments for chaining/taping</vt:lpstr>
      <vt:lpstr>Instruments for chaining/taping</vt:lpstr>
      <vt:lpstr> Instruments for chaining/taping</vt:lpstr>
      <vt:lpstr> Instruments for chaining/taping</vt:lpstr>
      <vt:lpstr>Different types of chain/tape</vt:lpstr>
      <vt:lpstr>Different types of chain/tape</vt:lpstr>
      <vt:lpstr> Ranging  </vt:lpstr>
      <vt:lpstr>Direct ranging  </vt:lpstr>
      <vt:lpstr>Indirect ranging  </vt:lpstr>
      <vt:lpstr> Chaining/taping over sloping         ground </vt:lpstr>
      <vt:lpstr>Chaining/taping over sloping         ground</vt:lpstr>
      <vt:lpstr>Chain surveying</vt:lpstr>
      <vt:lpstr>Survey stations &amp; survey lines</vt:lpstr>
      <vt:lpstr>Chain surveying (field/office work)</vt:lpstr>
      <vt:lpstr> Field work</vt:lpstr>
      <vt:lpstr>Conventional symbols </vt:lpstr>
      <vt:lpstr>Conventional symbols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Surveying &amp; Measurement</dc:title>
  <dc:creator>SCRG1</dc:creator>
  <cp:lastModifiedBy>falak sher</cp:lastModifiedBy>
  <cp:revision>5</cp:revision>
  <dcterms:created xsi:type="dcterms:W3CDTF">2016-02-17T15:24:59Z</dcterms:created>
  <dcterms:modified xsi:type="dcterms:W3CDTF">2016-02-17T15:14:08Z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2008-04-08T00:00:00Z</vt:filetime>
  </property>
  <property fmtid="{D5CDD505-2E9C-101B-9397-08002B2CF9AE}" pid="3" name="Creator">
    <vt:lpwstr>Impress</vt:lpwstr>
  </property>
  <property fmtid="{D5CDD505-2E9C-101B-9397-08002B2CF9AE}" pid="4" name="LastSaved">
    <vt:filetime>2016-02-17T00:00:00Z</vt:filetime>
  </property>
</Properties>
</file>