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30"/>
  </p:notesMasterIdLst>
  <p:handoutMasterIdLst>
    <p:handoutMasterId r:id="rId31"/>
  </p:handoutMasterIdLst>
  <p:sldIdLst>
    <p:sldId id="286" r:id="rId2"/>
    <p:sldId id="287" r:id="rId3"/>
    <p:sldId id="288" r:id="rId4"/>
    <p:sldId id="308" r:id="rId5"/>
    <p:sldId id="309" r:id="rId6"/>
    <p:sldId id="310" r:id="rId7"/>
    <p:sldId id="311" r:id="rId8"/>
    <p:sldId id="312" r:id="rId9"/>
    <p:sldId id="313" r:id="rId10"/>
    <p:sldId id="314" r:id="rId11"/>
    <p:sldId id="315" r:id="rId12"/>
    <p:sldId id="332" r:id="rId13"/>
    <p:sldId id="316" r:id="rId14"/>
    <p:sldId id="318" r:id="rId15"/>
    <p:sldId id="317" r:id="rId16"/>
    <p:sldId id="319" r:id="rId17"/>
    <p:sldId id="320" r:id="rId18"/>
    <p:sldId id="321" r:id="rId19"/>
    <p:sldId id="322" r:id="rId20"/>
    <p:sldId id="323" r:id="rId21"/>
    <p:sldId id="324" r:id="rId22"/>
    <p:sldId id="333" r:id="rId23"/>
    <p:sldId id="327" r:id="rId24"/>
    <p:sldId id="328" r:id="rId25"/>
    <p:sldId id="329" r:id="rId26"/>
    <p:sldId id="330" r:id="rId27"/>
    <p:sldId id="331" r:id="rId28"/>
    <p:sldId id="326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C942A"/>
    <a:srgbClr val="0CA42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0" d="100"/>
          <a:sy n="80" d="100"/>
        </p:scale>
        <p:origin x="-1037" y="-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image" Target="../media/image21.wmf"/><Relationship Id="rId1" Type="http://schemas.openxmlformats.org/officeDocument/2006/relationships/image" Target="../media/image20.wmf"/><Relationship Id="rId4" Type="http://schemas.openxmlformats.org/officeDocument/2006/relationships/image" Target="../media/image23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7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97EC00-28E8-433A-9FC6-3F6EFD021945}" type="datetimeFigureOut">
              <a:rPr lang="en-US" smtClean="0"/>
              <a:pPr/>
              <a:t>3/2/2016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669E88-6005-4222-BBCD-61DC6B1293B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6286901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826DD0-73E9-46E9-9A33-D5B807C7C3C9}" type="datetimeFigureOut">
              <a:rPr lang="en-US" smtClean="0"/>
              <a:pPr/>
              <a:t>3/2/2016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B0642A-F690-42CF-95D3-242606FAB63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78542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E3E32-465E-431F-A2F3-4AE0D42EBE45}" type="datetime1">
              <a:rPr lang="en-US" smtClean="0"/>
              <a:pPr/>
              <a:t>3/2/2016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911A6-3A6B-4CB1-B4E4-713CE9B8CFF8}" type="datetime1">
              <a:rPr lang="en-US" smtClean="0"/>
              <a:pPr/>
              <a:t>3/2/2016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14DB6-98CE-4E45-AFE6-BEF9A9A0717F}" type="datetime1">
              <a:rPr lang="en-US" smtClean="0"/>
              <a:pPr/>
              <a:t>3/2/2016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9FB5A-553E-4129-9B9A-78A2122BBC26}" type="datetime1">
              <a:rPr lang="en-US" smtClean="0"/>
              <a:pPr/>
              <a:t>3/2/2016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1D365-9557-4FA2-B785-C36ADE0DD5C1}" type="datetime1">
              <a:rPr lang="en-US" smtClean="0"/>
              <a:pPr/>
              <a:t>3/2/2016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52731-2680-4BB4-9F0F-E9B4DEA6E435}" type="datetime1">
              <a:rPr lang="en-US" smtClean="0"/>
              <a:pPr/>
              <a:t>3/2/2016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81B27-90E1-4A9B-BC2D-646563673DD9}" type="datetime1">
              <a:rPr lang="en-US" smtClean="0"/>
              <a:pPr/>
              <a:t>3/2/2016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80EFA-7049-4C22-8AD9-DD342D1B8386}" type="datetime1">
              <a:rPr lang="en-US" smtClean="0"/>
              <a:pPr/>
              <a:t>3/2/2016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AB224A-B89F-4B56-B435-397EC6F079B9}" type="datetime1">
              <a:rPr lang="en-US" smtClean="0"/>
              <a:pPr/>
              <a:t>3/2/2016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A2412-1372-4193-8079-0A4CFB38CE22}" type="datetime1">
              <a:rPr lang="en-US" smtClean="0"/>
              <a:pPr/>
              <a:t>3/2/2016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AA081-04D6-49B9-B9BB-ED6D6A482F18}" type="datetime1">
              <a:rPr lang="en-US" smtClean="0"/>
              <a:pPr/>
              <a:t>3/2/2016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930E76-373D-4BC7-8A97-8172991DE24D}" type="datetime1">
              <a:rPr lang="en-US" smtClean="0"/>
              <a:pPr/>
              <a:t>3/2/2016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4.bin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5.bin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9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446314" y="457200"/>
            <a:ext cx="8392886" cy="57912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haroni" pitchFamily="2" charset="-79"/>
              <a:ea typeface="+mj-ea"/>
              <a:cs typeface="Aharoni" pitchFamily="2" charset="-79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dirty="0" smtClean="0">
                <a:solidFill>
                  <a:srgbClr val="0070C0"/>
                </a:solidFill>
                <a:latin typeface="Arial" pitchFamily="34" charset="0"/>
                <a:ea typeface="+mj-ea"/>
                <a:cs typeface="Arial" pitchFamily="34" charset="0"/>
              </a:rPr>
              <a:t>Structural mechanics (CE-312)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dirty="0" smtClean="0">
                <a:solidFill>
                  <a:schemeClr val="accent4">
                    <a:lumMod val="7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Dr. Umbreen-Us-Sahar</a:t>
            </a:r>
            <a:endParaRPr kumimoji="0" lang="en-US" sz="2800" b="1" i="0" u="none" strike="noStrike" kern="1200" cap="none" spc="0" normalizeH="0" baseline="0" noProof="0" dirty="0" smtClean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dirty="0" smtClean="0">
                <a:solidFill>
                  <a:schemeClr val="accent4">
                    <a:lumMod val="7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Assistant Professor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dirty="0" smtClean="0">
                <a:solidFill>
                  <a:schemeClr val="accent4">
                    <a:lumMod val="7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Department of Civil Engineering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200" b="1" dirty="0" smtClean="0">
              <a:solidFill>
                <a:srgbClr val="FF0000"/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200" b="1" dirty="0" smtClean="0">
              <a:solidFill>
                <a:srgbClr val="FF0000"/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University of Engineering and Technology</a:t>
            </a:r>
          </a:p>
        </p:txBody>
      </p:sp>
    </p:spTree>
    <p:extLst>
      <p:ext uri="{BB962C8B-B14F-4D97-AF65-F5344CB8AC3E}">
        <p14:creationId xmlns:p14="http://schemas.microsoft.com/office/powerpoint/2010/main" xmlns="" val="260651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762000" y="533400"/>
            <a:ext cx="3048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/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Strain Rosette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1371600"/>
            <a:ext cx="80010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When performing a tension test on a specimen, the normal strain in the material is measured using an </a:t>
            </a:r>
            <a:r>
              <a:rPr lang="en-US" sz="2400" b="1" i="1" dirty="0" smtClean="0">
                <a:latin typeface="Times New Roman" pitchFamily="18" charset="0"/>
                <a:cs typeface="Times New Roman" pitchFamily="18" charset="0"/>
              </a:rPr>
              <a:t>electrical-resistance strain gauge.</a:t>
            </a:r>
          </a:p>
          <a:p>
            <a:endParaRPr lang="en-US" sz="2400" b="1" i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It consists of a wire grid or piece of metal foil bonded to the specimen. For a general loading on a body, however, the strains at a point on its surface are determined using a cluster of three electrical-resistance strain gauges, arranged in a specified pattern.  This pattern is referred as a </a:t>
            </a:r>
            <a:r>
              <a:rPr lang="en-US" sz="2400" b="1" i="1" dirty="0" smtClean="0">
                <a:latin typeface="Times New Roman" pitchFamily="18" charset="0"/>
                <a:cs typeface="Times New Roman" pitchFamily="18" charset="0"/>
              </a:rPr>
              <a:t>strain rosette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19400" y="2514600"/>
            <a:ext cx="3962400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3400" y="914400"/>
            <a:ext cx="76200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47800" y="1676400"/>
            <a:ext cx="6248400" cy="154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2000" y="3962400"/>
            <a:ext cx="76962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838200"/>
            <a:ext cx="868680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09800" y="3581400"/>
            <a:ext cx="4067175" cy="296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57400" y="3810000"/>
            <a:ext cx="4943475" cy="287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" y="838200"/>
            <a:ext cx="77724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438400" y="1600200"/>
            <a:ext cx="4048125" cy="2257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1219200"/>
            <a:ext cx="80772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Rectangle 3"/>
          <p:cNvSpPr/>
          <p:nvPr/>
        </p:nvSpPr>
        <p:spPr>
          <a:xfrm>
            <a:off x="762000" y="533400"/>
            <a:ext cx="3048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/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Example </a:t>
            </a: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67000" y="4038600"/>
            <a:ext cx="3333750" cy="2295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381000"/>
            <a:ext cx="79248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62200" y="2667000"/>
            <a:ext cx="426720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685800"/>
            <a:ext cx="714375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14400" y="3962400"/>
            <a:ext cx="729615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381000"/>
            <a:ext cx="8077200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0" y="2895600"/>
            <a:ext cx="4572000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9200" y="609600"/>
            <a:ext cx="624840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/>
          <a:srcRect b="9934"/>
          <a:stretch>
            <a:fillRect/>
          </a:stretch>
        </p:blipFill>
        <p:spPr bwMode="auto">
          <a:xfrm>
            <a:off x="2819400" y="3505200"/>
            <a:ext cx="396240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81000" y="762000"/>
            <a:ext cx="8534400" cy="66464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Poisson’s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ratio    :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It is the ratio of strain in latitude direction to strain in axial direction.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0.2 to 0.35</a:t>
            </a:r>
          </a:p>
          <a:p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Dilation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The change in volume per unit volume of any material is called volumetric strain or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dilation.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Bulk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Modulus     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 ratio of volumetric stress to volumetric strain is called as bulk modulus or volume modulus of elasticity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Modulus of Rigidity       :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This is the ratio of shear stress to shear strain. Or the slope of shear stress ~ shear strain curve from zero to PL is called as Modulus of Rigidity.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60 to 80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MPa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 For steel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Modulus of Elasticity     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:  200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GPa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for steel</a:t>
            </a:r>
          </a:p>
          <a:p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2743200" y="914400"/>
          <a:ext cx="279400" cy="292100"/>
        </p:xfrm>
        <a:graphic>
          <a:graphicData uri="http://schemas.openxmlformats.org/presentationml/2006/ole">
            <p:oleObj spid="_x0000_s2050" name="Equation" r:id="rId3" imgW="126720" imgH="139680" progId="Equation.3">
              <p:embed/>
            </p:oleObj>
          </a:graphicData>
        </a:graphic>
      </p:graphicFrame>
      <p:graphicFrame>
        <p:nvGraphicFramePr>
          <p:cNvPr id="2051" name="Object 3"/>
          <p:cNvGraphicFramePr>
            <a:graphicFrameLocks noChangeAspect="1"/>
          </p:cNvGraphicFramePr>
          <p:nvPr/>
        </p:nvGraphicFramePr>
        <p:xfrm>
          <a:off x="2397125" y="3187700"/>
          <a:ext cx="363538" cy="319088"/>
        </p:xfrm>
        <a:graphic>
          <a:graphicData uri="http://schemas.openxmlformats.org/presentationml/2006/ole">
            <p:oleObj spid="_x0000_s2051" name="Equation" r:id="rId4" imgW="164880" imgH="152280" progId="Equation.3">
              <p:embed/>
            </p:oleObj>
          </a:graphicData>
        </a:graphic>
      </p:graphicFrame>
      <p:graphicFrame>
        <p:nvGraphicFramePr>
          <p:cNvPr id="2052" name="Object 4"/>
          <p:cNvGraphicFramePr>
            <a:graphicFrameLocks noChangeAspect="1"/>
          </p:cNvGraphicFramePr>
          <p:nvPr/>
        </p:nvGraphicFramePr>
        <p:xfrm>
          <a:off x="3200400" y="4240213"/>
          <a:ext cx="363538" cy="373062"/>
        </p:xfrm>
        <a:graphic>
          <a:graphicData uri="http://schemas.openxmlformats.org/presentationml/2006/ole">
            <p:oleObj spid="_x0000_s2052" name="Equation" r:id="rId5" imgW="164880" imgH="177480" progId="Equation.3">
              <p:embed/>
            </p:oleObj>
          </a:graphicData>
        </a:graphic>
      </p:graphicFrame>
      <p:graphicFrame>
        <p:nvGraphicFramePr>
          <p:cNvPr id="2053" name="Object 5"/>
          <p:cNvGraphicFramePr>
            <a:graphicFrameLocks noChangeAspect="1"/>
          </p:cNvGraphicFramePr>
          <p:nvPr/>
        </p:nvGraphicFramePr>
        <p:xfrm>
          <a:off x="3289300" y="5741988"/>
          <a:ext cx="336550" cy="319087"/>
        </p:xfrm>
        <a:graphic>
          <a:graphicData uri="http://schemas.openxmlformats.org/presentationml/2006/ole">
            <p:oleObj spid="_x0000_s2053" name="Equation" r:id="rId6" imgW="152280" imgH="152280" progId="Equation.3">
              <p:embed/>
            </p:oleObj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762000" y="533400"/>
            <a:ext cx="58674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/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Relation between Elastic constants </a:t>
            </a:r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2"/>
          <a:srcRect b="32432"/>
          <a:stretch>
            <a:fillRect/>
          </a:stretch>
        </p:blipFill>
        <p:spPr bwMode="auto">
          <a:xfrm>
            <a:off x="457200" y="2133600"/>
            <a:ext cx="80010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Rectangle 6"/>
          <p:cNvSpPr/>
          <p:nvPr/>
        </p:nvSpPr>
        <p:spPr>
          <a:xfrm>
            <a:off x="609600" y="1219200"/>
            <a:ext cx="7543800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/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Assumption: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Material is homogeneous and isotropic and behaves as linear-elastic manner.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819400" y="3657600"/>
            <a:ext cx="54102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14</a:t>
            </a:fld>
            <a:endParaRPr lang="en-US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/>
          <a:srcRect r="45026"/>
          <a:stretch>
            <a:fillRect/>
          </a:stretch>
        </p:blipFill>
        <p:spPr bwMode="auto">
          <a:xfrm>
            <a:off x="1295400" y="152400"/>
            <a:ext cx="5562600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/>
          <a:srcRect t="10816"/>
          <a:stretch>
            <a:fillRect/>
          </a:stretch>
        </p:blipFill>
        <p:spPr bwMode="auto">
          <a:xfrm>
            <a:off x="1600200" y="3581400"/>
            <a:ext cx="5105400" cy="294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15</a:t>
            </a:fld>
            <a:endParaRPr lang="en-US"/>
          </a:p>
        </p:txBody>
      </p:sp>
      <p:pic>
        <p:nvPicPr>
          <p:cNvPr id="3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81400" y="2895600"/>
            <a:ext cx="1800225" cy="111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/>
          <a:srcRect t="4545"/>
          <a:stretch>
            <a:fillRect/>
          </a:stretch>
        </p:blipFill>
        <p:spPr bwMode="auto">
          <a:xfrm>
            <a:off x="685800" y="1143000"/>
            <a:ext cx="769620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685800" y="1066800"/>
            <a:ext cx="2209800" cy="3810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9600" y="3962400"/>
            <a:ext cx="7848600" cy="18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16</a:t>
            </a:fld>
            <a:endParaRPr lang="en-US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14400" y="762000"/>
            <a:ext cx="73914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2000" y="2362200"/>
            <a:ext cx="78486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743200" y="3962400"/>
            <a:ext cx="350520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17</a:t>
            </a:fld>
            <a:endParaRPr lang="en-US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685800"/>
            <a:ext cx="78486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3124200" y="1981200"/>
            <a:ext cx="51054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2895600"/>
            <a:ext cx="8763000" cy="2425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18</a:t>
            </a:fld>
            <a:endParaRPr lang="en-US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90600" y="1981200"/>
            <a:ext cx="70104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990600" y="1943100"/>
            <a:ext cx="3124200" cy="3810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47800" y="3429000"/>
            <a:ext cx="5915025" cy="96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19</a:t>
            </a:fld>
            <a:endParaRPr lang="en-US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00400" y="457200"/>
            <a:ext cx="2133600" cy="933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228600" y="838200"/>
            <a:ext cx="2133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Derivation:</a:t>
            </a: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1752600"/>
            <a:ext cx="762000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41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3200400"/>
            <a:ext cx="3810000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191000" y="4267200"/>
            <a:ext cx="4724400" cy="1066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TextBox 7"/>
          <p:cNvSpPr txBox="1"/>
          <p:nvPr/>
        </p:nvSpPr>
        <p:spPr>
          <a:xfrm>
            <a:off x="1828800" y="2819400"/>
            <a:ext cx="60198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20</a:t>
            </a:fld>
            <a:endParaRPr lang="en-US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81400" y="2209800"/>
            <a:ext cx="4648200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2000" y="609600"/>
            <a:ext cx="75438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762000" y="533400"/>
            <a:ext cx="1371600" cy="3810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18436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2400" y="3276600"/>
            <a:ext cx="2809875" cy="88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21</a:t>
            </a:fld>
            <a:endParaRPr lang="en-US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533400"/>
            <a:ext cx="73152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1066800" y="1752600"/>
            <a:ext cx="12954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95600" y="2362200"/>
            <a:ext cx="2676525" cy="89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9460" name="Picture 4"/>
          <p:cNvPicPr>
            <a:picLocks noChangeAspect="1" noChangeArrowheads="1"/>
          </p:cNvPicPr>
          <p:nvPr/>
        </p:nvPicPr>
        <p:blipFill>
          <a:blip r:embed="rId4"/>
          <a:srcRect b="45455"/>
          <a:stretch>
            <a:fillRect/>
          </a:stretch>
        </p:blipFill>
        <p:spPr bwMode="auto">
          <a:xfrm>
            <a:off x="838200" y="3505200"/>
            <a:ext cx="708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6096000" y="3581400"/>
            <a:ext cx="17526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228600" y="838200"/>
            <a:ext cx="2133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Derivation:</a:t>
            </a: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828800" y="2819400"/>
            <a:ext cx="60198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0" y="1143000"/>
            <a:ext cx="2238375" cy="102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TextBox 10"/>
          <p:cNvSpPr txBox="1"/>
          <p:nvPr/>
        </p:nvSpPr>
        <p:spPr>
          <a:xfrm>
            <a:off x="152400" y="2514600"/>
            <a:ext cx="8763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Assumptions:</a:t>
            </a:r>
          </a:p>
          <a:p>
            <a:endParaRPr lang="en-US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AutoNum type="arabicPeriod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Stresses are hydrostatic, i.e.,</a:t>
            </a:r>
          </a:p>
          <a:p>
            <a:pPr marL="457200" indent="-457200">
              <a:buAutoNum type="arabicPeriod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Hook’s law is applicable.</a:t>
            </a:r>
          </a:p>
          <a:p>
            <a:pPr marL="457200" indent="-457200">
              <a:buAutoNum type="arabicPeriod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Material is orthotropic.</a:t>
            </a:r>
          </a:p>
          <a:p>
            <a:pPr marL="457200" indent="-457200">
              <a:buAutoNum type="arabicPeriod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Higher order terms are neglected. 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2" name="Object 11"/>
          <p:cNvGraphicFramePr>
            <a:graphicFrameLocks noChangeAspect="1"/>
          </p:cNvGraphicFramePr>
          <p:nvPr/>
        </p:nvGraphicFramePr>
        <p:xfrm>
          <a:off x="4267200" y="3276600"/>
          <a:ext cx="1555750" cy="425450"/>
        </p:xfrm>
        <a:graphic>
          <a:graphicData uri="http://schemas.openxmlformats.org/presentationml/2006/ole">
            <p:oleObj spid="_x0000_s3076" name="Equation" r:id="rId4" imgW="825480" imgH="241200" progId="Equation.3">
              <p:embed/>
            </p:oleObj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23</a:t>
            </a:fld>
            <a:endParaRPr lang="en-US"/>
          </a:p>
        </p:txBody>
      </p:sp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90600" y="1600200"/>
            <a:ext cx="71628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4"/>
          <p:cNvSpPr/>
          <p:nvPr/>
        </p:nvSpPr>
        <p:spPr>
          <a:xfrm>
            <a:off x="1524000" y="838200"/>
            <a:ext cx="172034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Example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28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24</a:t>
            </a:fld>
            <a:endParaRPr lang="en-US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685800"/>
            <a:ext cx="76200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0" y="3352800"/>
            <a:ext cx="7467600" cy="2622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25</a:t>
            </a:fld>
            <a:endParaRPr lang="en-US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57200"/>
            <a:ext cx="5724525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0" y="228600"/>
            <a:ext cx="2495550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253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5800" y="1905000"/>
            <a:ext cx="7467600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26</a:t>
            </a:fld>
            <a:endParaRPr lang="en-US"/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14400" y="685800"/>
            <a:ext cx="73152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3048000"/>
            <a:ext cx="8886825" cy="102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27</a:t>
            </a:fld>
            <a:endParaRPr lang="en-US"/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228600"/>
            <a:ext cx="76962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457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9200" y="2057400"/>
            <a:ext cx="6410325" cy="3705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4580" name="Picture 4"/>
          <p:cNvPicPr>
            <a:picLocks noChangeAspect="1" noChangeArrowheads="1"/>
          </p:cNvPicPr>
          <p:nvPr/>
        </p:nvPicPr>
        <p:blipFill>
          <a:blip r:embed="rId4"/>
          <a:srcRect l="18706" r="19414"/>
          <a:stretch>
            <a:fillRect/>
          </a:stretch>
        </p:blipFill>
        <p:spPr bwMode="auto">
          <a:xfrm>
            <a:off x="5257800" y="4953000"/>
            <a:ext cx="38862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28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81000" y="914400"/>
            <a:ext cx="853440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Assignment: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1 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Derive the equations for plane strain transformation ( Reference: RC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Hibbler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8</a:t>
            </a:r>
            <a:r>
              <a:rPr lang="en-US" sz="2400" baseline="30000" dirty="0" smtClean="0">
                <a:latin typeface="Times New Roman" pitchFamily="18" charset="0"/>
                <a:cs typeface="Times New Roman" pitchFamily="18" charset="0"/>
              </a:rPr>
              <a:t>th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edition, Chapter 10)</a:t>
            </a:r>
          </a:p>
          <a:p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Assignment: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2 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How strain is measured by electrical resistance strain gauges. Explain its working principal.</a:t>
            </a:r>
          </a:p>
          <a:p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Assignment: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3 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Solve the following numerical problems form RC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Hibbler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8</a:t>
            </a:r>
            <a:r>
              <a:rPr lang="en-US" sz="2400" baseline="30000" dirty="0" smtClean="0">
                <a:latin typeface="Times New Roman" pitchFamily="18" charset="0"/>
                <a:cs typeface="Times New Roman" pitchFamily="18" charset="0"/>
              </a:rPr>
              <a:t>th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Edition.</a:t>
            </a:r>
          </a:p>
          <a:p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9.2 to 9.17, 9.22, 9.24, 9.51 to 9.56, 10.2 to 10.10, 10.17 to 10.21, 10.22 to 10.26, </a:t>
            </a:r>
          </a:p>
          <a:p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3295</TotalTime>
  <Words>362</Words>
  <Application>Microsoft Office PowerPoint</Application>
  <PresentationFormat>On-screen Show (4:3)</PresentationFormat>
  <Paragraphs>70</Paragraphs>
  <Slides>28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0" baseType="lpstr">
      <vt:lpstr>Office Theme</vt:lpstr>
      <vt:lpstr>Microsoft Equation 3.0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Rehan Ali</dc:creator>
  <cp:lastModifiedBy>Umbreen</cp:lastModifiedBy>
  <cp:revision>247</cp:revision>
  <dcterms:created xsi:type="dcterms:W3CDTF">2006-08-16T00:00:00Z</dcterms:created>
  <dcterms:modified xsi:type="dcterms:W3CDTF">2016-03-02T05:46:49Z</dcterms:modified>
</cp:coreProperties>
</file>