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68F132E-D9CC-47EA-B30A-8A9E0E6B374D}" type="datetimeFigureOut">
              <a:rPr lang="en-US" smtClean="0"/>
              <a:pPr/>
              <a:t>17-Feb-14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416D6FC-3B1E-40C4-A03A-76B63C52B56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8F132E-D9CC-47EA-B30A-8A9E0E6B374D}" type="datetimeFigureOut">
              <a:rPr lang="en-US" smtClean="0"/>
              <a:pPr/>
              <a:t>17-Feb-14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6D6FC-3B1E-40C4-A03A-76B63C52B5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8F132E-D9CC-47EA-B30A-8A9E0E6B374D}" type="datetimeFigureOut">
              <a:rPr lang="en-US" smtClean="0"/>
              <a:pPr/>
              <a:t>17-Feb-14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6D6FC-3B1E-40C4-A03A-76B63C52B5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8F132E-D9CC-47EA-B30A-8A9E0E6B374D}" type="datetimeFigureOut">
              <a:rPr lang="en-US" smtClean="0"/>
              <a:pPr/>
              <a:t>17-Feb-14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6D6FC-3B1E-40C4-A03A-76B63C52B5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68F132E-D9CC-47EA-B30A-8A9E0E6B374D}" type="datetimeFigureOut">
              <a:rPr lang="en-US" smtClean="0"/>
              <a:pPr/>
              <a:t>17-Feb-14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6D6FC-3B1E-40C4-A03A-76B63C52B56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68F132E-D9CC-47EA-B30A-8A9E0E6B374D}" type="datetimeFigureOut">
              <a:rPr lang="en-US" smtClean="0"/>
              <a:pPr/>
              <a:t>17-Feb-14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6D6FC-3B1E-40C4-A03A-76B63C52B5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68F132E-D9CC-47EA-B30A-8A9E0E6B374D}" type="datetimeFigureOut">
              <a:rPr lang="en-US" smtClean="0"/>
              <a:pPr/>
              <a:t>17-Feb-14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16D6FC-3B1E-40C4-A03A-76B63C52B5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68F132E-D9CC-47EA-B30A-8A9E0E6B374D}" type="datetimeFigureOut">
              <a:rPr lang="en-US" smtClean="0"/>
              <a:pPr/>
              <a:t>17-Feb-14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16D6FC-3B1E-40C4-A03A-76B63C52B5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F132E-D9CC-47EA-B30A-8A9E0E6B374D}" type="datetimeFigureOut">
              <a:rPr lang="en-US" smtClean="0"/>
              <a:pPr/>
              <a:t>17-Feb-14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16D6FC-3B1E-40C4-A03A-76B63C52B5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68F132E-D9CC-47EA-B30A-8A9E0E6B374D}" type="datetimeFigureOut">
              <a:rPr lang="en-US" smtClean="0"/>
              <a:pPr/>
              <a:t>17-Feb-14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6D6FC-3B1E-40C4-A03A-76B63C52B5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68F132E-D9CC-47EA-B30A-8A9E0E6B374D}" type="datetimeFigureOut">
              <a:rPr lang="en-US" smtClean="0"/>
              <a:pPr/>
              <a:t>17-Feb-14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416D6FC-3B1E-40C4-A03A-76B63C52B56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68F132E-D9CC-47EA-B30A-8A9E0E6B374D}" type="datetimeFigureOut">
              <a:rPr lang="en-US" smtClean="0"/>
              <a:pPr/>
              <a:t>17-Feb-14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16D6FC-3B1E-40C4-A03A-76B63C52B56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TYPES OF </a:t>
            </a:r>
            <a:r>
              <a:rPr lang="en-US" dirty="0" smtClean="0"/>
              <a:t>STONE </a:t>
            </a:r>
            <a:r>
              <a:rPr lang="en-US" dirty="0" smtClean="0"/>
              <a:t>MASONRY</a:t>
            </a:r>
            <a:endParaRPr lang="en-US" dirty="0"/>
          </a:p>
        </p:txBody>
      </p:sp>
      <p:sp>
        <p:nvSpPr>
          <p:cNvPr id="3" name="Subtitle 2"/>
          <p:cNvSpPr>
            <a:spLocks noGrp="1"/>
          </p:cNvSpPr>
          <p:nvPr>
            <p:ph type="subTitle" idx="1"/>
          </p:nvPr>
        </p:nvSpPr>
        <p:spPr/>
        <p:txBody>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Polygonal rubble masonry</a:t>
            </a:r>
            <a:endParaRPr lang="en-US" dirty="0"/>
          </a:p>
        </p:txBody>
      </p:sp>
      <p:pic>
        <p:nvPicPr>
          <p:cNvPr id="5122" name="Picture 2" descr="C:\Users\prabha\Desktop\stone Masonry\Fig-207-Polygonal-Rubble-Ashlar-Quoin.jpg"/>
          <p:cNvPicPr>
            <a:picLocks noGrp="1" noChangeAspect="1" noChangeArrowheads="1"/>
          </p:cNvPicPr>
          <p:nvPr>
            <p:ph idx="1"/>
          </p:nvPr>
        </p:nvPicPr>
        <p:blipFill>
          <a:blip r:embed="rId2" cstate="print"/>
          <a:srcRect/>
          <a:stretch>
            <a:fillRect/>
          </a:stretch>
        </p:blipFill>
        <p:spPr bwMode="auto">
          <a:xfrm>
            <a:off x="685800" y="1981200"/>
            <a:ext cx="7467600" cy="4191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smtClean="0"/>
              <a:t>In this type of rubble masonry, the stones are hammer dressed. The stones used for face work are dressed in an irregular polygonal shape. Thus the face joints are seen running in an irregular fashion in all directions.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Flint rubble masonry</a:t>
            </a:r>
            <a:endParaRPr lang="en-US" dirty="0"/>
          </a:p>
        </p:txBody>
      </p:sp>
      <p:pic>
        <p:nvPicPr>
          <p:cNvPr id="6146" name="Picture 2" descr="C:\Users\prabha\Desktop\stone Masonry\illus-020b.png"/>
          <p:cNvPicPr>
            <a:picLocks noGrp="1" noChangeAspect="1" noChangeArrowheads="1"/>
          </p:cNvPicPr>
          <p:nvPr>
            <p:ph idx="1"/>
          </p:nvPr>
        </p:nvPicPr>
        <p:blipFill>
          <a:blip r:embed="rId2" cstate="print"/>
          <a:srcRect/>
          <a:stretch>
            <a:fillRect/>
          </a:stretch>
        </p:blipFill>
        <p:spPr bwMode="auto">
          <a:xfrm>
            <a:off x="838200" y="1905000"/>
            <a:ext cx="7315200" cy="441959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smtClean="0"/>
              <a:t>In this type of masonry, stone used are flints or cobbles. These are irregularly shaped </a:t>
            </a:r>
            <a:r>
              <a:rPr lang="en-US" dirty="0" smtClean="0"/>
              <a:t>of </a:t>
            </a:r>
            <a:r>
              <a:rPr lang="en-US" dirty="0" smtClean="0"/>
              <a:t>silica. The stones are extremely hard. But they are brittle and therefore they break easily.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rubble masonry</a:t>
            </a:r>
            <a:endParaRPr lang="en-US" dirty="0"/>
          </a:p>
        </p:txBody>
      </p:sp>
      <p:pic>
        <p:nvPicPr>
          <p:cNvPr id="7170" name="Picture 2" descr="C:\Users\prabha\Desktop\stone Masonry\p_SCM_196_02.jpg"/>
          <p:cNvPicPr>
            <a:picLocks noGrp="1" noChangeAspect="1" noChangeArrowheads="1"/>
          </p:cNvPicPr>
          <p:nvPr>
            <p:ph idx="1"/>
          </p:nvPr>
        </p:nvPicPr>
        <p:blipFill>
          <a:blip r:embed="rId2" cstate="print"/>
          <a:srcRect/>
          <a:stretch>
            <a:fillRect/>
          </a:stretch>
        </p:blipFill>
        <p:spPr bwMode="auto">
          <a:xfrm>
            <a:off x="1143000" y="1905000"/>
            <a:ext cx="7086600" cy="419099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smtClean="0"/>
              <a:t>In this type of masonry, mortar is not used in the joints. This type of construction is the cheapest and requires more skill in construction. This may be used for non-load bearing walls such as compound walls, etc…</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ASHLAR MASONRY</a:t>
            </a:r>
            <a:endParaRPr lang="en-US" dirty="0"/>
          </a:p>
        </p:txBody>
      </p:sp>
      <p:sp>
        <p:nvSpPr>
          <p:cNvPr id="3" name="Content Placeholder 2"/>
          <p:cNvSpPr>
            <a:spLocks noGrp="1"/>
          </p:cNvSpPr>
          <p:nvPr>
            <p:ph idx="1"/>
          </p:nvPr>
        </p:nvSpPr>
        <p:spPr>
          <a:xfrm>
            <a:off x="457200" y="1935480"/>
            <a:ext cx="8229600" cy="502920"/>
          </a:xfrm>
        </p:spPr>
        <p:txBody>
          <a:bodyPr/>
          <a:lstStyle/>
          <a:p>
            <a:pPr marL="514350" indent="-514350">
              <a:buNone/>
            </a:pPr>
            <a:r>
              <a:rPr lang="en-US" u="sng" dirty="0" smtClean="0"/>
              <a:t>1. ASHLAR FINE MASONRY</a:t>
            </a:r>
          </a:p>
        </p:txBody>
      </p:sp>
      <p:pic>
        <p:nvPicPr>
          <p:cNvPr id="8194" name="Picture 2" descr="C:\Users\prabha\Desktop\stone Masonry\ashlar masonry\Masonry.Stone.Limestone.Rustication.bump.jpg"/>
          <p:cNvPicPr>
            <a:picLocks noChangeAspect="1" noChangeArrowheads="1"/>
          </p:cNvPicPr>
          <p:nvPr/>
        </p:nvPicPr>
        <p:blipFill>
          <a:blip r:embed="rId2" cstate="print"/>
          <a:srcRect/>
          <a:stretch>
            <a:fillRect/>
          </a:stretch>
        </p:blipFill>
        <p:spPr bwMode="auto">
          <a:xfrm>
            <a:off x="1295400" y="2743200"/>
            <a:ext cx="6629400" cy="3657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smtClean="0"/>
              <a:t>In this type </a:t>
            </a:r>
            <a:r>
              <a:rPr lang="en-US" dirty="0" err="1" smtClean="0"/>
              <a:t>ashlar</a:t>
            </a:r>
            <a:r>
              <a:rPr lang="en-US" dirty="0" smtClean="0"/>
              <a:t> masonry, each stone is cut to uniform size and shape with all sides rectangular, so that the stone gives perfectly horizontal and vertical joints with adjoining stone. This type of </a:t>
            </a:r>
            <a:r>
              <a:rPr lang="en-US" dirty="0" err="1" smtClean="0"/>
              <a:t>ashlar</a:t>
            </a:r>
            <a:r>
              <a:rPr lang="en-US" dirty="0" smtClean="0"/>
              <a:t> masonry is very costly.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Ashlar</a:t>
            </a:r>
            <a:r>
              <a:rPr lang="en-US" dirty="0" smtClean="0"/>
              <a:t> rough tooled masonry</a:t>
            </a:r>
            <a:endParaRPr lang="en-US" dirty="0"/>
          </a:p>
        </p:txBody>
      </p:sp>
      <p:pic>
        <p:nvPicPr>
          <p:cNvPr id="9218" name="Picture 2" descr="C:\Users\prabha\Desktop\stone Masonry\ashlar masonry\masonry-walling-blocks-rough-dressed-limestone-buff-sr1.jpg"/>
          <p:cNvPicPr>
            <a:picLocks noGrp="1" noChangeAspect="1" noChangeArrowheads="1"/>
          </p:cNvPicPr>
          <p:nvPr>
            <p:ph idx="1"/>
          </p:nvPr>
        </p:nvPicPr>
        <p:blipFill>
          <a:blip r:embed="rId2" cstate="print"/>
          <a:srcRect/>
          <a:stretch>
            <a:fillRect/>
          </a:stretch>
        </p:blipFill>
        <p:spPr bwMode="auto">
          <a:xfrm>
            <a:off x="1143000" y="2286000"/>
            <a:ext cx="7162800" cy="3810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smtClean="0"/>
              <a:t>In this type of </a:t>
            </a:r>
            <a:r>
              <a:rPr lang="en-US" dirty="0" err="1" smtClean="0"/>
              <a:t>ashlar</a:t>
            </a:r>
            <a:r>
              <a:rPr lang="en-US" dirty="0" smtClean="0"/>
              <a:t> masonry, the beds and sides are finely chisel-dressed. But the face is made rough by means of tools. A strip, about 25mm wide and made by means of chisel is provided around the perimeter of the rough dressed face of each stone.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rubble masonry</a:t>
            </a:r>
            <a:endParaRPr lang="en-US" dirty="0"/>
          </a:p>
        </p:txBody>
      </p:sp>
      <p:sp>
        <p:nvSpPr>
          <p:cNvPr id="3" name="Content Placeholder 2"/>
          <p:cNvSpPr>
            <a:spLocks noGrp="1"/>
          </p:cNvSpPr>
          <p:nvPr>
            <p:ph idx="1"/>
          </p:nvPr>
        </p:nvSpPr>
        <p:spPr>
          <a:xfrm>
            <a:off x="457200" y="1935480"/>
            <a:ext cx="8229600" cy="655320"/>
          </a:xfrm>
        </p:spPr>
        <p:txBody>
          <a:bodyPr/>
          <a:lstStyle/>
          <a:p>
            <a:r>
              <a:rPr lang="en-US" u="sng" dirty="0" smtClean="0"/>
              <a:t>Coursed</a:t>
            </a:r>
          </a:p>
          <a:p>
            <a:endParaRPr lang="en-US" u="sng" dirty="0" smtClean="0"/>
          </a:p>
          <a:p>
            <a:pPr>
              <a:buNone/>
            </a:pPr>
            <a:endParaRPr lang="en-US" u="sng" dirty="0"/>
          </a:p>
        </p:txBody>
      </p:sp>
      <p:pic>
        <p:nvPicPr>
          <p:cNvPr id="1029" name="Picture 5" descr="C:\Users\prabha\Desktop\stone Masonry\S1250E5P-1.gif"/>
          <p:cNvPicPr>
            <a:picLocks noChangeAspect="1" noChangeArrowheads="1"/>
          </p:cNvPicPr>
          <p:nvPr/>
        </p:nvPicPr>
        <p:blipFill>
          <a:blip r:embed="rId2" cstate="print"/>
          <a:srcRect/>
          <a:stretch>
            <a:fillRect/>
          </a:stretch>
        </p:blipFill>
        <p:spPr bwMode="auto">
          <a:xfrm>
            <a:off x="609600" y="2514600"/>
            <a:ext cx="7315200" cy="3886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Ashlar</a:t>
            </a:r>
            <a:r>
              <a:rPr lang="en-US" dirty="0" smtClean="0"/>
              <a:t> rock or quarry faced masonry</a:t>
            </a:r>
            <a:endParaRPr lang="en-US" dirty="0"/>
          </a:p>
        </p:txBody>
      </p:sp>
      <p:pic>
        <p:nvPicPr>
          <p:cNvPr id="10242" name="Picture 2" descr="C:\Users\prabha\Desktop\stone Masonry\ashlar masonry\04_RubbleMasonry.jpg"/>
          <p:cNvPicPr>
            <a:picLocks noGrp="1" noChangeAspect="1" noChangeArrowheads="1"/>
          </p:cNvPicPr>
          <p:nvPr>
            <p:ph idx="1"/>
          </p:nvPr>
        </p:nvPicPr>
        <p:blipFill>
          <a:blip r:embed="rId2" cstate="print"/>
          <a:srcRect/>
          <a:stretch>
            <a:fillRect/>
          </a:stretch>
        </p:blipFill>
        <p:spPr bwMode="auto">
          <a:xfrm>
            <a:off x="1600200" y="1981200"/>
            <a:ext cx="6172199" cy="438943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smtClean="0"/>
              <a:t>In this type of ashlar masonry, a strip about 25mm wide and made by means of chisel is provided around the perimeter of every stone as in case of rough-tooled </a:t>
            </a:r>
            <a:r>
              <a:rPr lang="en-US" dirty="0" smtClean="0"/>
              <a:t>ashlar masonry</a:t>
            </a:r>
            <a:r>
              <a:rPr lang="en-US" dirty="0" smtClean="0"/>
              <a:t>. But the remaining portion of the face is left in the same form as </a:t>
            </a:r>
            <a:r>
              <a:rPr lang="en-US" dirty="0" smtClean="0"/>
              <a:t>received.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Ashlar</a:t>
            </a:r>
            <a:r>
              <a:rPr lang="en-US" dirty="0" smtClean="0"/>
              <a:t> chamfered masonry</a:t>
            </a:r>
            <a:endParaRPr lang="en-US" dirty="0"/>
          </a:p>
        </p:txBody>
      </p:sp>
      <p:pic>
        <p:nvPicPr>
          <p:cNvPr id="11266" name="Picture 2" descr="C:\Users\prabha\Desktop\stone Masonry\ashlar masonry\Ashlar-masonry-1.jpg"/>
          <p:cNvPicPr>
            <a:picLocks noGrp="1" noChangeAspect="1" noChangeArrowheads="1"/>
          </p:cNvPicPr>
          <p:nvPr>
            <p:ph idx="1"/>
          </p:nvPr>
        </p:nvPicPr>
        <p:blipFill>
          <a:blip r:embed="rId2" cstate="print"/>
          <a:srcRect/>
          <a:stretch>
            <a:fillRect/>
          </a:stretch>
        </p:blipFill>
        <p:spPr bwMode="auto">
          <a:xfrm>
            <a:off x="228600" y="2133600"/>
            <a:ext cx="4724399" cy="3429000"/>
          </a:xfrm>
          <a:prstGeom prst="rect">
            <a:avLst/>
          </a:prstGeom>
          <a:noFill/>
        </p:spPr>
      </p:pic>
      <p:pic>
        <p:nvPicPr>
          <p:cNvPr id="11267" name="Picture 3" descr="C:\Users\prabha\Desktop\stone Masonry\ashlar masonry\Ashlar walling web.jpg"/>
          <p:cNvPicPr>
            <a:picLocks noChangeAspect="1" noChangeArrowheads="1"/>
          </p:cNvPicPr>
          <p:nvPr/>
        </p:nvPicPr>
        <p:blipFill>
          <a:blip r:embed="rId3" cstate="print"/>
          <a:srcRect/>
          <a:stretch>
            <a:fillRect/>
          </a:stretch>
        </p:blipFill>
        <p:spPr bwMode="auto">
          <a:xfrm>
            <a:off x="5105400" y="2362200"/>
            <a:ext cx="3810000" cy="29337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smtClean="0"/>
              <a:t>In this type of ashlar masonry, the strip is provided as </a:t>
            </a:r>
            <a:r>
              <a:rPr lang="en-US" dirty="0" smtClean="0"/>
              <a:t>earlier</a:t>
            </a:r>
            <a:r>
              <a:rPr lang="en-US" dirty="0" smtClean="0"/>
              <a:t>. </a:t>
            </a:r>
            <a:r>
              <a:rPr lang="en-US" dirty="0" smtClean="0"/>
              <a:t>But it is chamfered or beveled at an angle of 45 degrees by means of chisel for a depth of about 25mm.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Ashlar</a:t>
            </a:r>
            <a:r>
              <a:rPr lang="en-US" dirty="0" smtClean="0"/>
              <a:t> back in course masonry</a:t>
            </a:r>
            <a:endParaRPr lang="en-US" dirty="0"/>
          </a:p>
        </p:txBody>
      </p:sp>
      <p:pic>
        <p:nvPicPr>
          <p:cNvPr id="12290" name="Picture 2" descr="C:\Users\prabha\Desktop\stone Masonry\ashlar masonry\Classes-Of-Stone-Masonry-301-1.jpg"/>
          <p:cNvPicPr>
            <a:picLocks noGrp="1" noChangeAspect="1" noChangeArrowheads="1"/>
          </p:cNvPicPr>
          <p:nvPr>
            <p:ph idx="1"/>
          </p:nvPr>
        </p:nvPicPr>
        <p:blipFill>
          <a:blip r:embed="rId2" cstate="print"/>
          <a:srcRect/>
          <a:stretch>
            <a:fillRect/>
          </a:stretch>
        </p:blipFill>
        <p:spPr bwMode="auto">
          <a:xfrm>
            <a:off x="1066800" y="2286000"/>
            <a:ext cx="6400799" cy="358139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smtClean="0"/>
              <a:t>This is combination of rubble masonry and </a:t>
            </a:r>
            <a:r>
              <a:rPr lang="en-US" dirty="0" err="1" smtClean="0"/>
              <a:t>ashlar</a:t>
            </a:r>
            <a:r>
              <a:rPr lang="en-US" dirty="0" smtClean="0"/>
              <a:t> masonry. In this type of </a:t>
            </a:r>
            <a:r>
              <a:rPr lang="en-US" dirty="0" err="1" smtClean="0"/>
              <a:t>masondry</a:t>
            </a:r>
            <a:r>
              <a:rPr lang="en-US" dirty="0" smtClean="0"/>
              <a:t>, the face work is provided with rough tooled or hammer </a:t>
            </a:r>
            <a:r>
              <a:rPr lang="en-US" dirty="0" smtClean="0"/>
              <a:t>dressed </a:t>
            </a:r>
            <a:r>
              <a:rPr lang="en-US" dirty="0" smtClean="0"/>
              <a:t>stones and backing of the wall may be made in rubble masonry.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smtClean="0"/>
              <a:t>In this type of masonry, the stones used are of widely different sizes. This is the roughest and cheapest form of stone masonry.</a:t>
            </a:r>
          </a:p>
          <a:p>
            <a:r>
              <a:rPr lang="en-US" dirty="0" smtClean="0"/>
              <a:t>In coursed random rubble masonry, the masonry work is carried out in courses such that the stones in a particular course are of equal height.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09600"/>
            <a:ext cx="8229600" cy="94488"/>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33400"/>
          </a:xfrm>
        </p:spPr>
        <p:txBody>
          <a:bodyPr/>
          <a:lstStyle/>
          <a:p>
            <a:r>
              <a:rPr lang="en-US" u="sng" dirty="0" err="1" smtClean="0"/>
              <a:t>uncoursed</a:t>
            </a:r>
            <a:endParaRPr lang="en-US" u="sng" dirty="0"/>
          </a:p>
        </p:txBody>
      </p:sp>
      <p:pic>
        <p:nvPicPr>
          <p:cNvPr id="2052" name="Picture 4" descr="C:\Users\prabha\Desktop\stone Masonry\S1250E5P-2.gif"/>
          <p:cNvPicPr>
            <a:picLocks noChangeAspect="1" noChangeArrowheads="1"/>
          </p:cNvPicPr>
          <p:nvPr/>
        </p:nvPicPr>
        <p:blipFill>
          <a:blip r:embed="rId2" cstate="print"/>
          <a:srcRect/>
          <a:stretch>
            <a:fillRect/>
          </a:stretch>
        </p:blipFill>
        <p:spPr bwMode="auto">
          <a:xfrm>
            <a:off x="1066800" y="1219200"/>
            <a:ext cx="7772399" cy="44767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smtClean="0"/>
              <a:t>In this type of masonry, the stones used are of widely different sizes. This is the roughest and cheapest form of stone masonry.</a:t>
            </a:r>
          </a:p>
          <a:p>
            <a:r>
              <a:rPr lang="en-US" dirty="0" smtClean="0"/>
              <a:t>In </a:t>
            </a:r>
            <a:r>
              <a:rPr lang="en-US" dirty="0" err="1" smtClean="0"/>
              <a:t>uncoursed</a:t>
            </a:r>
            <a:r>
              <a:rPr lang="en-US" dirty="0" smtClean="0"/>
              <a:t> random rubble masonry, the </a:t>
            </a:r>
            <a:r>
              <a:rPr lang="en-US" dirty="0" smtClean="0"/>
              <a:t>courses </a:t>
            </a:r>
            <a:r>
              <a:rPr lang="en-US" dirty="0" smtClean="0"/>
              <a:t>are not maintained regularly. The larger stones are laid first and the spaces between them are then </a:t>
            </a:r>
            <a:r>
              <a:rPr lang="en-US" dirty="0" smtClean="0"/>
              <a:t>filled.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Square rubble masonry</a:t>
            </a:r>
            <a:endParaRPr lang="en-US" dirty="0"/>
          </a:p>
        </p:txBody>
      </p:sp>
      <p:sp>
        <p:nvSpPr>
          <p:cNvPr id="3" name="Content Placeholder 2"/>
          <p:cNvSpPr>
            <a:spLocks noGrp="1"/>
          </p:cNvSpPr>
          <p:nvPr>
            <p:ph idx="1"/>
          </p:nvPr>
        </p:nvSpPr>
        <p:spPr>
          <a:xfrm>
            <a:off x="457200" y="1935480"/>
            <a:ext cx="8229600" cy="502920"/>
          </a:xfrm>
        </p:spPr>
        <p:txBody>
          <a:bodyPr/>
          <a:lstStyle/>
          <a:p>
            <a:r>
              <a:rPr lang="en-US" u="sng" dirty="0" smtClean="0"/>
              <a:t>Coursed</a:t>
            </a:r>
          </a:p>
        </p:txBody>
      </p:sp>
      <p:pic>
        <p:nvPicPr>
          <p:cNvPr id="3074" name="Picture 2" descr="C:\Users\prabha\Desktop\stone Masonry\Coursed Squared Rubble Masonry.jpg"/>
          <p:cNvPicPr>
            <a:picLocks noChangeAspect="1" noChangeArrowheads="1"/>
          </p:cNvPicPr>
          <p:nvPr/>
        </p:nvPicPr>
        <p:blipFill>
          <a:blip r:embed="rId2" cstate="print"/>
          <a:srcRect/>
          <a:stretch>
            <a:fillRect/>
          </a:stretch>
        </p:blipFill>
        <p:spPr bwMode="auto">
          <a:xfrm>
            <a:off x="838200" y="2286000"/>
            <a:ext cx="7543800" cy="4191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smtClean="0"/>
              <a:t>In this type of masonry stones having straight bed and sides are used. The stones are usually squared and brought to hammer dressed or straight cut finish.</a:t>
            </a:r>
          </a:p>
          <a:p>
            <a:r>
              <a:rPr lang="en-US" dirty="0" smtClean="0"/>
              <a:t>In the coursed square rubble masonry, the work is carried out in courses of varying depth.</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58369"/>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457200"/>
          </a:xfrm>
        </p:spPr>
        <p:txBody>
          <a:bodyPr>
            <a:normAutofit lnSpcReduction="10000"/>
          </a:bodyPr>
          <a:lstStyle/>
          <a:p>
            <a:r>
              <a:rPr lang="en-US" u="sng" dirty="0" err="1" smtClean="0"/>
              <a:t>uncoursed</a:t>
            </a:r>
            <a:endParaRPr lang="en-US" u="sng" dirty="0"/>
          </a:p>
        </p:txBody>
      </p:sp>
      <p:pic>
        <p:nvPicPr>
          <p:cNvPr id="4098" name="Picture 2" descr="C:\Users\prabha\Desktop\stone Masonry\Uncoursed squared rubble masonry.jpg"/>
          <p:cNvPicPr>
            <a:picLocks noChangeAspect="1" noChangeArrowheads="1"/>
          </p:cNvPicPr>
          <p:nvPr/>
        </p:nvPicPr>
        <p:blipFill>
          <a:blip r:embed="rId2" cstate="print"/>
          <a:srcRect/>
          <a:stretch>
            <a:fillRect/>
          </a:stretch>
        </p:blipFill>
        <p:spPr bwMode="auto">
          <a:xfrm>
            <a:off x="914400" y="1447800"/>
            <a:ext cx="7162800" cy="4953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smtClean="0"/>
              <a:t>In this type of masonry stones having straight bed and sides are used. The stones are usually squared and brought to hammer dressed or straight cut finish.</a:t>
            </a:r>
          </a:p>
          <a:p>
            <a:r>
              <a:rPr lang="en-US" dirty="0" smtClean="0"/>
              <a:t>In the </a:t>
            </a:r>
            <a:r>
              <a:rPr lang="en-US" dirty="0" err="1" smtClean="0"/>
              <a:t>uncoursed</a:t>
            </a:r>
            <a:r>
              <a:rPr lang="en-US" dirty="0" smtClean="0"/>
              <a:t> square rubble masonry, the different sizes of stones having straight edges and sides are arranged on face in several irregular patterns.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239</TotalTime>
  <Words>624</Words>
  <Application>Microsoft Office PowerPoint</Application>
  <PresentationFormat>On-screen Show (4:3)</PresentationFormat>
  <Paragraphs>44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TYPES OF STONE MASONRY</vt:lpstr>
      <vt:lpstr>Random rubble masonry</vt:lpstr>
      <vt:lpstr>Continue….</vt:lpstr>
      <vt:lpstr>PowerPoint Presentation</vt:lpstr>
      <vt:lpstr>Continue….</vt:lpstr>
      <vt:lpstr>Square rubble masonry</vt:lpstr>
      <vt:lpstr>Continue…</vt:lpstr>
      <vt:lpstr>PowerPoint Presentation</vt:lpstr>
      <vt:lpstr>Continue…</vt:lpstr>
      <vt:lpstr>Polygonal rubble masonry</vt:lpstr>
      <vt:lpstr>Continue…</vt:lpstr>
      <vt:lpstr>Flint rubble masonry</vt:lpstr>
      <vt:lpstr>Continue…</vt:lpstr>
      <vt:lpstr>Dry rubble masonry</vt:lpstr>
      <vt:lpstr>Continue…</vt:lpstr>
      <vt:lpstr>ASHLAR MASONRY</vt:lpstr>
      <vt:lpstr>Continue…</vt:lpstr>
      <vt:lpstr>Ashlar rough tooled masonry</vt:lpstr>
      <vt:lpstr>Continue…</vt:lpstr>
      <vt:lpstr>Ashlar rock or quarry faced masonry</vt:lpstr>
      <vt:lpstr>Continue…</vt:lpstr>
      <vt:lpstr>Ashlar chamfered masonry</vt:lpstr>
      <vt:lpstr>Continue…</vt:lpstr>
      <vt:lpstr>Ashlar back in course masonry</vt:lpstr>
      <vt:lpstr>Continue…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STONE MASONRY</dc:title>
  <dc:creator>prabha</dc:creator>
  <cp:lastModifiedBy>Raheel Waheed</cp:lastModifiedBy>
  <cp:revision>24</cp:revision>
  <dcterms:created xsi:type="dcterms:W3CDTF">2013-08-27T00:21:54Z</dcterms:created>
  <dcterms:modified xsi:type="dcterms:W3CDTF">2014-02-18T02:49:51Z</dcterms:modified>
</cp:coreProperties>
</file>