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84" r:id="rId2"/>
    <p:sldId id="257" r:id="rId3"/>
    <p:sldId id="300" r:id="rId4"/>
    <p:sldId id="304" r:id="rId5"/>
    <p:sldId id="319" r:id="rId6"/>
    <p:sldId id="313" r:id="rId7"/>
    <p:sldId id="314" r:id="rId8"/>
    <p:sldId id="317" r:id="rId9"/>
    <p:sldId id="321" r:id="rId10"/>
    <p:sldId id="297" r:id="rId11"/>
    <p:sldId id="315" r:id="rId12"/>
    <p:sldId id="291" r:id="rId13"/>
    <p:sldId id="32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4629" autoAdjust="0"/>
  </p:normalViewPr>
  <p:slideViewPr>
    <p:cSldViewPr>
      <p:cViewPr varScale="1">
        <p:scale>
          <a:sx n="65" d="100"/>
          <a:sy n="65" d="100"/>
        </p:scale>
        <p:origin x="1458"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F53C15-FF1B-4B82-BE85-EF1CE5D6FC3A}" type="datetimeFigureOut">
              <a:rPr lang="en-US" smtClean="0"/>
              <a:t>22-May-20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16216-EB60-4799-9804-46CDA9860654}" type="slidenum">
              <a:rPr lang="en-US" smtClean="0"/>
              <a:t>‹#›</a:t>
            </a:fld>
            <a:endParaRPr lang="en-US"/>
          </a:p>
        </p:txBody>
      </p:sp>
    </p:spTree>
    <p:extLst>
      <p:ext uri="{BB962C8B-B14F-4D97-AF65-F5344CB8AC3E}">
        <p14:creationId xmlns:p14="http://schemas.microsoft.com/office/powerpoint/2010/main" val="349407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716216-EB60-4799-9804-46CDA9860654}" type="slidenum">
              <a:rPr lang="en-US" smtClean="0"/>
              <a:t>13</a:t>
            </a:fld>
            <a:endParaRPr lang="en-US"/>
          </a:p>
        </p:txBody>
      </p:sp>
    </p:spTree>
    <p:extLst>
      <p:ext uri="{BB962C8B-B14F-4D97-AF65-F5344CB8AC3E}">
        <p14:creationId xmlns:p14="http://schemas.microsoft.com/office/powerpoint/2010/main" val="1908066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04B87CC-3433-48CF-90C9-938C3DDB98D8}" type="datetimeFigureOut">
              <a:rPr lang="en-US" smtClean="0"/>
              <a:t>22-May-20</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5CE46F8-6F5E-4E40-A584-AEA4DD9BB7CE}"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utoShape 2" descr="https://dl-web.dropbox.com/get/TICE%20Modules/7%20Modules/Module%204%20%28Tim%2C%20Geometric%20Construction%20%26%20Intro%20to%20CAD%29/6%20Picture%20Database/weber.gif?w=AABIGClutVgxBrQTUpMlEmBmytWAlMq8SmlN7q7KL53ypQ"/>
          <p:cNvSpPr>
            <a:spLocks noChangeAspect="1" noChangeArrowheads="1"/>
          </p:cNvSpPr>
          <p:nvPr userDrawn="1"/>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648200" y="152400"/>
            <a:ext cx="3505200" cy="304800"/>
          </a:xfrm>
        </p:spPr>
        <p:txBody>
          <a:bodyPr/>
          <a:lstStyle>
            <a:lvl1pPr algn="ctr">
              <a:defRPr/>
            </a:lvl1pPr>
          </a:lstStyle>
          <a:p>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04B87CC-3433-48CF-90C9-938C3DDB98D8}" type="datetimeFigureOut">
              <a:rPr lang="en-US" smtClean="0"/>
              <a:t>22-May-20</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5CE46F8-6F5E-4E40-A584-AEA4DD9BB7C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7.wmf"/><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wmf"/><Relationship Id="rId5" Type="http://schemas.openxmlformats.org/officeDocument/2006/relationships/image" Target="../media/image29.wmf"/><Relationship Id="rId4" Type="http://schemas.openxmlformats.org/officeDocument/2006/relationships/image" Target="../media/image28.gi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gi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86318"/>
            <a:ext cx="4038600" cy="4114800"/>
          </a:xfrm>
        </p:spPr>
        <p:txBody>
          <a:bodyPr>
            <a:normAutofit/>
          </a:bodyPr>
          <a:lstStyle/>
          <a:p>
            <a:pPr algn="ctr"/>
            <a:br>
              <a:rPr lang="en-US" sz="4400" b="1" i="1" dirty="0">
                <a:solidFill>
                  <a:srgbClr val="002060"/>
                </a:solidFill>
              </a:rPr>
            </a:br>
            <a:r>
              <a:rPr lang="en-US" sz="4400" b="1" i="1" dirty="0">
                <a:solidFill>
                  <a:srgbClr val="002060"/>
                </a:solidFill>
              </a:rPr>
              <a:t>RESIDENTIAL ARCHITECTURE</a:t>
            </a:r>
            <a:br>
              <a:rPr lang="en-US" sz="4400" b="1" i="1" dirty="0">
                <a:solidFill>
                  <a:srgbClr val="002060"/>
                </a:solidFill>
              </a:rPr>
            </a:br>
            <a:br>
              <a:rPr lang="en-US" sz="4400" b="1" i="1" dirty="0">
                <a:solidFill>
                  <a:srgbClr val="002060"/>
                </a:solidFill>
              </a:rPr>
            </a:br>
            <a:br>
              <a:rPr lang="en-US" sz="4400" b="1" i="1" dirty="0">
                <a:solidFill>
                  <a:srgbClr val="002060"/>
                </a:solidFill>
              </a:rPr>
            </a:br>
            <a:endParaRPr lang="en-US" sz="4400" b="1" i="1" dirty="0">
              <a:solidFill>
                <a:srgbClr val="002060"/>
              </a:solidFill>
            </a:endParaRPr>
          </a:p>
        </p:txBody>
      </p:sp>
      <p:sp>
        <p:nvSpPr>
          <p:cNvPr id="4" name="Date Placeholder 3"/>
          <p:cNvSpPr>
            <a:spLocks noGrp="1"/>
          </p:cNvSpPr>
          <p:nvPr>
            <p:ph type="dt" sz="half" idx="10"/>
          </p:nvPr>
        </p:nvSpPr>
        <p:spPr>
          <a:xfrm>
            <a:off x="4428732" y="-57880"/>
            <a:ext cx="3962400" cy="1678530"/>
          </a:xfrm>
        </p:spPr>
        <p:txBody>
          <a:bodyPr/>
          <a:lstStyle>
            <a:lvl1pPr algn="ctr">
              <a:defRPr/>
            </a:lvl1pPr>
          </a:lstStyle>
          <a:p>
            <a:r>
              <a:rPr lang="en-US" sz="3200" b="1" dirty="0"/>
              <a:t>ELEVATIONS</a:t>
            </a:r>
          </a:p>
        </p:txBody>
      </p:sp>
      <p:sp>
        <p:nvSpPr>
          <p:cNvPr id="17" name="Date Placeholder 3"/>
          <p:cNvSpPr txBox="1">
            <a:spLocks/>
          </p:cNvSpPr>
          <p:nvPr/>
        </p:nvSpPr>
        <p:spPr>
          <a:xfrm>
            <a:off x="4598192" y="3276600"/>
            <a:ext cx="3962400" cy="1678530"/>
          </a:xfrm>
          <a:prstGeom prst="rect">
            <a:avLst/>
          </a:prstGeom>
        </p:spPr>
        <p:txBody>
          <a:bodyPr vert="horz" lIns="91440" tIns="45720" rIns="91440" bIns="45720" rtlCol="0" anchor="b"/>
          <a:lstStyle>
            <a:defPPr>
              <a:defRPr lang="en-US"/>
            </a:defPPr>
            <a:lvl1pPr marL="0" algn="ctr" defTabSz="914400" rtl="0" eaLnBrk="1" latinLnBrk="0" hangingPunct="1">
              <a:defRPr sz="2400" kern="1200">
                <a:solidFill>
                  <a:srgbClr val="FEFEFE"/>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0070C0"/>
                </a:solidFill>
              </a:rPr>
              <a:t>Instructor: </a:t>
            </a:r>
          </a:p>
          <a:p>
            <a:r>
              <a:rPr lang="en-US" sz="3200" b="1" dirty="0">
                <a:solidFill>
                  <a:srgbClr val="0070C0"/>
                </a:solidFill>
              </a:rPr>
              <a:t>Syed Arif Hussain</a:t>
            </a:r>
          </a:p>
        </p:txBody>
      </p:sp>
      <p:pic>
        <p:nvPicPr>
          <p:cNvPr id="1028"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999" y="2438400"/>
            <a:ext cx="3733801"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7718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1260" y="1129911"/>
            <a:ext cx="4937080" cy="513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749300" y="533400"/>
            <a:ext cx="7696200" cy="1846659"/>
          </a:xfrm>
          <a:prstGeom prst="rect">
            <a:avLst/>
          </a:prstGeom>
        </p:spPr>
        <p:txBody>
          <a:bodyPr wrap="square">
            <a:spAutoFit/>
          </a:bodyPr>
          <a:lstStyle/>
          <a:p>
            <a:r>
              <a:rPr lang="en-US" dirty="0"/>
              <a:t> </a:t>
            </a:r>
          </a:p>
          <a:p>
            <a:r>
              <a:rPr lang="en-US" sz="2400" b="1" dirty="0">
                <a:solidFill>
                  <a:srgbClr val="0070C0"/>
                </a:solidFill>
              </a:rPr>
              <a:t>Required Elements</a:t>
            </a:r>
          </a:p>
          <a:p>
            <a:r>
              <a:rPr lang="en-US" b="1" dirty="0"/>
              <a:t>Show vertical height dimensions</a:t>
            </a:r>
          </a:p>
          <a:p>
            <a:r>
              <a:rPr lang="en-US" b="1" dirty="0"/>
              <a:t>	</a:t>
            </a:r>
          </a:p>
          <a:p>
            <a:r>
              <a:rPr lang="en-US" dirty="0"/>
              <a:t> </a:t>
            </a:r>
          </a:p>
          <a:p>
            <a:endParaRPr lang="en-US" dirty="0"/>
          </a:p>
        </p:txBody>
      </p:sp>
      <p:sp>
        <p:nvSpPr>
          <p:cNvPr id="3" name="TextBox 2"/>
          <p:cNvSpPr txBox="1"/>
          <p:nvPr/>
        </p:nvSpPr>
        <p:spPr>
          <a:xfrm rot="16200000">
            <a:off x="4566166" y="2596634"/>
            <a:ext cx="3276600" cy="369332"/>
          </a:xfrm>
          <a:prstGeom prst="rect">
            <a:avLst/>
          </a:prstGeom>
          <a:noFill/>
        </p:spPr>
        <p:txBody>
          <a:bodyPr wrap="square" rtlCol="0">
            <a:spAutoFit/>
          </a:bodyPr>
          <a:lstStyle/>
          <a:p>
            <a:r>
              <a:rPr lang="en-US" dirty="0">
                <a:solidFill>
                  <a:srgbClr val="C00000"/>
                </a:solidFill>
              </a:rPr>
              <a:t>Vertical height dimensions</a:t>
            </a:r>
          </a:p>
        </p:txBody>
      </p:sp>
      <p:sp>
        <p:nvSpPr>
          <p:cNvPr id="5" name="TextBox 4"/>
          <p:cNvSpPr txBox="1"/>
          <p:nvPr/>
        </p:nvSpPr>
        <p:spPr>
          <a:xfrm>
            <a:off x="4267200" y="4964162"/>
            <a:ext cx="2832100" cy="646331"/>
          </a:xfrm>
          <a:prstGeom prst="rect">
            <a:avLst/>
          </a:prstGeom>
          <a:noFill/>
        </p:spPr>
        <p:txBody>
          <a:bodyPr wrap="square" rtlCol="0">
            <a:spAutoFit/>
          </a:bodyPr>
          <a:lstStyle/>
          <a:p>
            <a:r>
              <a:rPr lang="en-US" dirty="0">
                <a:solidFill>
                  <a:srgbClr val="C00000"/>
                </a:solidFill>
              </a:rPr>
              <a:t>Frost Depth minimum 3’ below grade line</a:t>
            </a:r>
          </a:p>
        </p:txBody>
      </p:sp>
      <p:sp>
        <p:nvSpPr>
          <p:cNvPr id="7" name="TextBox 6"/>
          <p:cNvSpPr txBox="1"/>
          <p:nvPr/>
        </p:nvSpPr>
        <p:spPr>
          <a:xfrm>
            <a:off x="653577" y="3773269"/>
            <a:ext cx="2832100" cy="646331"/>
          </a:xfrm>
          <a:prstGeom prst="rect">
            <a:avLst/>
          </a:prstGeom>
          <a:noFill/>
        </p:spPr>
        <p:txBody>
          <a:bodyPr wrap="square" rtlCol="0">
            <a:spAutoFit/>
          </a:bodyPr>
          <a:lstStyle/>
          <a:p>
            <a:r>
              <a:rPr lang="en-US" dirty="0">
                <a:solidFill>
                  <a:srgbClr val="C00000"/>
                </a:solidFill>
              </a:rPr>
              <a:t>Top of foundation minimum 8” above grade line</a:t>
            </a:r>
          </a:p>
        </p:txBody>
      </p:sp>
      <p:cxnSp>
        <p:nvCxnSpPr>
          <p:cNvPr id="8" name="Straight Arrow Connector 7"/>
          <p:cNvCxnSpPr/>
          <p:nvPr/>
        </p:nvCxnSpPr>
        <p:spPr>
          <a:xfrm>
            <a:off x="3289813" y="4186015"/>
            <a:ext cx="455730" cy="1"/>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243936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653682" y="533400"/>
            <a:ext cx="7696200" cy="1015663"/>
          </a:xfrm>
          <a:prstGeom prst="rect">
            <a:avLst/>
          </a:prstGeom>
        </p:spPr>
        <p:txBody>
          <a:bodyPr wrap="square">
            <a:spAutoFit/>
          </a:bodyPr>
          <a:lstStyle/>
          <a:p>
            <a:r>
              <a:rPr lang="en-US" dirty="0"/>
              <a:t> </a:t>
            </a:r>
          </a:p>
          <a:p>
            <a:r>
              <a:rPr lang="en-US" sz="2400" b="1" dirty="0">
                <a:solidFill>
                  <a:srgbClr val="0070C0"/>
                </a:solidFill>
              </a:rPr>
              <a:t>Who needs Elevation plans?</a:t>
            </a:r>
          </a:p>
          <a:p>
            <a:r>
              <a:rPr lang="en-US" b="1" dirty="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066800"/>
            <a:ext cx="21812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GR6973\AppData\Local\Microsoft\Windows\Temporary Internet Files\Content.IE5\OTAFO7HN\MC90019950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8661" y="4237020"/>
            <a:ext cx="1260289" cy="1153732"/>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GR6973\AppData\Local\Microsoft\Windows\Temporary Internet Files\Content.IE5\AC0QST0C\MM900282784[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69078" y="1608165"/>
            <a:ext cx="1290843" cy="123304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GR6973\AppData\Local\Microsoft\Windows\Temporary Internet Files\Content.IE5\3QEUY506\MC90008246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0" y="1600200"/>
            <a:ext cx="1209614" cy="116052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GR6973\AppData\Local\Microsoft\Windows\Temporary Internet Files\Content.IE5\OTAFO7HN\MC90033372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4237546"/>
            <a:ext cx="1830629" cy="15416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00800" y="2838450"/>
            <a:ext cx="1752600" cy="369332"/>
          </a:xfrm>
          <a:prstGeom prst="rect">
            <a:avLst/>
          </a:prstGeom>
          <a:noFill/>
        </p:spPr>
        <p:txBody>
          <a:bodyPr wrap="square" rtlCol="0">
            <a:spAutoFit/>
          </a:bodyPr>
          <a:lstStyle/>
          <a:p>
            <a:r>
              <a:rPr lang="en-US" dirty="0"/>
              <a:t>Buyer/Owner</a:t>
            </a:r>
          </a:p>
        </p:txBody>
      </p:sp>
      <p:sp>
        <p:nvSpPr>
          <p:cNvPr id="17" name="TextBox 16"/>
          <p:cNvSpPr txBox="1"/>
          <p:nvPr/>
        </p:nvSpPr>
        <p:spPr>
          <a:xfrm>
            <a:off x="3721100" y="2806184"/>
            <a:ext cx="1752600" cy="369332"/>
          </a:xfrm>
          <a:prstGeom prst="rect">
            <a:avLst/>
          </a:prstGeom>
          <a:noFill/>
        </p:spPr>
        <p:txBody>
          <a:bodyPr wrap="square" rtlCol="0">
            <a:spAutoFit/>
          </a:bodyPr>
          <a:lstStyle/>
          <a:p>
            <a:r>
              <a:rPr lang="en-US" dirty="0"/>
              <a:t>Contractor</a:t>
            </a:r>
          </a:p>
        </p:txBody>
      </p:sp>
      <p:sp>
        <p:nvSpPr>
          <p:cNvPr id="18" name="TextBox 17"/>
          <p:cNvSpPr txBox="1"/>
          <p:nvPr/>
        </p:nvSpPr>
        <p:spPr>
          <a:xfrm>
            <a:off x="6208285" y="5438894"/>
            <a:ext cx="2068940" cy="646331"/>
          </a:xfrm>
          <a:prstGeom prst="rect">
            <a:avLst/>
          </a:prstGeom>
          <a:noFill/>
        </p:spPr>
        <p:txBody>
          <a:bodyPr wrap="square" rtlCol="0">
            <a:spAutoFit/>
          </a:bodyPr>
          <a:lstStyle/>
          <a:p>
            <a:r>
              <a:rPr lang="en-US" dirty="0"/>
              <a:t>Sub-Contractors</a:t>
            </a:r>
          </a:p>
          <a:p>
            <a:r>
              <a:rPr lang="en-US" dirty="0"/>
              <a:t>Truss manufacturer</a:t>
            </a:r>
          </a:p>
        </p:txBody>
      </p:sp>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26337" y="4210050"/>
            <a:ext cx="1419163" cy="1057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838200" y="5792891"/>
            <a:ext cx="1752600" cy="369332"/>
          </a:xfrm>
          <a:prstGeom prst="rect">
            <a:avLst/>
          </a:prstGeom>
          <a:noFill/>
        </p:spPr>
        <p:txBody>
          <a:bodyPr wrap="square" rtlCol="0">
            <a:spAutoFit/>
          </a:bodyPr>
          <a:lstStyle/>
          <a:p>
            <a:r>
              <a:rPr lang="en-US" dirty="0"/>
              <a:t>Engineer</a:t>
            </a:r>
          </a:p>
        </p:txBody>
      </p:sp>
      <p:sp>
        <p:nvSpPr>
          <p:cNvPr id="21" name="TextBox 20"/>
          <p:cNvSpPr txBox="1"/>
          <p:nvPr/>
        </p:nvSpPr>
        <p:spPr>
          <a:xfrm>
            <a:off x="691426" y="2873729"/>
            <a:ext cx="2207522" cy="369332"/>
          </a:xfrm>
          <a:prstGeom prst="rect">
            <a:avLst/>
          </a:prstGeom>
          <a:noFill/>
        </p:spPr>
        <p:txBody>
          <a:bodyPr wrap="square" rtlCol="0">
            <a:spAutoFit/>
          </a:bodyPr>
          <a:lstStyle/>
          <a:p>
            <a:r>
              <a:rPr lang="en-US" dirty="0"/>
              <a:t>Inspector/Plan check</a:t>
            </a:r>
          </a:p>
        </p:txBody>
      </p:sp>
      <p:sp>
        <p:nvSpPr>
          <p:cNvPr id="22" name="TextBox 21"/>
          <p:cNvSpPr txBox="1"/>
          <p:nvPr/>
        </p:nvSpPr>
        <p:spPr>
          <a:xfrm>
            <a:off x="3124200" y="4260113"/>
            <a:ext cx="1752600" cy="369332"/>
          </a:xfrm>
          <a:prstGeom prst="rect">
            <a:avLst/>
          </a:prstGeom>
          <a:noFill/>
        </p:spPr>
        <p:txBody>
          <a:bodyPr wrap="square" rtlCol="0">
            <a:spAutoFit/>
          </a:bodyPr>
          <a:lstStyle/>
          <a:p>
            <a:r>
              <a:rPr lang="en-US" dirty="0"/>
              <a:t>Others???</a:t>
            </a:r>
          </a:p>
        </p:txBody>
      </p:sp>
    </p:spTree>
    <p:extLst>
      <p:ext uri="{BB962C8B-B14F-4D97-AF65-F5344CB8AC3E}">
        <p14:creationId xmlns:p14="http://schemas.microsoft.com/office/powerpoint/2010/main" val="19766018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500" fill="hold"/>
                                        <p:tgtEl>
                                          <p:spTgt spid="1027"/>
                                        </p:tgtEl>
                                        <p:attrNameLst>
                                          <p:attrName>ppt_w</p:attrName>
                                        </p:attrNameLst>
                                      </p:cBhvr>
                                      <p:tavLst>
                                        <p:tav tm="0">
                                          <p:val>
                                            <p:fltVal val="0"/>
                                          </p:val>
                                        </p:tav>
                                        <p:tav tm="100000">
                                          <p:val>
                                            <p:strVal val="#ppt_w"/>
                                          </p:val>
                                        </p:tav>
                                      </p:tavLst>
                                    </p:anim>
                                    <p:anim calcmode="lin" valueType="num">
                                      <p:cBhvr>
                                        <p:cTn id="8" dur="500" fill="hold"/>
                                        <p:tgtEl>
                                          <p:spTgt spid="1027"/>
                                        </p:tgtEl>
                                        <p:attrNameLst>
                                          <p:attrName>ppt_h</p:attrName>
                                        </p:attrNameLst>
                                      </p:cBhvr>
                                      <p:tavLst>
                                        <p:tav tm="0">
                                          <p:val>
                                            <p:fltVal val="0"/>
                                          </p:val>
                                        </p:tav>
                                        <p:tav tm="100000">
                                          <p:val>
                                            <p:strVal val="#ppt_h"/>
                                          </p:val>
                                        </p:tav>
                                      </p:tavLst>
                                    </p:anim>
                                    <p:animEffect transition="in" filter="fade">
                                      <p:cBhvr>
                                        <p:cTn id="9" dur="500"/>
                                        <p:tgtEl>
                                          <p:spTgt spid="102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p:cTn id="19" dur="500" fill="hold"/>
                                        <p:tgtEl>
                                          <p:spTgt spid="1034"/>
                                        </p:tgtEl>
                                        <p:attrNameLst>
                                          <p:attrName>ppt_w</p:attrName>
                                        </p:attrNameLst>
                                      </p:cBhvr>
                                      <p:tavLst>
                                        <p:tav tm="0">
                                          <p:val>
                                            <p:fltVal val="0"/>
                                          </p:val>
                                        </p:tav>
                                        <p:tav tm="100000">
                                          <p:val>
                                            <p:strVal val="#ppt_w"/>
                                          </p:val>
                                        </p:tav>
                                      </p:tavLst>
                                    </p:anim>
                                    <p:anim calcmode="lin" valueType="num">
                                      <p:cBhvr>
                                        <p:cTn id="20" dur="500" fill="hold"/>
                                        <p:tgtEl>
                                          <p:spTgt spid="1034"/>
                                        </p:tgtEl>
                                        <p:attrNameLst>
                                          <p:attrName>ppt_h</p:attrName>
                                        </p:attrNameLst>
                                      </p:cBhvr>
                                      <p:tavLst>
                                        <p:tav tm="0">
                                          <p:val>
                                            <p:fltVal val="0"/>
                                          </p:val>
                                        </p:tav>
                                        <p:tav tm="100000">
                                          <p:val>
                                            <p:strVal val="#ppt_h"/>
                                          </p:val>
                                        </p:tav>
                                      </p:tavLst>
                                    </p:anim>
                                    <p:animEffect transition="in" filter="fade">
                                      <p:cBhvr>
                                        <p:cTn id="21" dur="500"/>
                                        <p:tgtEl>
                                          <p:spTgt spid="103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par>
                                <p:cTn id="34" presetID="53" presetClass="entr" presetSubtype="16" fill="hold" nodeType="withEffect">
                                  <p:stCondLst>
                                    <p:cond delay="0"/>
                                  </p:stCondLst>
                                  <p:childTnLst>
                                    <p:set>
                                      <p:cBhvr>
                                        <p:cTn id="35" dur="1" fill="hold">
                                          <p:stCondLst>
                                            <p:cond delay="0"/>
                                          </p:stCondLst>
                                        </p:cTn>
                                        <p:tgtEl>
                                          <p:spTgt spid="1031"/>
                                        </p:tgtEl>
                                        <p:attrNameLst>
                                          <p:attrName>style.visibility</p:attrName>
                                        </p:attrNameLst>
                                      </p:cBhvr>
                                      <p:to>
                                        <p:strVal val="visible"/>
                                      </p:to>
                                    </p:set>
                                    <p:anim calcmode="lin" valueType="num">
                                      <p:cBhvr>
                                        <p:cTn id="36" dur="500" fill="hold"/>
                                        <p:tgtEl>
                                          <p:spTgt spid="1031"/>
                                        </p:tgtEl>
                                        <p:attrNameLst>
                                          <p:attrName>ppt_w</p:attrName>
                                        </p:attrNameLst>
                                      </p:cBhvr>
                                      <p:tavLst>
                                        <p:tav tm="0">
                                          <p:val>
                                            <p:fltVal val="0"/>
                                          </p:val>
                                        </p:tav>
                                        <p:tav tm="100000">
                                          <p:val>
                                            <p:strVal val="#ppt_w"/>
                                          </p:val>
                                        </p:tav>
                                      </p:tavLst>
                                    </p:anim>
                                    <p:anim calcmode="lin" valueType="num">
                                      <p:cBhvr>
                                        <p:cTn id="37" dur="500" fill="hold"/>
                                        <p:tgtEl>
                                          <p:spTgt spid="1031"/>
                                        </p:tgtEl>
                                        <p:attrNameLst>
                                          <p:attrName>ppt_h</p:attrName>
                                        </p:attrNameLst>
                                      </p:cBhvr>
                                      <p:tavLst>
                                        <p:tav tm="0">
                                          <p:val>
                                            <p:fltVal val="0"/>
                                          </p:val>
                                        </p:tav>
                                        <p:tav tm="100000">
                                          <p:val>
                                            <p:strVal val="#ppt_h"/>
                                          </p:val>
                                        </p:tav>
                                      </p:tavLst>
                                    </p:anim>
                                    <p:animEffect transition="in" filter="fade">
                                      <p:cBhvr>
                                        <p:cTn id="38" dur="500"/>
                                        <p:tgtEl>
                                          <p:spTgt spid="103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32"/>
                                        </p:tgtEl>
                                        <p:attrNameLst>
                                          <p:attrName>style.visibility</p:attrName>
                                        </p:attrNameLst>
                                      </p:cBhvr>
                                      <p:to>
                                        <p:strVal val="visible"/>
                                      </p:to>
                                    </p:set>
                                    <p:anim calcmode="lin" valueType="num">
                                      <p:cBhvr>
                                        <p:cTn id="43" dur="500" fill="hold"/>
                                        <p:tgtEl>
                                          <p:spTgt spid="1032"/>
                                        </p:tgtEl>
                                        <p:attrNameLst>
                                          <p:attrName>ppt_w</p:attrName>
                                        </p:attrNameLst>
                                      </p:cBhvr>
                                      <p:tavLst>
                                        <p:tav tm="0">
                                          <p:val>
                                            <p:fltVal val="0"/>
                                          </p:val>
                                        </p:tav>
                                        <p:tav tm="100000">
                                          <p:val>
                                            <p:strVal val="#ppt_w"/>
                                          </p:val>
                                        </p:tav>
                                      </p:tavLst>
                                    </p:anim>
                                    <p:anim calcmode="lin" valueType="num">
                                      <p:cBhvr>
                                        <p:cTn id="44" dur="500" fill="hold"/>
                                        <p:tgtEl>
                                          <p:spTgt spid="1032"/>
                                        </p:tgtEl>
                                        <p:attrNameLst>
                                          <p:attrName>ppt_h</p:attrName>
                                        </p:attrNameLst>
                                      </p:cBhvr>
                                      <p:tavLst>
                                        <p:tav tm="0">
                                          <p:val>
                                            <p:fltVal val="0"/>
                                          </p:val>
                                        </p:tav>
                                        <p:tav tm="100000">
                                          <p:val>
                                            <p:strVal val="#ppt_h"/>
                                          </p:val>
                                        </p:tav>
                                      </p:tavLst>
                                    </p:anim>
                                    <p:animEffect transition="in" filter="fade">
                                      <p:cBhvr>
                                        <p:cTn id="45" dur="500"/>
                                        <p:tgtEl>
                                          <p:spTgt spid="10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p:cTn id="48" dur="500" fill="hold"/>
                                        <p:tgtEl>
                                          <p:spTgt spid="17"/>
                                        </p:tgtEl>
                                        <p:attrNameLst>
                                          <p:attrName>ppt_w</p:attrName>
                                        </p:attrNameLst>
                                      </p:cBhvr>
                                      <p:tavLst>
                                        <p:tav tm="0">
                                          <p:val>
                                            <p:fltVal val="0"/>
                                          </p:val>
                                        </p:tav>
                                        <p:tav tm="100000">
                                          <p:val>
                                            <p:strVal val="#ppt_w"/>
                                          </p:val>
                                        </p:tav>
                                      </p:tavLst>
                                    </p:anim>
                                    <p:anim calcmode="lin" valueType="num">
                                      <p:cBhvr>
                                        <p:cTn id="49" dur="500" fill="hold"/>
                                        <p:tgtEl>
                                          <p:spTgt spid="17"/>
                                        </p:tgtEl>
                                        <p:attrNameLst>
                                          <p:attrName>ppt_h</p:attrName>
                                        </p:attrNameLst>
                                      </p:cBhvr>
                                      <p:tavLst>
                                        <p:tav tm="0">
                                          <p:val>
                                            <p:fltVal val="0"/>
                                          </p:val>
                                        </p:tav>
                                        <p:tav tm="100000">
                                          <p:val>
                                            <p:strVal val="#ppt_h"/>
                                          </p:val>
                                        </p:tav>
                                      </p:tavLst>
                                    </p:anim>
                                    <p:animEffect transition="in" filter="fade">
                                      <p:cBhvr>
                                        <p:cTn id="50" dur="500"/>
                                        <p:tgtEl>
                                          <p:spTgt spid="17"/>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1029"/>
                                        </p:tgtEl>
                                        <p:attrNameLst>
                                          <p:attrName>style.visibility</p:attrName>
                                        </p:attrNameLst>
                                      </p:cBhvr>
                                      <p:to>
                                        <p:strVal val="visible"/>
                                      </p:to>
                                    </p:set>
                                    <p:anim calcmode="lin" valueType="num">
                                      <p:cBhvr>
                                        <p:cTn id="55" dur="500" fill="hold"/>
                                        <p:tgtEl>
                                          <p:spTgt spid="1029"/>
                                        </p:tgtEl>
                                        <p:attrNameLst>
                                          <p:attrName>ppt_w</p:attrName>
                                        </p:attrNameLst>
                                      </p:cBhvr>
                                      <p:tavLst>
                                        <p:tav tm="0">
                                          <p:val>
                                            <p:fltVal val="0"/>
                                          </p:val>
                                        </p:tav>
                                        <p:tav tm="100000">
                                          <p:val>
                                            <p:strVal val="#ppt_w"/>
                                          </p:val>
                                        </p:tav>
                                      </p:tavLst>
                                    </p:anim>
                                    <p:anim calcmode="lin" valueType="num">
                                      <p:cBhvr>
                                        <p:cTn id="56" dur="500" fill="hold"/>
                                        <p:tgtEl>
                                          <p:spTgt spid="1029"/>
                                        </p:tgtEl>
                                        <p:attrNameLst>
                                          <p:attrName>ppt_h</p:attrName>
                                        </p:attrNameLst>
                                      </p:cBhvr>
                                      <p:tavLst>
                                        <p:tav tm="0">
                                          <p:val>
                                            <p:fltVal val="0"/>
                                          </p:val>
                                        </p:tav>
                                        <p:tav tm="100000">
                                          <p:val>
                                            <p:strVal val="#ppt_h"/>
                                          </p:val>
                                        </p:tav>
                                      </p:tavLst>
                                    </p:anim>
                                    <p:animEffect transition="in" filter="fade">
                                      <p:cBhvr>
                                        <p:cTn id="57" dur="500"/>
                                        <p:tgtEl>
                                          <p:spTgt spid="1029"/>
                                        </p:tgtEl>
                                      </p:cBhvr>
                                    </p:animEffect>
                                  </p:childTnLst>
                                </p:cTn>
                              </p:par>
                              <p:par>
                                <p:cTn id="58" presetID="53" presetClass="entr" presetSubtype="16" fill="hold" nodeType="withEffect">
                                  <p:stCondLst>
                                    <p:cond delay="0"/>
                                  </p:stCondLst>
                                  <p:childTnLst>
                                    <p:set>
                                      <p:cBhvr>
                                        <p:cTn id="59" dur="1" fill="hold">
                                          <p:stCondLst>
                                            <p:cond delay="0"/>
                                          </p:stCondLst>
                                        </p:cTn>
                                        <p:tgtEl>
                                          <p:spTgt spid="1036"/>
                                        </p:tgtEl>
                                        <p:attrNameLst>
                                          <p:attrName>style.visibility</p:attrName>
                                        </p:attrNameLst>
                                      </p:cBhvr>
                                      <p:to>
                                        <p:strVal val="visible"/>
                                      </p:to>
                                    </p:set>
                                    <p:anim calcmode="lin" valueType="num">
                                      <p:cBhvr>
                                        <p:cTn id="60" dur="500" fill="hold"/>
                                        <p:tgtEl>
                                          <p:spTgt spid="1036"/>
                                        </p:tgtEl>
                                        <p:attrNameLst>
                                          <p:attrName>ppt_w</p:attrName>
                                        </p:attrNameLst>
                                      </p:cBhvr>
                                      <p:tavLst>
                                        <p:tav tm="0">
                                          <p:val>
                                            <p:fltVal val="0"/>
                                          </p:val>
                                        </p:tav>
                                        <p:tav tm="100000">
                                          <p:val>
                                            <p:strVal val="#ppt_w"/>
                                          </p:val>
                                        </p:tav>
                                      </p:tavLst>
                                    </p:anim>
                                    <p:anim calcmode="lin" valueType="num">
                                      <p:cBhvr>
                                        <p:cTn id="61" dur="500" fill="hold"/>
                                        <p:tgtEl>
                                          <p:spTgt spid="1036"/>
                                        </p:tgtEl>
                                        <p:attrNameLst>
                                          <p:attrName>ppt_h</p:attrName>
                                        </p:attrNameLst>
                                      </p:cBhvr>
                                      <p:tavLst>
                                        <p:tav tm="0">
                                          <p:val>
                                            <p:fltVal val="0"/>
                                          </p:val>
                                        </p:tav>
                                        <p:tav tm="100000">
                                          <p:val>
                                            <p:strVal val="#ppt_h"/>
                                          </p:val>
                                        </p:tav>
                                      </p:tavLst>
                                    </p:anim>
                                    <p:animEffect transition="in" filter="fade">
                                      <p:cBhvr>
                                        <p:cTn id="62" dur="500"/>
                                        <p:tgtEl>
                                          <p:spTgt spid="103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fltVal val="0"/>
                                          </p:val>
                                        </p:tav>
                                        <p:tav tm="100000">
                                          <p:val>
                                            <p:strVal val="#ppt_h"/>
                                          </p:val>
                                        </p:tav>
                                      </p:tavLst>
                                    </p:anim>
                                    <p:animEffect transition="in" filter="fade">
                                      <p:cBhvr>
                                        <p:cTn id="7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7" grpId="0"/>
      <p:bldP spid="18"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533400" y="533400"/>
            <a:ext cx="8153400" cy="5232202"/>
          </a:xfrm>
          <a:prstGeom prst="rect">
            <a:avLst/>
          </a:prstGeom>
        </p:spPr>
        <p:txBody>
          <a:bodyPr wrap="square">
            <a:spAutoFit/>
          </a:bodyPr>
          <a:lstStyle/>
          <a:p>
            <a:r>
              <a:rPr lang="en-US" dirty="0"/>
              <a:t> </a:t>
            </a:r>
          </a:p>
          <a:p>
            <a:r>
              <a:rPr lang="en-US" sz="2400" b="1" dirty="0">
                <a:solidFill>
                  <a:srgbClr val="0070C0"/>
                </a:solidFill>
              </a:rPr>
              <a:t>Summary </a:t>
            </a:r>
          </a:p>
          <a:p>
            <a:endParaRPr lang="en-US" b="1" dirty="0"/>
          </a:p>
          <a:p>
            <a:endParaRPr lang="en-US" sz="2000" b="1" dirty="0"/>
          </a:p>
          <a:p>
            <a:pPr marL="342900" indent="-342900">
              <a:buClr>
                <a:schemeClr val="tx2"/>
              </a:buClr>
              <a:buFont typeface="Wingdings" pitchFamily="2" charset="2"/>
              <a:buChar char="§"/>
            </a:pPr>
            <a:r>
              <a:rPr lang="en-US" sz="2000" dirty="0"/>
              <a:t>An Elevation is an orthographic projection from the floor plan</a:t>
            </a:r>
          </a:p>
          <a:p>
            <a:pPr marL="342900" indent="-342900">
              <a:buClr>
                <a:schemeClr val="tx2"/>
              </a:buClr>
              <a:buFont typeface="Wingdings" pitchFamily="2" charset="2"/>
              <a:buChar char="§"/>
            </a:pPr>
            <a:r>
              <a:rPr lang="en-US" sz="2000" dirty="0"/>
              <a:t>An Elevation shows what the outside of the house looks like</a:t>
            </a:r>
          </a:p>
          <a:p>
            <a:pPr marL="342900" indent="-342900">
              <a:buClr>
                <a:schemeClr val="tx2"/>
              </a:buClr>
              <a:buFont typeface="Wingdings" pitchFamily="2" charset="2"/>
              <a:buChar char="§"/>
            </a:pPr>
            <a:r>
              <a:rPr lang="en-US" sz="2000" dirty="0"/>
              <a:t>An Elevation shows vertical height dimensions usually on the front view </a:t>
            </a:r>
          </a:p>
          <a:p>
            <a:pPr marL="342900" indent="-342900">
              <a:buClr>
                <a:schemeClr val="tx2"/>
              </a:buClr>
              <a:buFont typeface="Wingdings" pitchFamily="2" charset="2"/>
              <a:buChar char="§"/>
            </a:pPr>
            <a:r>
              <a:rPr lang="en-US" sz="2000" dirty="0"/>
              <a:t>4 Elevations are usually shown on a set of plans </a:t>
            </a:r>
          </a:p>
          <a:p>
            <a:pPr marL="342900" indent="-342900">
              <a:buClr>
                <a:schemeClr val="tx2"/>
              </a:buClr>
              <a:buFont typeface="Wingdings" pitchFamily="2" charset="2"/>
              <a:buChar char="§"/>
            </a:pPr>
            <a:r>
              <a:rPr lang="en-US" sz="2000" dirty="0"/>
              <a:t>	Front, Rear, Right Side, Left Side</a:t>
            </a:r>
          </a:p>
          <a:p>
            <a:pPr marL="342900" indent="-342900">
              <a:buClr>
                <a:schemeClr val="tx2"/>
              </a:buClr>
              <a:buFont typeface="Wingdings" pitchFamily="2" charset="2"/>
              <a:buChar char="§"/>
            </a:pPr>
            <a:r>
              <a:rPr lang="en-US" sz="2000" dirty="0"/>
              <a:t>Elevations are typically printed at ¼”= 1’-0”</a:t>
            </a:r>
          </a:p>
          <a:p>
            <a:pPr marL="342900" indent="-342900">
              <a:buClr>
                <a:schemeClr val="tx2"/>
              </a:buClr>
              <a:buFont typeface="Wingdings" pitchFamily="2" charset="2"/>
              <a:buChar char="§"/>
            </a:pPr>
            <a:r>
              <a:rPr lang="en-US" sz="2000" dirty="0"/>
              <a:t>Used to relay information- Heights, Roof and Wall coverings, </a:t>
            </a:r>
          </a:p>
          <a:p>
            <a:pPr marL="342900" indent="-342900">
              <a:buClr>
                <a:schemeClr val="tx2"/>
              </a:buClr>
              <a:buFont typeface="Wingdings" pitchFamily="2" charset="2"/>
              <a:buChar char="§"/>
            </a:pPr>
            <a:r>
              <a:rPr lang="en-US" sz="2000" dirty="0"/>
              <a:t>Lines below finish grade are drawn using hidden lines</a:t>
            </a:r>
          </a:p>
          <a:p>
            <a:pPr marL="342900" indent="-342900">
              <a:buClr>
                <a:schemeClr val="tx2"/>
              </a:buClr>
              <a:buFont typeface="Wingdings" pitchFamily="2" charset="2"/>
              <a:buChar char="§"/>
            </a:pPr>
            <a:r>
              <a:rPr lang="en-US" sz="2000" dirty="0"/>
              <a:t>Floor and Ceiling lines drawn using center lines</a:t>
            </a:r>
          </a:p>
          <a:p>
            <a:pPr marL="342900" indent="-342900">
              <a:buClr>
                <a:schemeClr val="tx2"/>
              </a:buClr>
              <a:buFont typeface="Wingdings" pitchFamily="2" charset="2"/>
              <a:buChar char="§"/>
            </a:pPr>
            <a:r>
              <a:rPr lang="en-US" sz="2000" dirty="0"/>
              <a:t>Finish grade is used as a reference on an elevation</a:t>
            </a:r>
          </a:p>
          <a:p>
            <a:pPr marL="285750" indent="-285750">
              <a:buFont typeface="Arial" pitchFamily="34" charset="0"/>
              <a:buChar char="•"/>
            </a:pPr>
            <a:endParaRPr lang="en-US" b="1" dirty="0"/>
          </a:p>
          <a:p>
            <a:endParaRPr lang="en-US" dirty="0"/>
          </a:p>
          <a:p>
            <a:endParaRPr lang="en-US" dirty="0"/>
          </a:p>
        </p:txBody>
      </p:sp>
    </p:spTree>
    <p:extLst>
      <p:ext uri="{BB962C8B-B14F-4D97-AF65-F5344CB8AC3E}">
        <p14:creationId xmlns:p14="http://schemas.microsoft.com/office/powerpoint/2010/main" val="35456383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847725"/>
            <a:ext cx="300037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Connector 7"/>
          <p:cNvCxnSpPr/>
          <p:nvPr/>
        </p:nvCxnSpPr>
        <p:spPr>
          <a:xfrm>
            <a:off x="1752600" y="5791200"/>
            <a:ext cx="50292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667000" y="2895600"/>
            <a:ext cx="0" cy="2895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257800" y="2895600"/>
            <a:ext cx="0" cy="28956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410200" y="1828800"/>
            <a:ext cx="0" cy="39624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581400" y="3124200"/>
            <a:ext cx="0" cy="2667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19600" y="3124200"/>
            <a:ext cx="0" cy="266700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600" y="457140"/>
            <a:ext cx="1981200" cy="400110"/>
          </a:xfrm>
          <a:prstGeom prst="rect">
            <a:avLst/>
          </a:prstGeom>
          <a:noFill/>
        </p:spPr>
        <p:txBody>
          <a:bodyPr wrap="square" rtlCol="0">
            <a:spAutoFit/>
          </a:bodyPr>
          <a:lstStyle/>
          <a:p>
            <a:r>
              <a:rPr lang="en-US" sz="2000" dirty="0">
                <a:solidFill>
                  <a:srgbClr val="FF0000"/>
                </a:solidFill>
              </a:rPr>
              <a:t>Draw House Plan</a:t>
            </a:r>
          </a:p>
        </p:txBody>
      </p:sp>
      <p:sp>
        <p:nvSpPr>
          <p:cNvPr id="14" name="TextBox 13"/>
          <p:cNvSpPr txBox="1"/>
          <p:nvPr/>
        </p:nvSpPr>
        <p:spPr>
          <a:xfrm>
            <a:off x="457200" y="5257800"/>
            <a:ext cx="1600200" cy="707886"/>
          </a:xfrm>
          <a:prstGeom prst="rect">
            <a:avLst/>
          </a:prstGeom>
          <a:noFill/>
        </p:spPr>
        <p:txBody>
          <a:bodyPr wrap="square" rtlCol="0">
            <a:spAutoFit/>
          </a:bodyPr>
          <a:lstStyle/>
          <a:p>
            <a:r>
              <a:rPr lang="en-US" sz="2000" dirty="0">
                <a:solidFill>
                  <a:srgbClr val="FF0000"/>
                </a:solidFill>
              </a:rPr>
              <a:t>Draw Baseline</a:t>
            </a:r>
          </a:p>
        </p:txBody>
      </p:sp>
      <p:sp>
        <p:nvSpPr>
          <p:cNvPr id="15" name="TextBox 14"/>
          <p:cNvSpPr txBox="1"/>
          <p:nvPr/>
        </p:nvSpPr>
        <p:spPr>
          <a:xfrm>
            <a:off x="609600" y="3581400"/>
            <a:ext cx="1828800" cy="707886"/>
          </a:xfrm>
          <a:prstGeom prst="rect">
            <a:avLst/>
          </a:prstGeom>
          <a:noFill/>
        </p:spPr>
        <p:txBody>
          <a:bodyPr wrap="square" rtlCol="0">
            <a:spAutoFit/>
          </a:bodyPr>
          <a:lstStyle/>
          <a:p>
            <a:r>
              <a:rPr lang="en-US" sz="2000" dirty="0">
                <a:solidFill>
                  <a:srgbClr val="FF0000"/>
                </a:solidFill>
              </a:rPr>
              <a:t>Draw Projections</a:t>
            </a:r>
          </a:p>
        </p:txBody>
      </p:sp>
      <p:sp>
        <p:nvSpPr>
          <p:cNvPr id="16" name="Rectangle 15"/>
          <p:cNvSpPr/>
          <p:nvPr/>
        </p:nvSpPr>
        <p:spPr>
          <a:xfrm>
            <a:off x="2667000" y="4289286"/>
            <a:ext cx="2743200" cy="1501914"/>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a:off x="3581400" y="4289286"/>
            <a:ext cx="0" cy="15019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19600" y="4289286"/>
            <a:ext cx="0" cy="150191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257800" y="4289286"/>
            <a:ext cx="0" cy="15019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5591175" y="4572000"/>
            <a:ext cx="2409825" cy="707886"/>
          </a:xfrm>
          <a:prstGeom prst="rect">
            <a:avLst/>
          </a:prstGeom>
          <a:noFill/>
        </p:spPr>
        <p:txBody>
          <a:bodyPr wrap="square" rtlCol="0">
            <a:spAutoFit/>
          </a:bodyPr>
          <a:lstStyle/>
          <a:p>
            <a:r>
              <a:rPr lang="en-US" sz="2000" dirty="0">
                <a:solidFill>
                  <a:srgbClr val="FF0000"/>
                </a:solidFill>
              </a:rPr>
              <a:t>Determine and Draw Wall Heights</a:t>
            </a:r>
          </a:p>
        </p:txBody>
      </p:sp>
      <p:sp>
        <p:nvSpPr>
          <p:cNvPr id="40" name="TextBox 39"/>
          <p:cNvSpPr txBox="1"/>
          <p:nvPr/>
        </p:nvSpPr>
        <p:spPr>
          <a:xfrm>
            <a:off x="457200" y="4472940"/>
            <a:ext cx="2667000" cy="707886"/>
          </a:xfrm>
          <a:prstGeom prst="rect">
            <a:avLst/>
          </a:prstGeom>
          <a:noFill/>
        </p:spPr>
        <p:txBody>
          <a:bodyPr wrap="square" rtlCol="0">
            <a:spAutoFit/>
          </a:bodyPr>
          <a:lstStyle/>
          <a:p>
            <a:r>
              <a:rPr lang="en-US" sz="2000" dirty="0">
                <a:solidFill>
                  <a:srgbClr val="FF0000"/>
                </a:solidFill>
              </a:rPr>
              <a:t>Draw Window and Doors Outline</a:t>
            </a:r>
          </a:p>
        </p:txBody>
      </p:sp>
      <p:sp>
        <p:nvSpPr>
          <p:cNvPr id="46" name="TextBox 45"/>
          <p:cNvSpPr txBox="1"/>
          <p:nvPr/>
        </p:nvSpPr>
        <p:spPr>
          <a:xfrm>
            <a:off x="6019800" y="3810000"/>
            <a:ext cx="2057400" cy="400110"/>
          </a:xfrm>
          <a:prstGeom prst="rect">
            <a:avLst/>
          </a:prstGeom>
          <a:noFill/>
        </p:spPr>
        <p:txBody>
          <a:bodyPr wrap="square" rtlCol="0">
            <a:spAutoFit/>
          </a:bodyPr>
          <a:lstStyle/>
          <a:p>
            <a:r>
              <a:rPr lang="en-US" sz="2000" dirty="0">
                <a:solidFill>
                  <a:srgbClr val="FF0000"/>
                </a:solidFill>
              </a:rPr>
              <a:t>Dropping Roofs</a:t>
            </a:r>
          </a:p>
        </p:txBody>
      </p:sp>
      <p:sp>
        <p:nvSpPr>
          <p:cNvPr id="47" name="Rectangle 46"/>
          <p:cNvSpPr/>
          <p:nvPr/>
        </p:nvSpPr>
        <p:spPr>
          <a:xfrm>
            <a:off x="2590800" y="4243567"/>
            <a:ext cx="2895600" cy="45719"/>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590800" y="3733800"/>
            <a:ext cx="2895600" cy="509767"/>
          </a:xfrm>
          <a:prstGeom prst="rect">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3581400" y="5676845"/>
            <a:ext cx="838200" cy="99037"/>
            <a:chOff x="2819400" y="2819400"/>
            <a:chExt cx="2971800" cy="990600"/>
          </a:xfrm>
          <a:solidFill>
            <a:schemeClr val="bg1"/>
          </a:solidFill>
        </p:grpSpPr>
        <p:sp>
          <p:nvSpPr>
            <p:cNvPr id="97" name="Rectangle 96"/>
            <p:cNvSpPr/>
            <p:nvPr/>
          </p:nvSpPr>
          <p:spPr>
            <a:xfrm>
              <a:off x="2819400" y="2819400"/>
              <a:ext cx="2971800" cy="990600"/>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8" name="Straight Connector 97"/>
            <p:cNvCxnSpPr/>
            <p:nvPr/>
          </p:nvCxnSpPr>
          <p:spPr>
            <a:xfrm>
              <a:off x="2819400" y="3048000"/>
              <a:ext cx="29718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97" idx="1"/>
              <a:endCxn id="97" idx="3"/>
            </p:cNvCxnSpPr>
            <p:nvPr/>
          </p:nvCxnSpPr>
          <p:spPr>
            <a:xfrm>
              <a:off x="2819400" y="3314700"/>
              <a:ext cx="29718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2819400" y="3581400"/>
              <a:ext cx="2971800"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43" name="TextBox 1042"/>
          <p:cNvSpPr txBox="1"/>
          <p:nvPr/>
        </p:nvSpPr>
        <p:spPr>
          <a:xfrm>
            <a:off x="5092762" y="5965686"/>
            <a:ext cx="1460438" cy="400110"/>
          </a:xfrm>
          <a:prstGeom prst="rect">
            <a:avLst/>
          </a:prstGeom>
          <a:noFill/>
        </p:spPr>
        <p:txBody>
          <a:bodyPr wrap="square" rtlCol="0">
            <a:spAutoFit/>
          </a:bodyPr>
          <a:lstStyle/>
          <a:p>
            <a:r>
              <a:rPr lang="en-US" sz="2000" dirty="0">
                <a:solidFill>
                  <a:srgbClr val="FF0000"/>
                </a:solidFill>
              </a:rPr>
              <a:t>Draw Stairs</a:t>
            </a:r>
          </a:p>
        </p:txBody>
      </p:sp>
      <p:grpSp>
        <p:nvGrpSpPr>
          <p:cNvPr id="1046" name="Group 1045"/>
          <p:cNvGrpSpPr/>
          <p:nvPr/>
        </p:nvGrpSpPr>
        <p:grpSpPr>
          <a:xfrm>
            <a:off x="2895600" y="4849743"/>
            <a:ext cx="2311462" cy="772297"/>
            <a:chOff x="2895600" y="4849743"/>
            <a:chExt cx="2311462" cy="772297"/>
          </a:xfrm>
        </p:grpSpPr>
        <p:sp>
          <p:nvSpPr>
            <p:cNvPr id="41" name="Rectangle 40"/>
            <p:cNvSpPr/>
            <p:nvPr/>
          </p:nvSpPr>
          <p:spPr>
            <a:xfrm>
              <a:off x="2895600" y="4860040"/>
              <a:ext cx="457200" cy="2286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788813" y="4860040"/>
              <a:ext cx="457200" cy="7620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457700" y="4849743"/>
              <a:ext cx="228600" cy="1524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4978462" y="4849743"/>
              <a:ext cx="228600" cy="152400"/>
            </a:xfrm>
            <a:prstGeom prst="rect">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stCxn id="41" idx="0"/>
              <a:endCxn id="41" idx="2"/>
            </p:cNvCxnSpPr>
            <p:nvPr/>
          </p:nvCxnSpPr>
          <p:spPr>
            <a:xfrm>
              <a:off x="3124200" y="4860040"/>
              <a:ext cx="0" cy="2286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43" idx="1"/>
              <a:endCxn id="43" idx="3"/>
            </p:cNvCxnSpPr>
            <p:nvPr/>
          </p:nvCxnSpPr>
          <p:spPr>
            <a:xfrm>
              <a:off x="4457700" y="4925943"/>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43" idx="0"/>
              <a:endCxn id="43" idx="2"/>
            </p:cNvCxnSpPr>
            <p:nvPr/>
          </p:nvCxnSpPr>
          <p:spPr>
            <a:xfrm>
              <a:off x="4572000" y="4849743"/>
              <a:ext cx="0" cy="152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5" idx="1"/>
            </p:cNvCxnSpPr>
            <p:nvPr/>
          </p:nvCxnSpPr>
          <p:spPr>
            <a:xfrm>
              <a:off x="4978462" y="4925943"/>
              <a:ext cx="2286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5" idx="0"/>
              <a:endCxn id="55" idx="2"/>
            </p:cNvCxnSpPr>
            <p:nvPr/>
          </p:nvCxnSpPr>
          <p:spPr>
            <a:xfrm>
              <a:off x="5092762" y="4849743"/>
              <a:ext cx="0" cy="15240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24" name="Rectangle 1023"/>
            <p:cNvSpPr/>
            <p:nvPr/>
          </p:nvSpPr>
          <p:spPr>
            <a:xfrm>
              <a:off x="3810000" y="4876799"/>
              <a:ext cx="198119" cy="73494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38600" y="4873568"/>
              <a:ext cx="186226" cy="734943"/>
            </a:xfrm>
            <a:prstGeom prst="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Oval 1024"/>
            <p:cNvSpPr/>
            <p:nvPr/>
          </p:nvSpPr>
          <p:spPr>
            <a:xfrm>
              <a:off x="3962400" y="5257026"/>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4038600" y="5258917"/>
              <a:ext cx="45719"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28" name="Straight Connector 1027"/>
            <p:cNvCxnSpPr/>
            <p:nvPr/>
          </p:nvCxnSpPr>
          <p:spPr>
            <a:xfrm>
              <a:off x="3810000" y="5002143"/>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038600" y="5003033"/>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809999" y="5181600"/>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038599" y="5181600"/>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3809998" y="5410200"/>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032653" y="5410200"/>
              <a:ext cx="198119"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41" idx="1"/>
              <a:endCxn id="41" idx="3"/>
            </p:cNvCxnSpPr>
            <p:nvPr/>
          </p:nvCxnSpPr>
          <p:spPr>
            <a:xfrm>
              <a:off x="2895600" y="4974340"/>
              <a:ext cx="457200"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3078" name="Picture 6" descr="Image result for do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0" y="5258917"/>
            <a:ext cx="1541929" cy="1197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801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1" nodeType="clickEffect">
                                  <p:stCondLst>
                                    <p:cond delay="0"/>
                                  </p:stCondLst>
                                  <p:childTnLst>
                                    <p:set>
                                      <p:cBhvr>
                                        <p:cTn id="38" dur="1" fill="hold">
                                          <p:stCondLst>
                                            <p:cond delay="0"/>
                                          </p:stCondLst>
                                        </p:cTn>
                                        <p:tgtEl>
                                          <p:spTgt spid="14"/>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1000" fill="hold"/>
                                        <p:tgtEl>
                                          <p:spTgt spid="34"/>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1000"/>
                                        <p:tgtEl>
                                          <p:spTgt spid="36"/>
                                        </p:tgtEl>
                                      </p:cBhvr>
                                    </p:animEffect>
                                    <p:anim calcmode="lin" valueType="num">
                                      <p:cBhvr>
                                        <p:cTn id="61" dur="1000" fill="hold"/>
                                        <p:tgtEl>
                                          <p:spTgt spid="36"/>
                                        </p:tgtEl>
                                        <p:attrNameLst>
                                          <p:attrName>ppt_x</p:attrName>
                                        </p:attrNameLst>
                                      </p:cBhvr>
                                      <p:tavLst>
                                        <p:tav tm="0">
                                          <p:val>
                                            <p:strVal val="#ppt_x"/>
                                          </p:val>
                                        </p:tav>
                                        <p:tav tm="100000">
                                          <p:val>
                                            <p:strVal val="#ppt_x"/>
                                          </p:val>
                                        </p:tav>
                                      </p:tavLst>
                                    </p:anim>
                                    <p:anim calcmode="lin" valueType="num">
                                      <p:cBhvr>
                                        <p:cTn id="62" dur="1000" fill="hold"/>
                                        <p:tgtEl>
                                          <p:spTgt spid="3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1000"/>
                                        <p:tgtEl>
                                          <p:spTgt spid="32"/>
                                        </p:tgtEl>
                                      </p:cBhvr>
                                    </p:animEffect>
                                    <p:anim calcmode="lin" valueType="num">
                                      <p:cBhvr>
                                        <p:cTn id="71" dur="1000" fill="hold"/>
                                        <p:tgtEl>
                                          <p:spTgt spid="32"/>
                                        </p:tgtEl>
                                        <p:attrNameLst>
                                          <p:attrName>ppt_x</p:attrName>
                                        </p:attrNameLst>
                                      </p:cBhvr>
                                      <p:tavLst>
                                        <p:tav tm="0">
                                          <p:val>
                                            <p:strVal val="#ppt_x"/>
                                          </p:val>
                                        </p:tav>
                                        <p:tav tm="100000">
                                          <p:val>
                                            <p:strVal val="#ppt_x"/>
                                          </p:val>
                                        </p:tav>
                                      </p:tavLst>
                                    </p:anim>
                                    <p:anim calcmode="lin" valueType="num">
                                      <p:cBhvr>
                                        <p:cTn id="7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1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39"/>
                                        </p:tgtEl>
                                        <p:attrNameLst>
                                          <p:attrName>style.visibility</p:attrName>
                                        </p:attrNameLst>
                                      </p:cBhvr>
                                      <p:to>
                                        <p:strVal val="visible"/>
                                      </p:to>
                                    </p:set>
                                    <p:animEffect transition="in" filter="fade">
                                      <p:cBhvr>
                                        <p:cTn id="81" dur="1000"/>
                                        <p:tgtEl>
                                          <p:spTgt spid="39"/>
                                        </p:tgtEl>
                                      </p:cBhvr>
                                    </p:animEffect>
                                    <p:anim calcmode="lin" valueType="num">
                                      <p:cBhvr>
                                        <p:cTn id="82" dur="1000" fill="hold"/>
                                        <p:tgtEl>
                                          <p:spTgt spid="39"/>
                                        </p:tgtEl>
                                        <p:attrNameLst>
                                          <p:attrName>ppt_x</p:attrName>
                                        </p:attrNameLst>
                                      </p:cBhvr>
                                      <p:tavLst>
                                        <p:tav tm="0">
                                          <p:val>
                                            <p:strVal val="#ppt_x"/>
                                          </p:val>
                                        </p:tav>
                                        <p:tav tm="100000">
                                          <p:val>
                                            <p:strVal val="#ppt_x"/>
                                          </p:val>
                                        </p:tav>
                                      </p:tavLst>
                                    </p:anim>
                                    <p:anim calcmode="lin" valueType="num">
                                      <p:cBhvr>
                                        <p:cTn id="8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1000"/>
                                        <p:tgtEl>
                                          <p:spTgt spid="16"/>
                                        </p:tgtEl>
                                      </p:cBhvr>
                                    </p:animEffect>
                                    <p:anim calcmode="lin" valueType="num">
                                      <p:cBhvr>
                                        <p:cTn id="89" dur="1000" fill="hold"/>
                                        <p:tgtEl>
                                          <p:spTgt spid="16"/>
                                        </p:tgtEl>
                                        <p:attrNameLst>
                                          <p:attrName>ppt_x</p:attrName>
                                        </p:attrNameLst>
                                      </p:cBhvr>
                                      <p:tavLst>
                                        <p:tav tm="0">
                                          <p:val>
                                            <p:strVal val="#ppt_x"/>
                                          </p:val>
                                        </p:tav>
                                        <p:tav tm="100000">
                                          <p:val>
                                            <p:strVal val="#ppt_x"/>
                                          </p:val>
                                        </p:tav>
                                      </p:tavLst>
                                    </p:anim>
                                    <p:anim calcmode="lin" valueType="num">
                                      <p:cBhvr>
                                        <p:cTn id="90" dur="1000" fill="hold"/>
                                        <p:tgtEl>
                                          <p:spTgt spid="16"/>
                                        </p:tgtEl>
                                        <p:attrNameLst>
                                          <p:attrName>ppt_y</p:attrName>
                                        </p:attrNameLst>
                                      </p:cBhvr>
                                      <p:tavLst>
                                        <p:tav tm="0">
                                          <p:val>
                                            <p:strVal val="#ppt_y+.1"/>
                                          </p:val>
                                        </p:tav>
                                        <p:tav tm="100000">
                                          <p:val>
                                            <p:strVal val="#ppt_y"/>
                                          </p:val>
                                        </p:tav>
                                      </p:tavLst>
                                    </p:anim>
                                  </p:childTnLst>
                                </p:cTn>
                              </p:par>
                              <p:par>
                                <p:cTn id="91" presetID="42" presetClass="entr" presetSubtype="0" fill="hold"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1000"/>
                                        <p:tgtEl>
                                          <p:spTgt spid="37"/>
                                        </p:tgtEl>
                                      </p:cBhvr>
                                    </p:animEffect>
                                    <p:anim calcmode="lin" valueType="num">
                                      <p:cBhvr>
                                        <p:cTn id="94" dur="1000" fill="hold"/>
                                        <p:tgtEl>
                                          <p:spTgt spid="37"/>
                                        </p:tgtEl>
                                        <p:attrNameLst>
                                          <p:attrName>ppt_x</p:attrName>
                                        </p:attrNameLst>
                                      </p:cBhvr>
                                      <p:tavLst>
                                        <p:tav tm="0">
                                          <p:val>
                                            <p:strVal val="#ppt_x"/>
                                          </p:val>
                                        </p:tav>
                                        <p:tav tm="100000">
                                          <p:val>
                                            <p:strVal val="#ppt_x"/>
                                          </p:val>
                                        </p:tav>
                                      </p:tavLst>
                                    </p:anim>
                                    <p:anim calcmode="lin" valueType="num">
                                      <p:cBhvr>
                                        <p:cTn id="95" dur="1000" fill="hold"/>
                                        <p:tgtEl>
                                          <p:spTgt spid="37"/>
                                        </p:tgtEl>
                                        <p:attrNameLst>
                                          <p:attrName>ppt_y</p:attrName>
                                        </p:attrNameLst>
                                      </p:cBhvr>
                                      <p:tavLst>
                                        <p:tav tm="0">
                                          <p:val>
                                            <p:strVal val="#ppt_y+.1"/>
                                          </p:val>
                                        </p:tav>
                                        <p:tav tm="100000">
                                          <p:val>
                                            <p:strVal val="#ppt_y"/>
                                          </p:val>
                                        </p:tav>
                                      </p:tavLst>
                                    </p:anim>
                                  </p:childTnLst>
                                </p:cTn>
                              </p:par>
                              <p:par>
                                <p:cTn id="96" presetID="42" presetClass="entr" presetSubtype="0" fill="hold" nodeType="withEffect">
                                  <p:stCondLst>
                                    <p:cond delay="0"/>
                                  </p:stCondLst>
                                  <p:childTnLst>
                                    <p:set>
                                      <p:cBhvr>
                                        <p:cTn id="97" dur="1" fill="hold">
                                          <p:stCondLst>
                                            <p:cond delay="0"/>
                                          </p:stCondLst>
                                        </p:cTn>
                                        <p:tgtEl>
                                          <p:spTgt spid="33"/>
                                        </p:tgtEl>
                                        <p:attrNameLst>
                                          <p:attrName>style.visibility</p:attrName>
                                        </p:attrNameLst>
                                      </p:cBhvr>
                                      <p:to>
                                        <p:strVal val="visible"/>
                                      </p:to>
                                    </p:set>
                                    <p:animEffect transition="in" filter="fade">
                                      <p:cBhvr>
                                        <p:cTn id="98" dur="1000"/>
                                        <p:tgtEl>
                                          <p:spTgt spid="33"/>
                                        </p:tgtEl>
                                      </p:cBhvr>
                                    </p:animEffect>
                                    <p:anim calcmode="lin" valueType="num">
                                      <p:cBhvr>
                                        <p:cTn id="99" dur="1000" fill="hold"/>
                                        <p:tgtEl>
                                          <p:spTgt spid="33"/>
                                        </p:tgtEl>
                                        <p:attrNameLst>
                                          <p:attrName>ppt_x</p:attrName>
                                        </p:attrNameLst>
                                      </p:cBhvr>
                                      <p:tavLst>
                                        <p:tav tm="0">
                                          <p:val>
                                            <p:strVal val="#ppt_x"/>
                                          </p:val>
                                        </p:tav>
                                        <p:tav tm="100000">
                                          <p:val>
                                            <p:strVal val="#ppt_x"/>
                                          </p:val>
                                        </p:tav>
                                      </p:tavLst>
                                    </p:anim>
                                    <p:anim calcmode="lin" valueType="num">
                                      <p:cBhvr>
                                        <p:cTn id="100" dur="1000" fill="hold"/>
                                        <p:tgtEl>
                                          <p:spTgt spid="33"/>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1000"/>
                                        <p:tgtEl>
                                          <p:spTgt spid="29"/>
                                        </p:tgtEl>
                                      </p:cBhvr>
                                    </p:animEffect>
                                    <p:anim calcmode="lin" valueType="num">
                                      <p:cBhvr>
                                        <p:cTn id="104" dur="1000" fill="hold"/>
                                        <p:tgtEl>
                                          <p:spTgt spid="29"/>
                                        </p:tgtEl>
                                        <p:attrNameLst>
                                          <p:attrName>ppt_x</p:attrName>
                                        </p:attrNameLst>
                                      </p:cBhvr>
                                      <p:tavLst>
                                        <p:tav tm="0">
                                          <p:val>
                                            <p:strVal val="#ppt_x"/>
                                          </p:val>
                                        </p:tav>
                                        <p:tav tm="100000">
                                          <p:val>
                                            <p:strVal val="#ppt_x"/>
                                          </p:val>
                                        </p:tav>
                                      </p:tavLst>
                                    </p:anim>
                                    <p:anim calcmode="lin" valueType="num">
                                      <p:cBhvr>
                                        <p:cTn id="10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 presetClass="exit" presetSubtype="0" fill="hold" grpId="1" nodeType="clickEffect">
                                  <p:stCondLst>
                                    <p:cond delay="0"/>
                                  </p:stCondLst>
                                  <p:childTnLst>
                                    <p:set>
                                      <p:cBhvr>
                                        <p:cTn id="109" dur="1" fill="hold">
                                          <p:stCondLst>
                                            <p:cond delay="0"/>
                                          </p:stCondLst>
                                        </p:cTn>
                                        <p:tgtEl>
                                          <p:spTgt spid="39"/>
                                        </p:tgtEl>
                                        <p:attrNameLst>
                                          <p:attrName>style.visibility</p:attrName>
                                        </p:attrNameLst>
                                      </p:cBhvr>
                                      <p:to>
                                        <p:strVal val="hidden"/>
                                      </p:to>
                                    </p:se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40"/>
                                        </p:tgtEl>
                                        <p:attrNameLst>
                                          <p:attrName>style.visibility</p:attrName>
                                        </p:attrNameLst>
                                      </p:cBhvr>
                                      <p:to>
                                        <p:strVal val="visible"/>
                                      </p:to>
                                    </p:set>
                                    <p:animEffect transition="in" filter="fade">
                                      <p:cBhvr>
                                        <p:cTn id="114" dur="1000"/>
                                        <p:tgtEl>
                                          <p:spTgt spid="40"/>
                                        </p:tgtEl>
                                      </p:cBhvr>
                                    </p:animEffect>
                                    <p:anim calcmode="lin" valueType="num">
                                      <p:cBhvr>
                                        <p:cTn id="115" dur="1000" fill="hold"/>
                                        <p:tgtEl>
                                          <p:spTgt spid="40"/>
                                        </p:tgtEl>
                                        <p:attrNameLst>
                                          <p:attrName>ppt_x</p:attrName>
                                        </p:attrNameLst>
                                      </p:cBhvr>
                                      <p:tavLst>
                                        <p:tav tm="0">
                                          <p:val>
                                            <p:strVal val="#ppt_x"/>
                                          </p:val>
                                        </p:tav>
                                        <p:tav tm="100000">
                                          <p:val>
                                            <p:strVal val="#ppt_x"/>
                                          </p:val>
                                        </p:tav>
                                      </p:tavLst>
                                    </p:anim>
                                    <p:anim calcmode="lin" valueType="num">
                                      <p:cBhvr>
                                        <p:cTn id="11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1" presetClass="exit" presetSubtype="0" fill="hold" grpId="1" nodeType="clickEffect">
                                  <p:stCondLst>
                                    <p:cond delay="0"/>
                                  </p:stCondLst>
                                  <p:childTnLst>
                                    <p:set>
                                      <p:cBhvr>
                                        <p:cTn id="120" dur="1" fill="hold">
                                          <p:stCondLst>
                                            <p:cond delay="0"/>
                                          </p:stCondLst>
                                        </p:cTn>
                                        <p:tgtEl>
                                          <p:spTgt spid="4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1046"/>
                                        </p:tgtEl>
                                        <p:attrNameLst>
                                          <p:attrName>style.visibility</p:attrName>
                                        </p:attrNameLst>
                                      </p:cBhvr>
                                      <p:to>
                                        <p:strVal val="visible"/>
                                      </p:to>
                                    </p:set>
                                    <p:animEffect transition="in" filter="fade">
                                      <p:cBhvr>
                                        <p:cTn id="125" dur="1000"/>
                                        <p:tgtEl>
                                          <p:spTgt spid="1046"/>
                                        </p:tgtEl>
                                      </p:cBhvr>
                                    </p:animEffect>
                                    <p:anim calcmode="lin" valueType="num">
                                      <p:cBhvr>
                                        <p:cTn id="126" dur="1000" fill="hold"/>
                                        <p:tgtEl>
                                          <p:spTgt spid="1046"/>
                                        </p:tgtEl>
                                        <p:attrNameLst>
                                          <p:attrName>ppt_x</p:attrName>
                                        </p:attrNameLst>
                                      </p:cBhvr>
                                      <p:tavLst>
                                        <p:tav tm="0">
                                          <p:val>
                                            <p:strVal val="#ppt_x"/>
                                          </p:val>
                                        </p:tav>
                                        <p:tav tm="100000">
                                          <p:val>
                                            <p:strVal val="#ppt_x"/>
                                          </p:val>
                                        </p:tav>
                                      </p:tavLst>
                                    </p:anim>
                                    <p:anim calcmode="lin" valueType="num">
                                      <p:cBhvr>
                                        <p:cTn id="127" dur="1000" fill="hold"/>
                                        <p:tgtEl>
                                          <p:spTgt spid="1046"/>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46"/>
                                        </p:tgtEl>
                                        <p:attrNameLst>
                                          <p:attrName>style.visibility</p:attrName>
                                        </p:attrNameLst>
                                      </p:cBhvr>
                                      <p:to>
                                        <p:strVal val="visible"/>
                                      </p:to>
                                    </p:set>
                                    <p:animEffect transition="in" filter="fade">
                                      <p:cBhvr>
                                        <p:cTn id="132" dur="1000"/>
                                        <p:tgtEl>
                                          <p:spTgt spid="46"/>
                                        </p:tgtEl>
                                      </p:cBhvr>
                                    </p:animEffect>
                                    <p:anim calcmode="lin" valueType="num">
                                      <p:cBhvr>
                                        <p:cTn id="133" dur="1000" fill="hold"/>
                                        <p:tgtEl>
                                          <p:spTgt spid="46"/>
                                        </p:tgtEl>
                                        <p:attrNameLst>
                                          <p:attrName>ppt_x</p:attrName>
                                        </p:attrNameLst>
                                      </p:cBhvr>
                                      <p:tavLst>
                                        <p:tav tm="0">
                                          <p:val>
                                            <p:strVal val="#ppt_x"/>
                                          </p:val>
                                        </p:tav>
                                        <p:tav tm="100000">
                                          <p:val>
                                            <p:strVal val="#ppt_x"/>
                                          </p:val>
                                        </p:tav>
                                      </p:tavLst>
                                    </p:anim>
                                    <p:anim calcmode="lin" valueType="num">
                                      <p:cBhvr>
                                        <p:cTn id="13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48"/>
                                        </p:tgtEl>
                                        <p:attrNameLst>
                                          <p:attrName>style.visibility</p:attrName>
                                        </p:attrNameLst>
                                      </p:cBhvr>
                                      <p:to>
                                        <p:strVal val="visible"/>
                                      </p:to>
                                    </p:set>
                                    <p:animEffect transition="in" filter="barn(inVertical)">
                                      <p:cBhvr>
                                        <p:cTn id="139" dur="500"/>
                                        <p:tgtEl>
                                          <p:spTgt spid="48"/>
                                        </p:tgtEl>
                                      </p:cBhvr>
                                    </p:animEffect>
                                  </p:childTnLst>
                                </p:cTn>
                              </p:par>
                              <p:par>
                                <p:cTn id="140" presetID="16" presetClass="entr" presetSubtype="21" fill="hold" grpId="0" nodeType="withEffect">
                                  <p:stCondLst>
                                    <p:cond delay="0"/>
                                  </p:stCondLst>
                                  <p:childTnLst>
                                    <p:set>
                                      <p:cBhvr>
                                        <p:cTn id="141" dur="1" fill="hold">
                                          <p:stCondLst>
                                            <p:cond delay="0"/>
                                          </p:stCondLst>
                                        </p:cTn>
                                        <p:tgtEl>
                                          <p:spTgt spid="47"/>
                                        </p:tgtEl>
                                        <p:attrNameLst>
                                          <p:attrName>style.visibility</p:attrName>
                                        </p:attrNameLst>
                                      </p:cBhvr>
                                      <p:to>
                                        <p:strVal val="visible"/>
                                      </p:to>
                                    </p:set>
                                    <p:animEffect transition="in" filter="barn(inVertical)">
                                      <p:cBhvr>
                                        <p:cTn id="142" dur="500"/>
                                        <p:tgtEl>
                                          <p:spTgt spid="47"/>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46"/>
                                        </p:tgtEl>
                                        <p:attrNameLst>
                                          <p:attrName>style.visibility</p:attrName>
                                        </p:attrNameLst>
                                      </p:cBhvr>
                                      <p:to>
                                        <p:strVal val="hidden"/>
                                      </p:to>
                                    </p:set>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nodeType="clickEffect">
                                  <p:stCondLst>
                                    <p:cond delay="0"/>
                                  </p:stCondLst>
                                  <p:childTnLst>
                                    <p:set>
                                      <p:cBhvr>
                                        <p:cTn id="150" dur="1" fill="hold">
                                          <p:stCondLst>
                                            <p:cond delay="0"/>
                                          </p:stCondLst>
                                        </p:cTn>
                                        <p:tgtEl>
                                          <p:spTgt spid="1043">
                                            <p:txEl>
                                              <p:pRg st="0" end="0"/>
                                            </p:txEl>
                                          </p:spTgt>
                                        </p:tgtEl>
                                        <p:attrNameLst>
                                          <p:attrName>style.visibility</p:attrName>
                                        </p:attrNameLst>
                                      </p:cBhvr>
                                      <p:to>
                                        <p:strVal val="visible"/>
                                      </p:to>
                                    </p:set>
                                    <p:animEffect transition="in" filter="fade">
                                      <p:cBhvr>
                                        <p:cTn id="151" dur="1000"/>
                                        <p:tgtEl>
                                          <p:spTgt spid="1043">
                                            <p:txEl>
                                              <p:pRg st="0" end="0"/>
                                            </p:txEl>
                                          </p:spTgt>
                                        </p:tgtEl>
                                      </p:cBhvr>
                                    </p:animEffect>
                                    <p:anim calcmode="lin" valueType="num">
                                      <p:cBhvr>
                                        <p:cTn id="152" dur="1000" fill="hold"/>
                                        <p:tgtEl>
                                          <p:spTgt spid="1043">
                                            <p:txEl>
                                              <p:pRg st="0" end="0"/>
                                            </p:txEl>
                                          </p:spTgt>
                                        </p:tgtEl>
                                        <p:attrNameLst>
                                          <p:attrName>ppt_x</p:attrName>
                                        </p:attrNameLst>
                                      </p:cBhvr>
                                      <p:tavLst>
                                        <p:tav tm="0">
                                          <p:val>
                                            <p:strVal val="#ppt_x"/>
                                          </p:val>
                                        </p:tav>
                                        <p:tav tm="100000">
                                          <p:val>
                                            <p:strVal val="#ppt_x"/>
                                          </p:val>
                                        </p:tav>
                                      </p:tavLst>
                                    </p:anim>
                                    <p:anim calcmode="lin" valueType="num">
                                      <p:cBhvr>
                                        <p:cTn id="153" dur="1000" fill="hold"/>
                                        <p:tgtEl>
                                          <p:spTgt spid="10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nodeType="clickEffect">
                                  <p:stCondLst>
                                    <p:cond delay="0"/>
                                  </p:stCondLst>
                                  <p:childTnLst>
                                    <p:set>
                                      <p:cBhvr>
                                        <p:cTn id="157" dur="1" fill="hold">
                                          <p:stCondLst>
                                            <p:cond delay="0"/>
                                          </p:stCondLst>
                                        </p:cTn>
                                        <p:tgtEl>
                                          <p:spTgt spid="96"/>
                                        </p:tgtEl>
                                        <p:attrNameLst>
                                          <p:attrName>style.visibility</p:attrName>
                                        </p:attrNameLst>
                                      </p:cBhvr>
                                      <p:to>
                                        <p:strVal val="visible"/>
                                      </p:to>
                                    </p:set>
                                    <p:animEffect transition="in" filter="fade">
                                      <p:cBhvr>
                                        <p:cTn id="158" dur="1000"/>
                                        <p:tgtEl>
                                          <p:spTgt spid="96"/>
                                        </p:tgtEl>
                                      </p:cBhvr>
                                    </p:animEffect>
                                    <p:anim calcmode="lin" valueType="num">
                                      <p:cBhvr>
                                        <p:cTn id="159" dur="1000" fill="hold"/>
                                        <p:tgtEl>
                                          <p:spTgt spid="96"/>
                                        </p:tgtEl>
                                        <p:attrNameLst>
                                          <p:attrName>ppt_x</p:attrName>
                                        </p:attrNameLst>
                                      </p:cBhvr>
                                      <p:tavLst>
                                        <p:tav tm="0">
                                          <p:val>
                                            <p:strVal val="#ppt_x"/>
                                          </p:val>
                                        </p:tav>
                                        <p:tav tm="100000">
                                          <p:val>
                                            <p:strVal val="#ppt_x"/>
                                          </p:val>
                                        </p:tav>
                                      </p:tavLst>
                                    </p:anim>
                                    <p:anim calcmode="lin" valueType="num">
                                      <p:cBhvr>
                                        <p:cTn id="16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0" nodeType="clickEffect">
                                  <p:stCondLst>
                                    <p:cond delay="0"/>
                                  </p:stCondLst>
                                  <p:childTnLst>
                                    <p:set>
                                      <p:cBhvr>
                                        <p:cTn id="164" dur="1" fill="hold">
                                          <p:stCondLst>
                                            <p:cond delay="0"/>
                                          </p:stCondLst>
                                        </p:cTn>
                                        <p:tgtEl>
                                          <p:spTgt spid="1043">
                                            <p:txEl>
                                              <p:pRg st="0" end="0"/>
                                            </p:txEl>
                                          </p:spTgt>
                                        </p:tgtEl>
                                        <p:attrNameLst>
                                          <p:attrName>style.visibility</p:attrName>
                                        </p:attrNameLst>
                                      </p:cBhvr>
                                      <p:to>
                                        <p:strVal val="hidden"/>
                                      </p:to>
                                    </p:set>
                                  </p:childTnLst>
                                </p:cTn>
                              </p:par>
                            </p:childTnLst>
                          </p:cTn>
                        </p:par>
                        <p:par>
                          <p:cTn id="165" fill="hold">
                            <p:stCondLst>
                              <p:cond delay="0"/>
                            </p:stCondLst>
                            <p:childTnLst>
                              <p:par>
                                <p:cTn id="166" presetID="22" presetClass="entr" presetSubtype="4" fill="hold" nodeType="afterEffect">
                                  <p:stCondLst>
                                    <p:cond delay="0"/>
                                  </p:stCondLst>
                                  <p:childTnLst>
                                    <p:set>
                                      <p:cBhvr>
                                        <p:cTn id="167" dur="1" fill="hold">
                                          <p:stCondLst>
                                            <p:cond delay="0"/>
                                          </p:stCondLst>
                                        </p:cTn>
                                        <p:tgtEl>
                                          <p:spTgt spid="3078"/>
                                        </p:tgtEl>
                                        <p:attrNameLst>
                                          <p:attrName>style.visibility</p:attrName>
                                        </p:attrNameLst>
                                      </p:cBhvr>
                                      <p:to>
                                        <p:strVal val="visible"/>
                                      </p:to>
                                    </p:set>
                                    <p:animEffect transition="in" filter="wipe(down)">
                                      <p:cBhvr>
                                        <p:cTn id="168" dur="500"/>
                                        <p:tgtEl>
                                          <p:spTgt spid="3078"/>
                                        </p:tgtEl>
                                      </p:cBhvr>
                                    </p:animEffect>
                                  </p:childTnLst>
                                </p:cTn>
                              </p:par>
                            </p:childTnLst>
                          </p:cTn>
                        </p:par>
                        <p:par>
                          <p:cTn id="169" fill="hold">
                            <p:stCondLst>
                              <p:cond delay="500"/>
                            </p:stCondLst>
                            <p:childTnLst>
                              <p:par>
                                <p:cTn id="170" presetID="35" presetClass="emph" presetSubtype="0" repeatCount="indefinite" fill="hold" nodeType="afterEffect">
                                  <p:stCondLst>
                                    <p:cond delay="0"/>
                                  </p:stCondLst>
                                  <p:childTnLst>
                                    <p:anim calcmode="discrete" valueType="str">
                                      <p:cBhvr>
                                        <p:cTn id="171" dur="500" fill="hold"/>
                                        <p:tgtEl>
                                          <p:spTgt spid="3078"/>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animBg="1"/>
      <p:bldP spid="39" grpId="0"/>
      <p:bldP spid="39" grpId="1"/>
      <p:bldP spid="40" grpId="0"/>
      <p:bldP spid="40" grpId="1"/>
      <p:bldP spid="46" grpId="0"/>
      <p:bldP spid="46" grpId="1"/>
      <p:bldP spid="47" grpId="0" animBg="1"/>
      <p:bldP spid="48" grpId="0" animBg="1"/>
      <p:bldP spid="104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1066800"/>
            <a:ext cx="7696200" cy="2677656"/>
          </a:xfrm>
          <a:prstGeom prst="rect">
            <a:avLst/>
          </a:prstGeom>
        </p:spPr>
        <p:txBody>
          <a:bodyPr wrap="square">
            <a:spAutoFit/>
          </a:bodyPr>
          <a:lstStyle/>
          <a:p>
            <a:r>
              <a:rPr lang="en-US" sz="2400" b="1" dirty="0">
                <a:solidFill>
                  <a:srgbClr val="0070C0"/>
                </a:solidFill>
              </a:rPr>
              <a:t>Introduction </a:t>
            </a:r>
            <a:r>
              <a:rPr lang="en-US" sz="2400" dirty="0">
                <a:solidFill>
                  <a:srgbClr val="0070C0"/>
                </a:solidFill>
              </a:rPr>
              <a:t> </a:t>
            </a:r>
            <a:endParaRPr lang="en-US" sz="2400" b="1" u="sng" dirty="0">
              <a:solidFill>
                <a:srgbClr val="0070C0"/>
              </a:solidFill>
            </a:endParaRPr>
          </a:p>
          <a:p>
            <a:r>
              <a:rPr lang="en-US" dirty="0"/>
              <a:t> Elevations are the part of a set of drawings that shows the exterior of a building. Typically all four sides of a building are shown on the elevation plans.  Each elevation view is an orthographic projection from the floor plan. Elevations are used to show vertical relationships including finish grade, floor lines, ceiling lines, foundation and footing depths, roof pitch, roof heights and chimney heights.  Exterior finish materials are also shown on the elevation plan; they include roof coverings, wall coverings, doors and windows. </a:t>
            </a:r>
          </a:p>
          <a:p>
            <a:endParaRPr lang="en-US" dirty="0"/>
          </a:p>
        </p:txBody>
      </p:sp>
      <p:grpSp>
        <p:nvGrpSpPr>
          <p:cNvPr id="3" name="Group 2"/>
          <p:cNvGrpSpPr/>
          <p:nvPr/>
        </p:nvGrpSpPr>
        <p:grpSpPr>
          <a:xfrm>
            <a:off x="1200150" y="3675888"/>
            <a:ext cx="6794500" cy="2710536"/>
            <a:chOff x="749300" y="3657600"/>
            <a:chExt cx="6794500" cy="2710536"/>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3657600"/>
              <a:ext cx="2908300" cy="271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3886200" cy="2710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5235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 </a:t>
            </a:r>
          </a:p>
          <a:p>
            <a:r>
              <a:rPr lang="en-US" sz="2000" b="1" dirty="0"/>
              <a:t>Elevations</a:t>
            </a:r>
          </a:p>
        </p:txBody>
      </p:sp>
      <p:sp>
        <p:nvSpPr>
          <p:cNvPr id="2" name="Rectangle 1"/>
          <p:cNvSpPr/>
          <p:nvPr/>
        </p:nvSpPr>
        <p:spPr>
          <a:xfrm>
            <a:off x="609671" y="135988"/>
            <a:ext cx="7696200" cy="1292662"/>
          </a:xfrm>
          <a:prstGeom prst="rect">
            <a:avLst/>
          </a:prstGeom>
        </p:spPr>
        <p:txBody>
          <a:bodyPr wrap="square">
            <a:spAutoFit/>
          </a:bodyPr>
          <a:lstStyle/>
          <a:p>
            <a:r>
              <a:rPr lang="en-US" dirty="0"/>
              <a:t> </a:t>
            </a:r>
          </a:p>
          <a:p>
            <a:r>
              <a:rPr lang="en-US" sz="2400" b="1" dirty="0">
                <a:solidFill>
                  <a:srgbClr val="0070C0"/>
                </a:solidFill>
              </a:rPr>
              <a:t>Terms to Know</a:t>
            </a:r>
          </a:p>
          <a:p>
            <a:r>
              <a:rPr lang="en-US" dirty="0"/>
              <a:t>As you work through this module make sure you learn the definition and use of each of the words listed below. </a:t>
            </a:r>
          </a:p>
        </p:txBody>
      </p:sp>
      <p:graphicFrame>
        <p:nvGraphicFramePr>
          <p:cNvPr id="5" name="Table 4"/>
          <p:cNvGraphicFramePr>
            <a:graphicFrameLocks noGrp="1"/>
          </p:cNvGraphicFramePr>
          <p:nvPr>
            <p:extLst>
              <p:ext uri="{D42A27DB-BD31-4B8C-83A1-F6EECF244321}">
                <p14:modId xmlns:p14="http://schemas.microsoft.com/office/powerpoint/2010/main" val="4006847220"/>
              </p:ext>
            </p:extLst>
          </p:nvPr>
        </p:nvGraphicFramePr>
        <p:xfrm>
          <a:off x="647700" y="1364669"/>
          <a:ext cx="7620000" cy="5264731"/>
        </p:xfrm>
        <a:graphic>
          <a:graphicData uri="http://schemas.openxmlformats.org/drawingml/2006/table">
            <a:tbl>
              <a:tblPr firstRow="1" firstCol="1" bandRow="1">
                <a:tableStyleId>{5C22544A-7EE6-4342-B048-85BDC9FD1C3A}</a:tableStyleId>
              </a:tblPr>
              <a:tblGrid>
                <a:gridCol w="2515340">
                  <a:extLst>
                    <a:ext uri="{9D8B030D-6E8A-4147-A177-3AD203B41FA5}">
                      <a16:colId xmlns:a16="http://schemas.microsoft.com/office/drawing/2014/main" val="20000"/>
                    </a:ext>
                  </a:extLst>
                </a:gridCol>
                <a:gridCol w="1699909">
                  <a:extLst>
                    <a:ext uri="{9D8B030D-6E8A-4147-A177-3AD203B41FA5}">
                      <a16:colId xmlns:a16="http://schemas.microsoft.com/office/drawing/2014/main" val="20001"/>
                    </a:ext>
                  </a:extLst>
                </a:gridCol>
                <a:gridCol w="3404751">
                  <a:extLst>
                    <a:ext uri="{9D8B030D-6E8A-4147-A177-3AD203B41FA5}">
                      <a16:colId xmlns:a16="http://schemas.microsoft.com/office/drawing/2014/main" val="20002"/>
                    </a:ext>
                  </a:extLst>
                </a:gridCol>
              </a:tblGrid>
              <a:tr h="183314">
                <a:tc>
                  <a:txBody>
                    <a:bodyPr/>
                    <a:lstStyle/>
                    <a:p>
                      <a:pPr marL="0" marR="0">
                        <a:spcBef>
                          <a:spcPts val="0"/>
                        </a:spcBef>
                        <a:spcAft>
                          <a:spcPts val="0"/>
                        </a:spcAft>
                      </a:pPr>
                      <a:r>
                        <a:rPr lang="en-US" sz="1000" dirty="0">
                          <a:effectLst/>
                        </a:rPr>
                        <a:t>Graphic Example</a:t>
                      </a: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000" dirty="0">
                          <a:effectLst/>
                        </a:rPr>
                        <a:t>Term  </a:t>
                      </a: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67517" marR="67517" marT="0" marB="0"/>
                </a:tc>
                <a:extLst>
                  <a:ext uri="{0D108BD9-81ED-4DB2-BD59-A6C34878D82A}">
                    <a16:rowId xmlns:a16="http://schemas.microsoft.com/office/drawing/2014/main" val="10000"/>
                  </a:ext>
                </a:extLst>
              </a:tr>
              <a:tr h="843248">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rPr>
                        <a:t> </a:t>
                      </a:r>
                    </a:p>
                    <a:p>
                      <a:pPr marL="0" marR="0">
                        <a:spcBef>
                          <a:spcPts val="0"/>
                        </a:spcBef>
                        <a:spcAft>
                          <a:spcPts val="0"/>
                        </a:spcAft>
                      </a:pPr>
                      <a:r>
                        <a:rPr lang="en-US" sz="1200" dirty="0">
                          <a:effectLst/>
                          <a:latin typeface="+mj-lt"/>
                          <a:ea typeface="+mn-ea"/>
                        </a:rPr>
                        <a:t>Elevation</a:t>
                      </a:r>
                      <a:endParaRPr lang="en-US" sz="1200" dirty="0">
                        <a:effectLst/>
                        <a:latin typeface="+mj-lt"/>
                        <a:ea typeface="Times New Roman"/>
                      </a:endParaRPr>
                    </a:p>
                  </a:txBody>
                  <a:tcPr marL="67517" marR="67517" marT="0" marB="0"/>
                </a:tc>
                <a:tc>
                  <a:txBody>
                    <a:bodyPr/>
                    <a:lstStyle/>
                    <a:p>
                      <a:pPr marL="0" marR="0">
                        <a:spcBef>
                          <a:spcPts val="0"/>
                        </a:spcBef>
                        <a:spcAft>
                          <a:spcPts val="0"/>
                        </a:spcAft>
                        <a:tabLst>
                          <a:tab pos="228600" algn="l"/>
                          <a:tab pos="2205990" algn="ctr"/>
                        </a:tabLst>
                      </a:pPr>
                      <a:r>
                        <a:rPr lang="en-US" sz="1200" dirty="0">
                          <a:effectLst/>
                          <a:latin typeface="+mj-lt"/>
                        </a:rPr>
                        <a:t>Drawing that</a:t>
                      </a:r>
                      <a:r>
                        <a:rPr lang="en-US" sz="1200" baseline="0" dirty="0">
                          <a:effectLst/>
                          <a:latin typeface="+mj-lt"/>
                        </a:rPr>
                        <a:t> is created from the </a:t>
                      </a:r>
                      <a:r>
                        <a:rPr lang="en-US" sz="1200" baseline="0" dirty="0" err="1">
                          <a:effectLst/>
                          <a:latin typeface="+mj-lt"/>
                        </a:rPr>
                        <a:t>floorplan</a:t>
                      </a:r>
                      <a:r>
                        <a:rPr lang="en-US" sz="1200" baseline="0" dirty="0">
                          <a:effectLst/>
                          <a:latin typeface="+mj-lt"/>
                        </a:rPr>
                        <a:t> as an orthographic projection showing the exterior features of a building.</a:t>
                      </a:r>
                      <a:r>
                        <a:rPr lang="en-US" sz="1200" dirty="0">
                          <a:effectLst/>
                          <a:latin typeface="+mj-lt"/>
                        </a:rPr>
                        <a:t>		</a:t>
                      </a:r>
                    </a:p>
                  </a:txBody>
                  <a:tcPr marL="67517" marR="67517" marT="0" marB="0"/>
                </a:tc>
                <a:extLst>
                  <a:ext uri="{0D108BD9-81ED-4DB2-BD59-A6C34878D82A}">
                    <a16:rowId xmlns:a16="http://schemas.microsoft.com/office/drawing/2014/main" val="10001"/>
                  </a:ext>
                </a:extLst>
              </a:tr>
              <a:tr h="562823">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mn-ea"/>
                        </a:rPr>
                        <a:t>Finish</a:t>
                      </a:r>
                      <a:r>
                        <a:rPr lang="en-US" sz="1200" baseline="0" dirty="0">
                          <a:effectLst/>
                          <a:latin typeface="+mj-lt"/>
                          <a:ea typeface="+mn-ea"/>
                        </a:rPr>
                        <a:t> Grade Line</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The</a:t>
                      </a:r>
                      <a:r>
                        <a:rPr lang="en-US" sz="1200" baseline="0" dirty="0">
                          <a:effectLst/>
                          <a:latin typeface="+mj-lt"/>
                          <a:ea typeface="Times New Roman"/>
                        </a:rPr>
                        <a:t> surface of the ground around the house. Used as the reference on Elevation drawings</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2"/>
                  </a:ext>
                </a:extLst>
              </a:tr>
              <a:tr h="711415">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Bay Window</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Any Window space extending outward from the walls</a:t>
                      </a:r>
                      <a:r>
                        <a:rPr lang="en-US" sz="1200" baseline="0" dirty="0">
                          <a:effectLst/>
                          <a:latin typeface="+mj-lt"/>
                          <a:ea typeface="Times New Roman"/>
                        </a:rPr>
                        <a:t> of a building. They can be either square or polygonal on the floor plan. </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3"/>
                  </a:ext>
                </a:extLst>
              </a:tr>
              <a:tr h="676830">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mn-ea"/>
                        </a:rPr>
                        <a:t>Dormer</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Allows for natural light and increases</a:t>
                      </a:r>
                      <a:r>
                        <a:rPr lang="en-US" sz="1200" baseline="0" dirty="0">
                          <a:effectLst/>
                          <a:latin typeface="+mj-lt"/>
                          <a:ea typeface="Times New Roman"/>
                        </a:rPr>
                        <a:t> the amount of usable space above the main floor.</a:t>
                      </a:r>
                      <a:endParaRPr lang="en-US" sz="1200" dirty="0">
                        <a:effectLst/>
                        <a:latin typeface="+mj-lt"/>
                        <a:ea typeface="Times New Roman"/>
                      </a:endParaRPr>
                    </a:p>
                    <a:p>
                      <a:pPr marL="0" marR="0">
                        <a:spcBef>
                          <a:spcPts val="0"/>
                        </a:spcBef>
                        <a:spcAft>
                          <a:spcPts val="0"/>
                        </a:spcAft>
                      </a:pPr>
                      <a:endParaRPr lang="en-US" sz="1200" dirty="0">
                        <a:effectLst/>
                        <a:latin typeface="+mj-lt"/>
                        <a:ea typeface="Times New Roman"/>
                      </a:endParaRPr>
                    </a:p>
                    <a:p>
                      <a:pPr marL="0" marR="0">
                        <a:spcBef>
                          <a:spcPts val="0"/>
                        </a:spcBef>
                        <a:spcAft>
                          <a:spcPts val="0"/>
                        </a:spcAft>
                      </a:pPr>
                      <a:endParaRPr lang="en-US" sz="1200" dirty="0">
                        <a:effectLst/>
                        <a:latin typeface="+mj-lt"/>
                        <a:ea typeface="Times New Roman"/>
                      </a:endParaRPr>
                    </a:p>
                  </a:txBody>
                  <a:tcPr marL="67517" marR="67517" marT="0" marB="0"/>
                </a:tc>
                <a:extLst>
                  <a:ext uri="{0D108BD9-81ED-4DB2-BD59-A6C34878D82A}">
                    <a16:rowId xmlns:a16="http://schemas.microsoft.com/office/drawing/2014/main" val="10004"/>
                  </a:ext>
                </a:extLst>
              </a:tr>
              <a:tr h="882821">
                <a:tc>
                  <a:txBody>
                    <a:bodyPr/>
                    <a:lstStyle/>
                    <a:p>
                      <a:pPr marL="0" marR="0">
                        <a:spcBef>
                          <a:spcPts val="0"/>
                        </a:spcBef>
                        <a:spcAft>
                          <a:spcPts val="0"/>
                        </a:spcAft>
                      </a:pPr>
                      <a:endParaRPr lang="en-US" sz="1200" dirty="0">
                        <a:effectLst/>
                        <a:latin typeface="Times New Roman"/>
                        <a:ea typeface="Times New Roman"/>
                      </a:endParaRPr>
                    </a:p>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Chimney</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An upright structure</a:t>
                      </a:r>
                      <a:r>
                        <a:rPr lang="en-US" sz="1200" baseline="0" dirty="0">
                          <a:effectLst/>
                          <a:latin typeface="+mj-lt"/>
                          <a:ea typeface="Times New Roman"/>
                        </a:rPr>
                        <a:t> containing a flue that passes smoke and gasses from fireplaces, wood burning stoves etc. to the outside of the house .</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5"/>
                  </a:ext>
                </a:extLst>
              </a:tr>
              <a:tr h="675730">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mn-ea"/>
                        </a:rPr>
                        <a:t>Ridge</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The top edge of the roof where two slopes</a:t>
                      </a:r>
                      <a:r>
                        <a:rPr lang="en-US" sz="1200" baseline="0" dirty="0">
                          <a:effectLst/>
                          <a:latin typeface="+mj-lt"/>
                          <a:ea typeface="Times New Roman"/>
                        </a:rPr>
                        <a:t> meet.</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6"/>
                  </a:ext>
                </a:extLst>
              </a:tr>
              <a:tr h="673860">
                <a:tc>
                  <a:txBody>
                    <a:bodyPr/>
                    <a:lstStyle/>
                    <a:p>
                      <a:pPr marL="0" marR="0">
                        <a:spcBef>
                          <a:spcPts val="0"/>
                        </a:spcBef>
                        <a:spcAft>
                          <a:spcPts val="0"/>
                        </a:spcAft>
                      </a:pPr>
                      <a:endParaRPr lang="en-US" sz="1200" dirty="0">
                        <a:effectLst/>
                        <a:latin typeface="Times New Roman"/>
                        <a:ea typeface="Times New Roman"/>
                      </a:endParaRPr>
                    </a:p>
                  </a:txBody>
                  <a:tcPr marL="67517" marR="67517" marT="0" marB="0"/>
                </a:tc>
                <a:tc>
                  <a:txBody>
                    <a:bodyPr/>
                    <a:lstStyle/>
                    <a:p>
                      <a:pPr marL="0" marR="0">
                        <a:spcBef>
                          <a:spcPts val="0"/>
                        </a:spcBef>
                        <a:spcAft>
                          <a:spcPts val="0"/>
                        </a:spcAft>
                      </a:pPr>
                      <a:endParaRPr lang="en-US" sz="1200" dirty="0">
                        <a:effectLst/>
                        <a:latin typeface="+mj-lt"/>
                        <a:ea typeface="Times New Roman"/>
                      </a:endParaRPr>
                    </a:p>
                    <a:p>
                      <a:pPr marL="0" marR="0">
                        <a:spcBef>
                          <a:spcPts val="0"/>
                        </a:spcBef>
                        <a:spcAft>
                          <a:spcPts val="0"/>
                        </a:spcAft>
                      </a:pPr>
                      <a:r>
                        <a:rPr lang="en-US" sz="1200" dirty="0">
                          <a:effectLst/>
                          <a:latin typeface="+mj-lt"/>
                          <a:ea typeface="Times New Roman"/>
                        </a:rPr>
                        <a:t>Fascia Board</a:t>
                      </a:r>
                    </a:p>
                  </a:txBody>
                  <a:tcPr marL="67517" marR="67517" marT="0" marB="0"/>
                </a:tc>
                <a:tc>
                  <a:txBody>
                    <a:bodyPr/>
                    <a:lstStyle/>
                    <a:p>
                      <a:pPr marL="0" marR="0">
                        <a:spcBef>
                          <a:spcPts val="0"/>
                        </a:spcBef>
                        <a:spcAft>
                          <a:spcPts val="0"/>
                        </a:spcAft>
                      </a:pPr>
                      <a:r>
                        <a:rPr lang="en-US" sz="1200" dirty="0">
                          <a:effectLst/>
                          <a:latin typeface="+mj-lt"/>
                          <a:ea typeface="Times New Roman"/>
                        </a:rPr>
                        <a:t>A horizontal board nailed to the end</a:t>
                      </a:r>
                      <a:r>
                        <a:rPr lang="en-US" sz="1200" baseline="0" dirty="0">
                          <a:effectLst/>
                          <a:latin typeface="+mj-lt"/>
                          <a:ea typeface="Times New Roman"/>
                        </a:rPr>
                        <a:t> or rafters or trusses to hide their ends.</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7"/>
                  </a:ext>
                </a:extLst>
              </a:tr>
            </a:tbl>
          </a:graphicData>
        </a:graphic>
      </p:graphicFrame>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300" y="1676651"/>
            <a:ext cx="1576251"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438399" y="3010619"/>
            <a:ext cx="575102" cy="589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6"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96" b="37596"/>
          <a:stretch/>
        </p:blipFill>
        <p:spPr bwMode="auto">
          <a:xfrm>
            <a:off x="916897" y="3800453"/>
            <a:ext cx="1418866" cy="4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500" y="4537364"/>
            <a:ext cx="546100" cy="57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896" b="37596"/>
          <a:stretch/>
        </p:blipFill>
        <p:spPr bwMode="auto">
          <a:xfrm>
            <a:off x="1060454" y="5419929"/>
            <a:ext cx="1418866" cy="4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flipH="1">
            <a:off x="1371600" y="5375564"/>
            <a:ext cx="1828800" cy="76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8" name="Picture 6"/>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6743"/>
          <a:stretch/>
        </p:blipFill>
        <p:spPr bwMode="auto">
          <a:xfrm>
            <a:off x="1482257" y="2403764"/>
            <a:ext cx="805296" cy="606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Straight Arrow Connector 13"/>
          <p:cNvCxnSpPr/>
          <p:nvPr/>
        </p:nvCxnSpPr>
        <p:spPr>
          <a:xfrm flipH="1">
            <a:off x="1760460" y="2556164"/>
            <a:ext cx="143994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8439" name="Picture 7"/>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37902"/>
          <a:stretch/>
        </p:blipFill>
        <p:spPr bwMode="auto">
          <a:xfrm>
            <a:off x="1728918" y="4551940"/>
            <a:ext cx="905784" cy="56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9869" y="5943600"/>
            <a:ext cx="2028825" cy="647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8" name="Straight Arrow Connector 17"/>
          <p:cNvCxnSpPr/>
          <p:nvPr/>
        </p:nvCxnSpPr>
        <p:spPr>
          <a:xfrm flipH="1" flipV="1">
            <a:off x="1421363" y="6042510"/>
            <a:ext cx="1779037" cy="2250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48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4654" t="26794" r="22116" b="3217"/>
          <a:stretch/>
        </p:blipFill>
        <p:spPr bwMode="auto">
          <a:xfrm>
            <a:off x="774438" y="2992493"/>
            <a:ext cx="758857" cy="633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81958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533400"/>
            <a:ext cx="7696200" cy="1015663"/>
          </a:xfrm>
          <a:prstGeom prst="rect">
            <a:avLst/>
          </a:prstGeom>
        </p:spPr>
        <p:txBody>
          <a:bodyPr wrap="square">
            <a:spAutoFit/>
          </a:bodyPr>
          <a:lstStyle/>
          <a:p>
            <a:r>
              <a:rPr lang="en-US" dirty="0"/>
              <a:t> </a:t>
            </a:r>
            <a:r>
              <a:rPr lang="en-US" sz="2400" b="1" dirty="0">
                <a:solidFill>
                  <a:srgbClr val="0070C0"/>
                </a:solidFill>
              </a:rPr>
              <a:t>Terms to Know (Windows)</a:t>
            </a:r>
          </a:p>
          <a:p>
            <a:r>
              <a:rPr lang="en-US" dirty="0"/>
              <a:t>As you work through this module make sure you learn the definition and use of each of the words listed below. </a:t>
            </a:r>
          </a:p>
        </p:txBody>
      </p:sp>
      <p:graphicFrame>
        <p:nvGraphicFramePr>
          <p:cNvPr id="5" name="Table 4"/>
          <p:cNvGraphicFramePr>
            <a:graphicFrameLocks noGrp="1"/>
          </p:cNvGraphicFramePr>
          <p:nvPr>
            <p:extLst>
              <p:ext uri="{D42A27DB-BD31-4B8C-83A1-F6EECF244321}">
                <p14:modId xmlns:p14="http://schemas.microsoft.com/office/powerpoint/2010/main" val="2752804233"/>
              </p:ext>
            </p:extLst>
          </p:nvPr>
        </p:nvGraphicFramePr>
        <p:xfrm>
          <a:off x="609600" y="1524001"/>
          <a:ext cx="7781172" cy="4892039"/>
        </p:xfrm>
        <a:graphic>
          <a:graphicData uri="http://schemas.openxmlformats.org/drawingml/2006/table">
            <a:tbl>
              <a:tblPr firstRow="1" firstCol="1" bandRow="1">
                <a:tableStyleId>{5C22544A-7EE6-4342-B048-85BDC9FD1C3A}</a:tableStyleId>
              </a:tblPr>
              <a:tblGrid>
                <a:gridCol w="2895600">
                  <a:extLst>
                    <a:ext uri="{9D8B030D-6E8A-4147-A177-3AD203B41FA5}">
                      <a16:colId xmlns:a16="http://schemas.microsoft.com/office/drawing/2014/main" val="20000"/>
                    </a:ext>
                  </a:extLst>
                </a:gridCol>
                <a:gridCol w="1408806">
                  <a:extLst>
                    <a:ext uri="{9D8B030D-6E8A-4147-A177-3AD203B41FA5}">
                      <a16:colId xmlns:a16="http://schemas.microsoft.com/office/drawing/2014/main" val="20001"/>
                    </a:ext>
                  </a:extLst>
                </a:gridCol>
                <a:gridCol w="3476766">
                  <a:extLst>
                    <a:ext uri="{9D8B030D-6E8A-4147-A177-3AD203B41FA5}">
                      <a16:colId xmlns:a16="http://schemas.microsoft.com/office/drawing/2014/main" val="20002"/>
                    </a:ext>
                  </a:extLst>
                </a:gridCol>
              </a:tblGrid>
              <a:tr h="258627">
                <a:tc>
                  <a:txBody>
                    <a:bodyPr/>
                    <a:lstStyle/>
                    <a:p>
                      <a:pPr marL="0" marR="0">
                        <a:spcBef>
                          <a:spcPts val="0"/>
                        </a:spcBef>
                        <a:spcAft>
                          <a:spcPts val="0"/>
                        </a:spcAft>
                      </a:pPr>
                      <a:r>
                        <a:rPr lang="en-US" sz="1000" dirty="0">
                          <a:effectLst/>
                        </a:rPr>
                        <a:t>Graphic Example</a:t>
                      </a: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000" dirty="0">
                          <a:effectLst/>
                        </a:rPr>
                        <a:t>Term  </a:t>
                      </a: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000">
                          <a:effectLst/>
                        </a:rPr>
                        <a:t>Definition</a:t>
                      </a:r>
                      <a:endParaRPr lang="en-US" sz="1000">
                        <a:effectLst/>
                        <a:latin typeface="Times New Roman"/>
                        <a:ea typeface="Times New Roman"/>
                      </a:endParaRPr>
                    </a:p>
                  </a:txBody>
                  <a:tcPr marL="67517" marR="67517" marT="0" marB="0"/>
                </a:tc>
                <a:extLst>
                  <a:ext uri="{0D108BD9-81ED-4DB2-BD59-A6C34878D82A}">
                    <a16:rowId xmlns:a16="http://schemas.microsoft.com/office/drawing/2014/main" val="10000"/>
                  </a:ext>
                </a:extLst>
              </a:tr>
              <a:tr h="731972">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 </a:t>
                      </a:r>
                      <a:r>
                        <a:rPr lang="en-US" sz="1200" dirty="0">
                          <a:effectLst/>
                          <a:latin typeface="+mj-lt"/>
                          <a:ea typeface="+mn-ea"/>
                        </a:rPr>
                        <a:t>Fixed (Picture)</a:t>
                      </a:r>
                      <a:endParaRPr lang="en-US" sz="1200" dirty="0">
                        <a:effectLst/>
                        <a:latin typeface="+mj-lt"/>
                        <a:ea typeface="Times New Roman"/>
                      </a:endParaRPr>
                    </a:p>
                  </a:txBody>
                  <a:tcPr marL="67517" marR="67517" marT="0" marB="0"/>
                </a:tc>
                <a:tc>
                  <a:txBody>
                    <a:bodyPr/>
                    <a:lstStyle/>
                    <a:p>
                      <a:pPr marL="0" marR="0">
                        <a:spcBef>
                          <a:spcPts val="0"/>
                        </a:spcBef>
                        <a:spcAft>
                          <a:spcPts val="0"/>
                        </a:spcAft>
                        <a:tabLst>
                          <a:tab pos="228600" algn="l"/>
                          <a:tab pos="2205990" algn="ctr"/>
                        </a:tabLst>
                      </a:pPr>
                      <a:r>
                        <a:rPr lang="en-US" sz="1200" dirty="0">
                          <a:effectLst/>
                          <a:latin typeface="+mj-lt"/>
                        </a:rPr>
                        <a:t>		</a:t>
                      </a:r>
                    </a:p>
                    <a:p>
                      <a:pPr marL="0" marR="0">
                        <a:spcBef>
                          <a:spcPts val="0"/>
                        </a:spcBef>
                        <a:spcAft>
                          <a:spcPts val="0"/>
                        </a:spcAft>
                        <a:tabLst>
                          <a:tab pos="228600" algn="l"/>
                          <a:tab pos="2205990" algn="ctr"/>
                        </a:tabLst>
                      </a:pPr>
                      <a:r>
                        <a:rPr lang="en-US" sz="1200" dirty="0">
                          <a:effectLst/>
                          <a:latin typeface="+mj-lt"/>
                        </a:rPr>
                        <a:t> Window that</a:t>
                      </a:r>
                      <a:r>
                        <a:rPr lang="en-US" sz="1200" baseline="0" dirty="0">
                          <a:effectLst/>
                          <a:latin typeface="+mj-lt"/>
                        </a:rPr>
                        <a:t> does not move or open</a:t>
                      </a:r>
                      <a:endParaRPr lang="en-US" sz="1200" dirty="0">
                        <a:effectLst/>
                        <a:latin typeface="+mj-lt"/>
                      </a:endParaRPr>
                    </a:p>
                  </a:txBody>
                  <a:tcPr marL="67517" marR="67517" marT="0" marB="0"/>
                </a:tc>
                <a:extLst>
                  <a:ext uri="{0D108BD9-81ED-4DB2-BD59-A6C34878D82A}">
                    <a16:rowId xmlns:a16="http://schemas.microsoft.com/office/drawing/2014/main" val="10001"/>
                  </a:ext>
                </a:extLst>
              </a:tr>
              <a:tr h="304800">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mn-ea"/>
                        </a:rPr>
                        <a:t>Sliding</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A window that opens by sliding</a:t>
                      </a:r>
                      <a:r>
                        <a:rPr lang="en-US" sz="1200" baseline="0" dirty="0">
                          <a:effectLst/>
                          <a:latin typeface="+mj-lt"/>
                          <a:ea typeface="Times New Roman"/>
                        </a:rPr>
                        <a:t> horizontally</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2"/>
                  </a:ext>
                </a:extLst>
              </a:tr>
              <a:tr h="457200">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Double or</a:t>
                      </a:r>
                      <a:r>
                        <a:rPr lang="en-US" sz="1200" baseline="0" dirty="0">
                          <a:effectLst/>
                          <a:latin typeface="+mj-lt"/>
                        </a:rPr>
                        <a:t> single hung</a:t>
                      </a:r>
                      <a:endParaRPr lang="en-US" sz="1200" dirty="0">
                        <a:effectLst/>
                        <a:latin typeface="+mj-lt"/>
                        <a:ea typeface="Times New Roman"/>
                      </a:endParaRPr>
                    </a:p>
                  </a:txBody>
                  <a:tcPr marL="67517" marR="6751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Times New Roman"/>
                        </a:rPr>
                        <a:t>A window that opens</a:t>
                      </a:r>
                      <a:r>
                        <a:rPr lang="en-US" sz="1200" baseline="0" dirty="0">
                          <a:effectLst/>
                          <a:latin typeface="+mj-lt"/>
                          <a:ea typeface="Times New Roman"/>
                        </a:rPr>
                        <a:t> by sliding vertically</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3"/>
                  </a:ext>
                </a:extLst>
              </a:tr>
              <a:tr h="457200">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Casement</a:t>
                      </a:r>
                      <a:endParaRPr lang="en-US" sz="1200" dirty="0">
                        <a:effectLst/>
                        <a:latin typeface="+mj-lt"/>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A window that is attached</a:t>
                      </a:r>
                      <a:r>
                        <a:rPr lang="en-US" sz="1200" baseline="0" dirty="0">
                          <a:effectLst/>
                          <a:latin typeface="+mj-lt"/>
                          <a:ea typeface="Times New Roman"/>
                        </a:rPr>
                        <a:t> to its frame by one or more hinges</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4"/>
                  </a:ext>
                </a:extLst>
              </a:tr>
              <a:tr h="726557">
                <a:tc>
                  <a:txBody>
                    <a:bodyPr/>
                    <a:lstStyle/>
                    <a:p>
                      <a:pPr marL="0" marR="0">
                        <a:spcBef>
                          <a:spcPts val="0"/>
                        </a:spcBef>
                        <a:spcAft>
                          <a:spcPts val="0"/>
                        </a:spcAft>
                      </a:pPr>
                      <a:r>
                        <a:rPr lang="en-US" sz="700" dirty="0" err="1">
                          <a:effectLst/>
                          <a:latin typeface="Times New Roman"/>
                          <a:ea typeface="Times New Roman"/>
                        </a:rPr>
                        <a:t>Ca</a:t>
                      </a:r>
                      <a:endParaRPr lang="en-US" sz="700" dirty="0">
                        <a:effectLst/>
                        <a:latin typeface="Times New Roman"/>
                        <a:ea typeface="Times New Roman"/>
                      </a:endParaRPr>
                    </a:p>
                  </a:txBody>
                  <a:tcPr marL="67517" marR="67517" marT="0" marB="0"/>
                </a:tc>
                <a:tc>
                  <a:txBody>
                    <a:bodyPr/>
                    <a:lstStyle/>
                    <a:p>
                      <a:r>
                        <a:rPr lang="en-US" sz="1200" dirty="0">
                          <a:latin typeface="+mj-lt"/>
                        </a:rPr>
                        <a:t>Awning </a:t>
                      </a:r>
                    </a:p>
                  </a:txBody>
                  <a:tcPr marL="67517" marR="67517" marT="0" marB="0"/>
                </a:tc>
                <a:tc>
                  <a:txBody>
                    <a:bodyPr/>
                    <a:lstStyle/>
                    <a:p>
                      <a:pPr marL="0" marR="0">
                        <a:lnSpc>
                          <a:spcPts val="650"/>
                        </a:lnSpc>
                        <a:spcBef>
                          <a:spcPts val="25"/>
                        </a:spcBef>
                        <a:spcAft>
                          <a:spcPts val="0"/>
                        </a:spcAft>
                      </a:pPr>
                      <a:endParaRPr lang="en-US" sz="1200" dirty="0">
                        <a:effectLst/>
                        <a:latin typeface="+mj-lt"/>
                      </a:endParaRPr>
                    </a:p>
                    <a:p>
                      <a:pPr marL="0" marR="0">
                        <a:spcBef>
                          <a:spcPts val="0"/>
                        </a:spcBef>
                        <a:spcAft>
                          <a:spcPts val="0"/>
                        </a:spcAft>
                      </a:pPr>
                      <a:r>
                        <a:rPr lang="en-US" sz="1200" dirty="0">
                          <a:effectLst/>
                          <a:latin typeface="+mj-lt"/>
                        </a:rPr>
                        <a:t> A</a:t>
                      </a:r>
                      <a:r>
                        <a:rPr lang="en-US" sz="1200" dirty="0">
                          <a:latin typeface="+mj-lt"/>
                        </a:rPr>
                        <a:t> window</a:t>
                      </a:r>
                      <a:r>
                        <a:rPr lang="en-US" sz="1200" baseline="0" dirty="0">
                          <a:latin typeface="+mj-lt"/>
                        </a:rPr>
                        <a:t> that is</a:t>
                      </a:r>
                      <a:r>
                        <a:rPr lang="en-US" sz="1200" dirty="0">
                          <a:latin typeface="+mj-lt"/>
                        </a:rPr>
                        <a:t> hinged at the bottom and opens inward from the top - the reverse of hopper windows.</a:t>
                      </a:r>
                      <a:endParaRPr lang="en-US" sz="1200" dirty="0">
                        <a:effectLst/>
                        <a:latin typeface="+mj-lt"/>
                        <a:ea typeface="Times New Roman"/>
                      </a:endParaRPr>
                    </a:p>
                    <a:p>
                      <a:endParaRPr lang="en-US" sz="1200" dirty="0">
                        <a:latin typeface="+mj-lt"/>
                      </a:endParaRPr>
                    </a:p>
                  </a:txBody>
                  <a:tcPr marL="67517" marR="67517" marT="0" marB="0"/>
                </a:tc>
                <a:extLst>
                  <a:ext uri="{0D108BD9-81ED-4DB2-BD59-A6C34878D82A}">
                    <a16:rowId xmlns:a16="http://schemas.microsoft.com/office/drawing/2014/main" val="10005"/>
                  </a:ext>
                </a:extLst>
              </a:tr>
              <a:tr h="492643">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rPr>
                        <a:t>Hopper</a:t>
                      </a:r>
                      <a:endParaRPr lang="en-US" sz="1200" dirty="0">
                        <a:effectLst/>
                        <a:latin typeface="+mj-lt"/>
                        <a:ea typeface="Times New Roman"/>
                      </a:endParaRPr>
                    </a:p>
                  </a:txBody>
                  <a:tcPr marL="67517" marR="67517" marT="0" marB="0"/>
                </a:tc>
                <a:tc>
                  <a:txBody>
                    <a:bodyPr/>
                    <a:lstStyle/>
                    <a:p>
                      <a:pPr marL="0" marR="0">
                        <a:lnSpc>
                          <a:spcPts val="650"/>
                        </a:lnSpc>
                        <a:spcBef>
                          <a:spcPts val="25"/>
                        </a:spcBef>
                        <a:spcAft>
                          <a:spcPts val="0"/>
                        </a:spcAft>
                      </a:pPr>
                      <a:r>
                        <a:rPr lang="en-US" sz="1200" dirty="0">
                          <a:effectLst/>
                          <a:latin typeface="+mj-lt"/>
                        </a:rPr>
                        <a:t> </a:t>
                      </a:r>
                    </a:p>
                    <a:p>
                      <a:pPr marL="0" marR="0">
                        <a:spcBef>
                          <a:spcPts val="0"/>
                        </a:spcBef>
                        <a:spcAft>
                          <a:spcPts val="0"/>
                        </a:spcAft>
                      </a:pPr>
                      <a:r>
                        <a:rPr lang="en-US" sz="1200" dirty="0">
                          <a:effectLst/>
                          <a:latin typeface="+mj-lt"/>
                        </a:rPr>
                        <a:t> A</a:t>
                      </a:r>
                      <a:r>
                        <a:rPr lang="en-US" sz="1200" baseline="0" dirty="0">
                          <a:effectLst/>
                          <a:latin typeface="+mj-lt"/>
                        </a:rPr>
                        <a:t> </a:t>
                      </a:r>
                      <a:r>
                        <a:rPr lang="en-US" sz="1200" dirty="0">
                          <a:latin typeface="+mj-lt"/>
                        </a:rPr>
                        <a:t>windows that</a:t>
                      </a:r>
                      <a:r>
                        <a:rPr lang="en-US" sz="1200" baseline="0" dirty="0">
                          <a:latin typeface="+mj-lt"/>
                        </a:rPr>
                        <a:t> is</a:t>
                      </a:r>
                      <a:r>
                        <a:rPr lang="en-US" sz="1200" dirty="0">
                          <a:latin typeface="+mj-lt"/>
                        </a:rPr>
                        <a:t> hinged at the bottom and opens inward from the top - the reverse of awning windows.</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6"/>
                  </a:ext>
                </a:extLst>
              </a:tr>
              <a:tr h="457200">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Center Pivot</a:t>
                      </a:r>
                    </a:p>
                  </a:txBody>
                  <a:tcPr marL="67517" marR="67517"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rPr>
                        <a:t> A</a:t>
                      </a:r>
                      <a:r>
                        <a:rPr lang="en-US" sz="1200" baseline="0" dirty="0">
                          <a:effectLst/>
                          <a:latin typeface="+mj-lt"/>
                        </a:rPr>
                        <a:t> </a:t>
                      </a:r>
                      <a:r>
                        <a:rPr lang="en-US" sz="1200" dirty="0">
                          <a:latin typeface="+mj-lt"/>
                        </a:rPr>
                        <a:t>windows that</a:t>
                      </a:r>
                      <a:r>
                        <a:rPr lang="en-US" sz="1200" baseline="0" dirty="0">
                          <a:latin typeface="+mj-lt"/>
                        </a:rPr>
                        <a:t> is</a:t>
                      </a:r>
                      <a:r>
                        <a:rPr lang="en-US" sz="1200" dirty="0">
                          <a:latin typeface="+mj-lt"/>
                        </a:rPr>
                        <a:t> hinged in the middle and opens d from the center</a:t>
                      </a:r>
                      <a:endParaRPr lang="en-US" sz="1200" dirty="0">
                        <a:effectLst/>
                        <a:latin typeface="+mj-lt"/>
                        <a:ea typeface="Times New Roman"/>
                      </a:endParaRPr>
                    </a:p>
                    <a:p>
                      <a:pPr marL="0" marR="0">
                        <a:spcBef>
                          <a:spcPts val="0"/>
                        </a:spcBef>
                        <a:spcAft>
                          <a:spcPts val="0"/>
                        </a:spcAft>
                      </a:pPr>
                      <a:endParaRPr lang="en-US" sz="1200" dirty="0">
                        <a:effectLst/>
                        <a:latin typeface="+mj-lt"/>
                        <a:ea typeface="Times New Roman"/>
                      </a:endParaRPr>
                    </a:p>
                  </a:txBody>
                  <a:tcPr marL="67517" marR="67517" marT="0" marB="0"/>
                </a:tc>
                <a:extLst>
                  <a:ext uri="{0D108BD9-81ED-4DB2-BD59-A6C34878D82A}">
                    <a16:rowId xmlns:a16="http://schemas.microsoft.com/office/drawing/2014/main" val="10007"/>
                  </a:ext>
                </a:extLst>
              </a:tr>
              <a:tr h="689932">
                <a:tc>
                  <a:txBody>
                    <a:bodyPr/>
                    <a:lstStyle/>
                    <a:p>
                      <a:pPr marL="0" marR="0">
                        <a:spcBef>
                          <a:spcPts val="0"/>
                        </a:spcBef>
                        <a:spcAft>
                          <a:spcPts val="0"/>
                        </a:spcAft>
                      </a:pPr>
                      <a:endParaRPr lang="en-US" sz="1000" dirty="0">
                        <a:effectLst/>
                        <a:latin typeface="Times New Roman"/>
                        <a:ea typeface="Times New Roman"/>
                      </a:endParaRPr>
                    </a:p>
                  </a:txBody>
                  <a:tcPr marL="67517" marR="67517" marT="0" marB="0"/>
                </a:tc>
                <a:tc>
                  <a:txBody>
                    <a:bodyPr/>
                    <a:lstStyle/>
                    <a:p>
                      <a:pPr marL="0" marR="0">
                        <a:spcBef>
                          <a:spcPts val="0"/>
                        </a:spcBef>
                        <a:spcAft>
                          <a:spcPts val="0"/>
                        </a:spcAft>
                      </a:pPr>
                      <a:r>
                        <a:rPr lang="en-US" sz="1200" dirty="0">
                          <a:effectLst/>
                          <a:latin typeface="+mj-lt"/>
                          <a:ea typeface="Times New Roman"/>
                        </a:rPr>
                        <a:t>Jalousie</a:t>
                      </a:r>
                    </a:p>
                  </a:txBody>
                  <a:tcPr marL="67517" marR="67517" marT="0" marB="0"/>
                </a:tc>
                <a:tc>
                  <a:txBody>
                    <a:bodyPr/>
                    <a:lstStyle/>
                    <a:p>
                      <a:pPr marL="0" marR="0">
                        <a:spcBef>
                          <a:spcPts val="0"/>
                        </a:spcBef>
                        <a:spcAft>
                          <a:spcPts val="0"/>
                        </a:spcAft>
                      </a:pPr>
                      <a:r>
                        <a:rPr lang="en-US" sz="1200" dirty="0"/>
                        <a:t>A window which consists of parallel glass, acrylic, or wooden louvers set in a frame. The louvers are locked together onto a track, so that they may be tilted open and shut in unison, to control airflow through the window.</a:t>
                      </a:r>
                      <a:endParaRPr lang="en-US" sz="1200" dirty="0">
                        <a:effectLst/>
                        <a:latin typeface="+mj-lt"/>
                        <a:ea typeface="Times New Roman"/>
                      </a:endParaRPr>
                    </a:p>
                  </a:txBody>
                  <a:tcPr marL="67517" marR="67517" marT="0" marB="0"/>
                </a:tc>
                <a:extLst>
                  <a:ext uri="{0D108BD9-81ED-4DB2-BD59-A6C34878D82A}">
                    <a16:rowId xmlns:a16="http://schemas.microsoft.com/office/drawing/2014/main" val="10008"/>
                  </a:ext>
                </a:extLst>
              </a:tr>
            </a:tbl>
          </a:graphicData>
        </a:graphic>
      </p:graphicFrame>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724274"/>
            <a:ext cx="609600" cy="73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45" y="1752600"/>
            <a:ext cx="892156"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091" y="1900237"/>
            <a:ext cx="804653" cy="850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25679" y="2895600"/>
            <a:ext cx="878738"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7444" r="21990"/>
          <a:stretch/>
        </p:blipFill>
        <p:spPr bwMode="auto">
          <a:xfrm>
            <a:off x="749300" y="4579070"/>
            <a:ext cx="914400" cy="135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8800" y="5207914"/>
            <a:ext cx="1555888"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3" name="Picture 9"/>
          <p:cNvPicPr>
            <a:picLocks noChangeAspect="1" noChangeArrowheads="1"/>
          </p:cNvPicPr>
          <p:nvPr/>
        </p:nvPicPr>
        <p:blipFill rotWithShape="1">
          <a:blip r:embed="rId8">
            <a:extLst>
              <a:ext uri="{28A0092B-C50C-407E-A947-70E740481C1C}">
                <a14:useLocalDpi xmlns:a14="http://schemas.microsoft.com/office/drawing/2010/main" val="0"/>
              </a:ext>
            </a:extLst>
          </a:blip>
          <a:srcRect l="6015" t="1951" r="6015" b="-1951"/>
          <a:stretch/>
        </p:blipFill>
        <p:spPr bwMode="auto">
          <a:xfrm>
            <a:off x="598935" y="1752600"/>
            <a:ext cx="2840096"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04648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304800"/>
            <a:ext cx="7696200" cy="738664"/>
          </a:xfrm>
          <a:prstGeom prst="rect">
            <a:avLst/>
          </a:prstGeom>
        </p:spPr>
        <p:txBody>
          <a:bodyPr wrap="square">
            <a:spAutoFit/>
          </a:bodyPr>
          <a:lstStyle/>
          <a:p>
            <a:r>
              <a:rPr lang="en-US" dirty="0"/>
              <a:t> </a:t>
            </a:r>
          </a:p>
          <a:p>
            <a:r>
              <a:rPr lang="en-US" sz="2400" b="1" dirty="0">
                <a:solidFill>
                  <a:srgbClr val="0070C0"/>
                </a:solidFill>
              </a:rPr>
              <a:t>What is an elevation drawing?</a:t>
            </a:r>
          </a:p>
        </p:txBody>
      </p:sp>
      <p:sp>
        <p:nvSpPr>
          <p:cNvPr id="3" name="TextBox 2"/>
          <p:cNvSpPr txBox="1"/>
          <p:nvPr/>
        </p:nvSpPr>
        <p:spPr>
          <a:xfrm>
            <a:off x="945037" y="951131"/>
            <a:ext cx="7162800" cy="923330"/>
          </a:xfrm>
          <a:prstGeom prst="rect">
            <a:avLst/>
          </a:prstGeom>
          <a:noFill/>
        </p:spPr>
        <p:txBody>
          <a:bodyPr wrap="square" rtlCol="0">
            <a:spAutoFit/>
          </a:bodyPr>
          <a:lstStyle/>
          <a:p>
            <a:pPr marL="285750" indent="-285750">
              <a:buFont typeface="Arial" pitchFamily="34" charset="0"/>
              <a:buChar char="•"/>
            </a:pPr>
            <a:r>
              <a:rPr lang="en-US" dirty="0"/>
              <a:t>Orthographic projection of each side of the house</a:t>
            </a:r>
          </a:p>
          <a:p>
            <a:pPr marL="742950" lvl="1" indent="-285750">
              <a:buFont typeface="Arial" pitchFamily="34" charset="0"/>
              <a:buChar char="•"/>
            </a:pPr>
            <a:r>
              <a:rPr lang="en-US" dirty="0"/>
              <a:t>What does that mean</a:t>
            </a:r>
          </a:p>
          <a:p>
            <a:pPr marL="742950" lvl="1" indent="-285750">
              <a:buFont typeface="Arial" pitchFamily="34" charset="0"/>
              <a:buChar char="•"/>
            </a:pPr>
            <a:endParaRPr lang="en-US"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27588" t="28656" r="26169" b="27500"/>
          <a:stretch/>
        </p:blipFill>
        <p:spPr>
          <a:xfrm>
            <a:off x="2818614" y="2950590"/>
            <a:ext cx="2384982" cy="2149311"/>
          </a:xfrm>
          <a:prstGeom prst="rect">
            <a:avLst/>
          </a:prstGeom>
        </p:spPr>
      </p:pic>
      <p:sp>
        <p:nvSpPr>
          <p:cNvPr id="7" name="TextBox 6"/>
          <p:cNvSpPr txBox="1"/>
          <p:nvPr/>
        </p:nvSpPr>
        <p:spPr>
          <a:xfrm>
            <a:off x="3797300" y="3276600"/>
            <a:ext cx="1155700" cy="369332"/>
          </a:xfrm>
          <a:prstGeom prst="rect">
            <a:avLst/>
          </a:prstGeom>
          <a:noFill/>
        </p:spPr>
        <p:txBody>
          <a:bodyPr wrap="square" rtlCol="0">
            <a:spAutoFit/>
          </a:bodyPr>
          <a:lstStyle/>
          <a:p>
            <a:r>
              <a:rPr lang="en-US" b="1" dirty="0">
                <a:solidFill>
                  <a:schemeClr val="accent1"/>
                </a:solidFill>
              </a:rPr>
              <a:t>Floor plan</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25577" t="72499" r="20502"/>
          <a:stretch/>
        </p:blipFill>
        <p:spPr>
          <a:xfrm>
            <a:off x="2714920" y="5099900"/>
            <a:ext cx="2780907" cy="1348147"/>
          </a:xfrm>
          <a:prstGeom prst="rect">
            <a:avLst/>
          </a:prstGeom>
        </p:spPr>
      </p:pic>
      <p:pic>
        <p:nvPicPr>
          <p:cNvPr id="13" name="Picture 12"/>
          <p:cNvPicPr>
            <a:picLocks noChangeAspect="1"/>
          </p:cNvPicPr>
          <p:nvPr/>
        </p:nvPicPr>
        <p:blipFill rotWithShape="1">
          <a:blip r:embed="rId2">
            <a:extLst>
              <a:ext uri="{28A0092B-C50C-407E-A947-70E740481C1C}">
                <a14:useLocalDpi xmlns:a14="http://schemas.microsoft.com/office/drawing/2010/main" val="0"/>
              </a:ext>
            </a:extLst>
          </a:blip>
          <a:srcRect l="73830" t="28656" r="215" b="27500"/>
          <a:stretch/>
        </p:blipFill>
        <p:spPr>
          <a:xfrm>
            <a:off x="5203596" y="2952947"/>
            <a:ext cx="1338606" cy="2149311"/>
          </a:xfrm>
          <a:prstGeom prst="rect">
            <a:avLst/>
          </a:prstGeom>
        </p:spPr>
      </p:pic>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7588" t="340" r="26169" b="73700"/>
          <a:stretch/>
        </p:blipFill>
        <p:spPr>
          <a:xfrm>
            <a:off x="2818614" y="1677971"/>
            <a:ext cx="2384982" cy="1272619"/>
          </a:xfrm>
          <a:prstGeom prst="rect">
            <a:avLst/>
          </a:prstGeom>
        </p:spPr>
      </p:pic>
      <p:pic>
        <p:nvPicPr>
          <p:cNvPr id="15" name="Picture 14"/>
          <p:cNvPicPr>
            <a:picLocks noChangeAspect="1"/>
          </p:cNvPicPr>
          <p:nvPr/>
        </p:nvPicPr>
        <p:blipFill rotWithShape="1">
          <a:blip r:embed="rId2">
            <a:extLst>
              <a:ext uri="{28A0092B-C50C-407E-A947-70E740481C1C}">
                <a14:useLocalDpi xmlns:a14="http://schemas.microsoft.com/office/drawing/2010/main" val="0"/>
              </a:ext>
            </a:extLst>
          </a:blip>
          <a:srcRect l="1268" t="28656" r="74422" b="27500"/>
          <a:stretch/>
        </p:blipFill>
        <p:spPr>
          <a:xfrm>
            <a:off x="1461155" y="2950589"/>
            <a:ext cx="1253765" cy="2149311"/>
          </a:xfrm>
          <a:prstGeom prst="rect">
            <a:avLst/>
          </a:prstGeom>
        </p:spPr>
      </p:pic>
      <p:sp>
        <p:nvSpPr>
          <p:cNvPr id="18" name="TextBox 17"/>
          <p:cNvSpPr txBox="1"/>
          <p:nvPr/>
        </p:nvSpPr>
        <p:spPr>
          <a:xfrm>
            <a:off x="6129080" y="5530334"/>
            <a:ext cx="1981200" cy="369332"/>
          </a:xfrm>
          <a:prstGeom prst="rect">
            <a:avLst/>
          </a:prstGeom>
          <a:noFill/>
        </p:spPr>
        <p:txBody>
          <a:bodyPr wrap="square" rtlCol="0">
            <a:spAutoFit/>
          </a:bodyPr>
          <a:lstStyle/>
          <a:p>
            <a:r>
              <a:rPr lang="en-US" dirty="0"/>
              <a:t>Projection lines</a:t>
            </a:r>
          </a:p>
        </p:txBody>
      </p:sp>
      <p:sp>
        <p:nvSpPr>
          <p:cNvPr id="19" name="TextBox 18"/>
          <p:cNvSpPr txBox="1"/>
          <p:nvPr/>
        </p:nvSpPr>
        <p:spPr>
          <a:xfrm>
            <a:off x="3384085" y="5057481"/>
            <a:ext cx="2171503" cy="369332"/>
          </a:xfrm>
          <a:prstGeom prst="rect">
            <a:avLst/>
          </a:prstGeom>
          <a:noFill/>
        </p:spPr>
        <p:txBody>
          <a:bodyPr wrap="square" rtlCol="0">
            <a:spAutoFit/>
          </a:bodyPr>
          <a:lstStyle/>
          <a:p>
            <a:r>
              <a:rPr lang="en-US" b="1" dirty="0">
                <a:solidFill>
                  <a:schemeClr val="accent1"/>
                </a:solidFill>
              </a:rPr>
              <a:t>Front Elevation</a:t>
            </a:r>
          </a:p>
        </p:txBody>
      </p:sp>
      <p:sp>
        <p:nvSpPr>
          <p:cNvPr id="20" name="TextBox 19"/>
          <p:cNvSpPr txBox="1"/>
          <p:nvPr/>
        </p:nvSpPr>
        <p:spPr>
          <a:xfrm>
            <a:off x="3393846" y="2705100"/>
            <a:ext cx="2048620" cy="369332"/>
          </a:xfrm>
          <a:prstGeom prst="rect">
            <a:avLst/>
          </a:prstGeom>
          <a:noFill/>
        </p:spPr>
        <p:txBody>
          <a:bodyPr wrap="square" rtlCol="0">
            <a:spAutoFit/>
          </a:bodyPr>
          <a:lstStyle/>
          <a:p>
            <a:r>
              <a:rPr lang="en-US" b="1" dirty="0">
                <a:solidFill>
                  <a:schemeClr val="accent1"/>
                </a:solidFill>
              </a:rPr>
              <a:t>Rear Elevation</a:t>
            </a:r>
          </a:p>
        </p:txBody>
      </p:sp>
      <p:sp>
        <p:nvSpPr>
          <p:cNvPr id="21" name="TextBox 20"/>
          <p:cNvSpPr txBox="1"/>
          <p:nvPr/>
        </p:nvSpPr>
        <p:spPr>
          <a:xfrm rot="16200000">
            <a:off x="4117513" y="3774947"/>
            <a:ext cx="2280574" cy="369332"/>
          </a:xfrm>
          <a:prstGeom prst="rect">
            <a:avLst/>
          </a:prstGeom>
          <a:noFill/>
        </p:spPr>
        <p:txBody>
          <a:bodyPr wrap="square" rtlCol="0">
            <a:spAutoFit/>
          </a:bodyPr>
          <a:lstStyle/>
          <a:p>
            <a:r>
              <a:rPr lang="en-US" b="1" dirty="0">
                <a:solidFill>
                  <a:schemeClr val="accent1"/>
                </a:solidFill>
              </a:rPr>
              <a:t>Right Side Elevation</a:t>
            </a:r>
          </a:p>
        </p:txBody>
      </p:sp>
      <p:sp>
        <p:nvSpPr>
          <p:cNvPr id="22" name="TextBox 21"/>
          <p:cNvSpPr txBox="1"/>
          <p:nvPr/>
        </p:nvSpPr>
        <p:spPr>
          <a:xfrm rot="16200000">
            <a:off x="1609853" y="3810166"/>
            <a:ext cx="2210134" cy="369332"/>
          </a:xfrm>
          <a:prstGeom prst="rect">
            <a:avLst/>
          </a:prstGeom>
          <a:noFill/>
        </p:spPr>
        <p:txBody>
          <a:bodyPr wrap="square" rtlCol="0">
            <a:spAutoFit/>
          </a:bodyPr>
          <a:lstStyle/>
          <a:p>
            <a:r>
              <a:rPr lang="en-US" b="1" dirty="0">
                <a:solidFill>
                  <a:schemeClr val="accent1"/>
                </a:solidFill>
              </a:rPr>
              <a:t>Left Side Elevation</a:t>
            </a:r>
          </a:p>
        </p:txBody>
      </p:sp>
      <p:cxnSp>
        <p:nvCxnSpPr>
          <p:cNvPr id="31" name="Straight Arrow Connector 30"/>
          <p:cNvCxnSpPr/>
          <p:nvPr/>
        </p:nvCxnSpPr>
        <p:spPr>
          <a:xfrm flipH="1" flipV="1">
            <a:off x="4982095" y="5057481"/>
            <a:ext cx="1146985" cy="6575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3142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533400"/>
            <a:ext cx="7696200" cy="738664"/>
          </a:xfrm>
          <a:prstGeom prst="rect">
            <a:avLst/>
          </a:prstGeom>
        </p:spPr>
        <p:txBody>
          <a:bodyPr wrap="square">
            <a:spAutoFit/>
          </a:bodyPr>
          <a:lstStyle/>
          <a:p>
            <a:r>
              <a:rPr lang="en-US" dirty="0"/>
              <a:t> </a:t>
            </a:r>
          </a:p>
          <a:p>
            <a:r>
              <a:rPr lang="en-US" sz="2400" b="1" dirty="0">
                <a:solidFill>
                  <a:srgbClr val="0070C0"/>
                </a:solidFill>
              </a:rPr>
              <a:t>What is the purpose of an elevation drawing?</a:t>
            </a:r>
          </a:p>
        </p:txBody>
      </p:sp>
      <p:sp>
        <p:nvSpPr>
          <p:cNvPr id="3" name="TextBox 2"/>
          <p:cNvSpPr txBox="1"/>
          <p:nvPr/>
        </p:nvSpPr>
        <p:spPr>
          <a:xfrm>
            <a:off x="967033" y="1184444"/>
            <a:ext cx="7391400" cy="646331"/>
          </a:xfrm>
          <a:prstGeom prst="rect">
            <a:avLst/>
          </a:prstGeom>
          <a:noFill/>
        </p:spPr>
        <p:txBody>
          <a:bodyPr wrap="square" rtlCol="0">
            <a:spAutoFit/>
          </a:bodyPr>
          <a:lstStyle/>
          <a:p>
            <a:pPr marL="285750" indent="-285750">
              <a:buFont typeface="Arial" pitchFamily="34" charset="0"/>
              <a:buChar char="•"/>
            </a:pPr>
            <a:r>
              <a:rPr lang="en-US" dirty="0"/>
              <a:t>Show the finished exterior of the building</a:t>
            </a:r>
          </a:p>
          <a:p>
            <a:pPr marL="285750" indent="-285750">
              <a:buFont typeface="Arial" pitchFamily="34" charset="0"/>
              <a:buChar char="•"/>
            </a:pPr>
            <a:r>
              <a:rPr lang="en-US" dirty="0"/>
              <a:t>Show Height dimensions</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469" y="1812516"/>
            <a:ext cx="4666153" cy="255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3810000"/>
            <a:ext cx="6060975" cy="2544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865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533400"/>
            <a:ext cx="7696200" cy="1015663"/>
          </a:xfrm>
          <a:prstGeom prst="rect">
            <a:avLst/>
          </a:prstGeom>
        </p:spPr>
        <p:txBody>
          <a:bodyPr wrap="square">
            <a:spAutoFit/>
          </a:bodyPr>
          <a:lstStyle/>
          <a:p>
            <a:r>
              <a:rPr lang="en-US" dirty="0"/>
              <a:t> </a:t>
            </a:r>
          </a:p>
          <a:p>
            <a:r>
              <a:rPr lang="en-US" sz="2400" b="1" dirty="0">
                <a:solidFill>
                  <a:srgbClr val="0070C0"/>
                </a:solidFill>
              </a:rPr>
              <a:t>What are the required elements needed?</a:t>
            </a:r>
            <a:r>
              <a:rPr lang="en-US" b="1" dirty="0"/>
              <a:t> </a:t>
            </a:r>
            <a:endParaRPr lang="en-US" dirty="0"/>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 y="1187450"/>
            <a:ext cx="7802880" cy="520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49300" y="1263968"/>
            <a:ext cx="6489700" cy="369332"/>
          </a:xfrm>
          <a:prstGeom prst="rect">
            <a:avLst/>
          </a:prstGeom>
          <a:noFill/>
        </p:spPr>
        <p:txBody>
          <a:bodyPr wrap="square" rtlCol="0">
            <a:spAutoFit/>
          </a:bodyPr>
          <a:lstStyle/>
          <a:p>
            <a:r>
              <a:rPr lang="en-US" b="1" dirty="0">
                <a:solidFill>
                  <a:srgbClr val="C00000"/>
                </a:solidFill>
              </a:rPr>
              <a:t>Show all four sides- Show other views as necessary</a:t>
            </a:r>
          </a:p>
        </p:txBody>
      </p:sp>
      <p:sp>
        <p:nvSpPr>
          <p:cNvPr id="5" name="Rectangle 4"/>
          <p:cNvSpPr/>
          <p:nvPr/>
        </p:nvSpPr>
        <p:spPr>
          <a:xfrm>
            <a:off x="3505200" y="3603744"/>
            <a:ext cx="3200400" cy="646331"/>
          </a:xfrm>
          <a:prstGeom prst="rect">
            <a:avLst/>
          </a:prstGeom>
        </p:spPr>
        <p:txBody>
          <a:bodyPr wrap="square">
            <a:spAutoFit/>
          </a:bodyPr>
          <a:lstStyle/>
          <a:p>
            <a:r>
              <a:rPr lang="en-US" b="1" dirty="0">
                <a:solidFill>
                  <a:srgbClr val="C00000"/>
                </a:solidFill>
              </a:rPr>
              <a:t>Identify specific sides</a:t>
            </a:r>
          </a:p>
          <a:p>
            <a:r>
              <a:rPr lang="en-US" b="1" dirty="0">
                <a:solidFill>
                  <a:srgbClr val="C00000"/>
                </a:solidFill>
              </a:rPr>
              <a:t>Printed at a scale of ¼”=1’-0”</a:t>
            </a:r>
          </a:p>
        </p:txBody>
      </p:sp>
    </p:spTree>
    <p:extLst>
      <p:ext uri="{BB962C8B-B14F-4D97-AF65-F5344CB8AC3E}">
        <p14:creationId xmlns:p14="http://schemas.microsoft.com/office/powerpoint/2010/main" val="14490757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676400"/>
            <a:ext cx="77533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2" name="Rectangle 1"/>
          <p:cNvSpPr/>
          <p:nvPr/>
        </p:nvSpPr>
        <p:spPr>
          <a:xfrm>
            <a:off x="749300" y="533400"/>
            <a:ext cx="7696200" cy="1846659"/>
          </a:xfrm>
          <a:prstGeom prst="rect">
            <a:avLst/>
          </a:prstGeom>
        </p:spPr>
        <p:txBody>
          <a:bodyPr wrap="square">
            <a:spAutoFit/>
          </a:bodyPr>
          <a:lstStyle/>
          <a:p>
            <a:r>
              <a:rPr lang="en-US" dirty="0"/>
              <a:t> </a:t>
            </a:r>
          </a:p>
          <a:p>
            <a:r>
              <a:rPr lang="en-US" sz="2400" b="1" dirty="0">
                <a:solidFill>
                  <a:srgbClr val="0070C0"/>
                </a:solidFill>
              </a:rPr>
              <a:t>Required Elements</a:t>
            </a:r>
          </a:p>
          <a:p>
            <a:r>
              <a:rPr lang="en-US" b="1" dirty="0"/>
              <a:t>Horizontal Lines on an Elevation </a:t>
            </a:r>
          </a:p>
          <a:p>
            <a:r>
              <a:rPr lang="en-US" dirty="0"/>
              <a:t> </a:t>
            </a:r>
          </a:p>
          <a:p>
            <a:endParaRPr lang="en-US" dirty="0"/>
          </a:p>
          <a:p>
            <a:endParaRPr lang="en-US" dirty="0"/>
          </a:p>
        </p:txBody>
      </p:sp>
      <p:sp>
        <p:nvSpPr>
          <p:cNvPr id="29" name="TextBox 28"/>
          <p:cNvSpPr txBox="1"/>
          <p:nvPr/>
        </p:nvSpPr>
        <p:spPr>
          <a:xfrm>
            <a:off x="1092200" y="4546767"/>
            <a:ext cx="1727200" cy="738664"/>
          </a:xfrm>
          <a:prstGeom prst="rect">
            <a:avLst/>
          </a:prstGeom>
          <a:noFill/>
        </p:spPr>
        <p:txBody>
          <a:bodyPr wrap="square" rtlCol="0">
            <a:spAutoFit/>
          </a:bodyPr>
          <a:lstStyle/>
          <a:p>
            <a:r>
              <a:rPr lang="en-US" sz="1400" dirty="0">
                <a:solidFill>
                  <a:srgbClr val="C00000"/>
                </a:solidFill>
              </a:rPr>
              <a:t>Finish Grade line</a:t>
            </a:r>
          </a:p>
          <a:p>
            <a:r>
              <a:rPr lang="en-US" sz="1400" dirty="0">
                <a:solidFill>
                  <a:srgbClr val="C00000"/>
                </a:solidFill>
              </a:rPr>
              <a:t>Reference point for most elevations</a:t>
            </a:r>
          </a:p>
        </p:txBody>
      </p:sp>
      <p:cxnSp>
        <p:nvCxnSpPr>
          <p:cNvPr id="31" name="Straight Arrow Connector 30"/>
          <p:cNvCxnSpPr/>
          <p:nvPr/>
        </p:nvCxnSpPr>
        <p:spPr>
          <a:xfrm flipH="1" flipV="1">
            <a:off x="994004" y="4003198"/>
            <a:ext cx="174396" cy="660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035249" y="4351937"/>
            <a:ext cx="1676400" cy="307777"/>
          </a:xfrm>
          <a:prstGeom prst="rect">
            <a:avLst/>
          </a:prstGeom>
          <a:noFill/>
        </p:spPr>
        <p:txBody>
          <a:bodyPr wrap="square" rtlCol="0">
            <a:spAutoFit/>
          </a:bodyPr>
          <a:lstStyle/>
          <a:p>
            <a:r>
              <a:rPr lang="en-US" sz="1400" dirty="0">
                <a:solidFill>
                  <a:srgbClr val="C00000"/>
                </a:solidFill>
              </a:rPr>
              <a:t>Top of foundation</a:t>
            </a:r>
          </a:p>
        </p:txBody>
      </p:sp>
      <p:cxnSp>
        <p:nvCxnSpPr>
          <p:cNvPr id="33" name="Straight Arrow Connector 32"/>
          <p:cNvCxnSpPr/>
          <p:nvPr/>
        </p:nvCxnSpPr>
        <p:spPr>
          <a:xfrm flipV="1">
            <a:off x="7406849" y="3868028"/>
            <a:ext cx="533400" cy="6377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938467" y="4044160"/>
            <a:ext cx="2362200" cy="307777"/>
          </a:xfrm>
          <a:prstGeom prst="rect">
            <a:avLst/>
          </a:prstGeom>
          <a:noFill/>
        </p:spPr>
        <p:txBody>
          <a:bodyPr wrap="square" rtlCol="0">
            <a:spAutoFit/>
          </a:bodyPr>
          <a:lstStyle/>
          <a:p>
            <a:r>
              <a:rPr lang="en-US" sz="1400" dirty="0">
                <a:solidFill>
                  <a:srgbClr val="C00000"/>
                </a:solidFill>
              </a:rPr>
              <a:t>Floor line (Center line)</a:t>
            </a:r>
          </a:p>
        </p:txBody>
      </p:sp>
      <p:cxnSp>
        <p:nvCxnSpPr>
          <p:cNvPr id="36" name="Straight Arrow Connector 35"/>
          <p:cNvCxnSpPr/>
          <p:nvPr/>
        </p:nvCxnSpPr>
        <p:spPr>
          <a:xfrm flipV="1">
            <a:off x="6614867" y="3730019"/>
            <a:ext cx="304800" cy="4712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294302" y="2206823"/>
            <a:ext cx="3276600" cy="307777"/>
          </a:xfrm>
          <a:prstGeom prst="rect">
            <a:avLst/>
          </a:prstGeom>
          <a:noFill/>
        </p:spPr>
        <p:txBody>
          <a:bodyPr wrap="square" rtlCol="0">
            <a:spAutoFit/>
          </a:bodyPr>
          <a:lstStyle/>
          <a:p>
            <a:r>
              <a:rPr lang="en-US" sz="1400" dirty="0">
                <a:solidFill>
                  <a:srgbClr val="C00000"/>
                </a:solidFill>
              </a:rPr>
              <a:t>Ceiling Line (Center Line)</a:t>
            </a:r>
          </a:p>
        </p:txBody>
      </p:sp>
      <p:sp>
        <p:nvSpPr>
          <p:cNvPr id="42" name="TextBox 41"/>
          <p:cNvSpPr txBox="1"/>
          <p:nvPr/>
        </p:nvSpPr>
        <p:spPr>
          <a:xfrm>
            <a:off x="4251357" y="5008268"/>
            <a:ext cx="2133600" cy="307777"/>
          </a:xfrm>
          <a:prstGeom prst="rect">
            <a:avLst/>
          </a:prstGeom>
          <a:noFill/>
        </p:spPr>
        <p:txBody>
          <a:bodyPr wrap="square" rtlCol="0">
            <a:spAutoFit/>
          </a:bodyPr>
          <a:lstStyle/>
          <a:p>
            <a:r>
              <a:rPr lang="en-US" sz="1400" dirty="0">
                <a:solidFill>
                  <a:srgbClr val="C00000"/>
                </a:solidFill>
              </a:rPr>
              <a:t>Bottom of foundation</a:t>
            </a:r>
          </a:p>
        </p:txBody>
      </p:sp>
      <p:sp>
        <p:nvSpPr>
          <p:cNvPr id="43" name="TextBox 42"/>
          <p:cNvSpPr txBox="1"/>
          <p:nvPr/>
        </p:nvSpPr>
        <p:spPr>
          <a:xfrm>
            <a:off x="7078413" y="4953744"/>
            <a:ext cx="1676400" cy="307777"/>
          </a:xfrm>
          <a:prstGeom prst="rect">
            <a:avLst/>
          </a:prstGeom>
          <a:noFill/>
        </p:spPr>
        <p:txBody>
          <a:bodyPr wrap="square" rtlCol="0">
            <a:spAutoFit/>
          </a:bodyPr>
          <a:lstStyle/>
          <a:p>
            <a:r>
              <a:rPr lang="en-US" sz="1400" dirty="0">
                <a:solidFill>
                  <a:srgbClr val="C00000"/>
                </a:solidFill>
              </a:rPr>
              <a:t>Bottom of footing</a:t>
            </a:r>
          </a:p>
        </p:txBody>
      </p:sp>
      <p:sp>
        <p:nvSpPr>
          <p:cNvPr id="44" name="TextBox 43"/>
          <p:cNvSpPr txBox="1"/>
          <p:nvPr/>
        </p:nvSpPr>
        <p:spPr>
          <a:xfrm>
            <a:off x="3429000" y="4509373"/>
            <a:ext cx="1676400" cy="307777"/>
          </a:xfrm>
          <a:prstGeom prst="rect">
            <a:avLst/>
          </a:prstGeom>
          <a:noFill/>
        </p:spPr>
        <p:txBody>
          <a:bodyPr wrap="square" rtlCol="0">
            <a:spAutoFit/>
          </a:bodyPr>
          <a:lstStyle/>
          <a:p>
            <a:r>
              <a:rPr lang="en-US" sz="1400" dirty="0">
                <a:solidFill>
                  <a:srgbClr val="C00000"/>
                </a:solidFill>
              </a:rPr>
              <a:t>Basement floor</a:t>
            </a:r>
          </a:p>
        </p:txBody>
      </p:sp>
      <p:sp>
        <p:nvSpPr>
          <p:cNvPr id="45" name="TextBox 44"/>
          <p:cNvSpPr txBox="1"/>
          <p:nvPr/>
        </p:nvSpPr>
        <p:spPr>
          <a:xfrm>
            <a:off x="1870305" y="4168779"/>
            <a:ext cx="3279480" cy="307777"/>
          </a:xfrm>
          <a:prstGeom prst="rect">
            <a:avLst/>
          </a:prstGeom>
          <a:noFill/>
        </p:spPr>
        <p:txBody>
          <a:bodyPr wrap="square" rtlCol="0">
            <a:spAutoFit/>
          </a:bodyPr>
          <a:lstStyle/>
          <a:p>
            <a:r>
              <a:rPr lang="en-US" sz="1400" dirty="0">
                <a:solidFill>
                  <a:srgbClr val="C00000"/>
                </a:solidFill>
              </a:rPr>
              <a:t>Garage foundation and footing</a:t>
            </a:r>
          </a:p>
        </p:txBody>
      </p:sp>
      <p:sp>
        <p:nvSpPr>
          <p:cNvPr id="46" name="TextBox 45"/>
          <p:cNvSpPr txBox="1"/>
          <p:nvPr/>
        </p:nvSpPr>
        <p:spPr>
          <a:xfrm>
            <a:off x="7570902" y="2926990"/>
            <a:ext cx="1676400" cy="523220"/>
          </a:xfrm>
          <a:prstGeom prst="rect">
            <a:avLst/>
          </a:prstGeom>
          <a:noFill/>
        </p:spPr>
        <p:txBody>
          <a:bodyPr wrap="square" rtlCol="0">
            <a:spAutoFit/>
          </a:bodyPr>
          <a:lstStyle/>
          <a:p>
            <a:r>
              <a:rPr lang="en-US" sz="1400" dirty="0">
                <a:solidFill>
                  <a:srgbClr val="C00000"/>
                </a:solidFill>
              </a:rPr>
              <a:t>Top of Windows</a:t>
            </a:r>
          </a:p>
          <a:p>
            <a:r>
              <a:rPr lang="en-US" sz="1400" dirty="0">
                <a:solidFill>
                  <a:srgbClr val="C00000"/>
                </a:solidFill>
              </a:rPr>
              <a:t>and doors</a:t>
            </a:r>
          </a:p>
        </p:txBody>
      </p:sp>
      <p:cxnSp>
        <p:nvCxnSpPr>
          <p:cNvPr id="48" name="Straight Arrow Connector 47"/>
          <p:cNvCxnSpPr/>
          <p:nvPr/>
        </p:nvCxnSpPr>
        <p:spPr>
          <a:xfrm>
            <a:off x="4633667" y="4692948"/>
            <a:ext cx="304800" cy="1242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stCxn id="43" idx="1"/>
          </p:cNvCxnSpPr>
          <p:nvPr/>
        </p:nvCxnSpPr>
        <p:spPr>
          <a:xfrm flipH="1" flipV="1">
            <a:off x="6764910" y="4953744"/>
            <a:ext cx="313503" cy="15388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5906154" y="4854379"/>
            <a:ext cx="97803" cy="3077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0" idx="1"/>
          </p:cNvCxnSpPr>
          <p:nvPr/>
        </p:nvCxnSpPr>
        <p:spPr>
          <a:xfrm flipH="1">
            <a:off x="3835138" y="2360712"/>
            <a:ext cx="459164" cy="3795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46" idx="1"/>
          </p:cNvCxnSpPr>
          <p:nvPr/>
        </p:nvCxnSpPr>
        <p:spPr>
          <a:xfrm flipH="1" flipV="1">
            <a:off x="7151802" y="2926991"/>
            <a:ext cx="419100" cy="261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6589791" y="1410563"/>
            <a:ext cx="1676400" cy="307777"/>
          </a:xfrm>
          <a:prstGeom prst="rect">
            <a:avLst/>
          </a:prstGeom>
          <a:noFill/>
        </p:spPr>
        <p:txBody>
          <a:bodyPr wrap="square" rtlCol="0">
            <a:spAutoFit/>
          </a:bodyPr>
          <a:lstStyle/>
          <a:p>
            <a:r>
              <a:rPr lang="en-US" sz="1400" dirty="0">
                <a:solidFill>
                  <a:srgbClr val="C00000"/>
                </a:solidFill>
              </a:rPr>
              <a:t>Ridge line</a:t>
            </a:r>
          </a:p>
        </p:txBody>
      </p:sp>
      <p:cxnSp>
        <p:nvCxnSpPr>
          <p:cNvPr id="58" name="Straight Arrow Connector 57"/>
          <p:cNvCxnSpPr/>
          <p:nvPr/>
        </p:nvCxnSpPr>
        <p:spPr>
          <a:xfrm flipH="1">
            <a:off x="6119567" y="1582468"/>
            <a:ext cx="441751" cy="2752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1447800" y="1517148"/>
            <a:ext cx="1676400" cy="307777"/>
          </a:xfrm>
          <a:prstGeom prst="rect">
            <a:avLst/>
          </a:prstGeom>
          <a:noFill/>
        </p:spPr>
        <p:txBody>
          <a:bodyPr wrap="square" rtlCol="0">
            <a:spAutoFit/>
          </a:bodyPr>
          <a:lstStyle/>
          <a:p>
            <a:r>
              <a:rPr lang="en-US" sz="1400" dirty="0">
                <a:solidFill>
                  <a:srgbClr val="C00000"/>
                </a:solidFill>
              </a:rPr>
              <a:t>Roof Slope symbol</a:t>
            </a:r>
          </a:p>
        </p:txBody>
      </p:sp>
      <p:cxnSp>
        <p:nvCxnSpPr>
          <p:cNvPr id="61" name="Straight Arrow Connector 60"/>
          <p:cNvCxnSpPr/>
          <p:nvPr/>
        </p:nvCxnSpPr>
        <p:spPr>
          <a:xfrm>
            <a:off x="2940508" y="1671036"/>
            <a:ext cx="321559" cy="543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14367" y="5325303"/>
            <a:ext cx="4038600" cy="307777"/>
          </a:xfrm>
          <a:prstGeom prst="rect">
            <a:avLst/>
          </a:prstGeom>
          <a:noFill/>
        </p:spPr>
        <p:txBody>
          <a:bodyPr wrap="square" rtlCol="0">
            <a:spAutoFit/>
          </a:bodyPr>
          <a:lstStyle/>
          <a:p>
            <a:r>
              <a:rPr lang="en-US" sz="1400" dirty="0">
                <a:solidFill>
                  <a:srgbClr val="C00000"/>
                </a:solidFill>
              </a:rPr>
              <a:t>All lines below grade use a hidden line</a:t>
            </a:r>
          </a:p>
        </p:txBody>
      </p:sp>
    </p:spTree>
    <p:extLst>
      <p:ext uri="{BB962C8B-B14F-4D97-AF65-F5344CB8AC3E}">
        <p14:creationId xmlns:p14="http://schemas.microsoft.com/office/powerpoint/2010/main" val="794250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par>
                                <p:cTn id="16" presetID="10" presetClass="entr" presetSubtype="0"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Effect transition="in" filter="fade">
                                      <p:cBhvr>
                                        <p:cTn id="18" dur="500"/>
                                        <p:tgtEl>
                                          <p:spTgt spid="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500"/>
                                        <p:tgtEl>
                                          <p:spTgt spid="4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5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par>
                                <p:cTn id="61" presetID="10" presetClass="entr" presetSubtype="0" fill="hold" nodeType="withEffect">
                                  <p:stCondLst>
                                    <p:cond delay="0"/>
                                  </p:stCondLst>
                                  <p:childTnLst>
                                    <p:set>
                                      <p:cBhvr>
                                        <p:cTn id="62" dur="1" fill="hold">
                                          <p:stCondLst>
                                            <p:cond delay="0"/>
                                          </p:stCondLst>
                                        </p:cTn>
                                        <p:tgtEl>
                                          <p:spTgt spid="56"/>
                                        </p:tgtEl>
                                        <p:attrNameLst>
                                          <p:attrName>style.visibility</p:attrName>
                                        </p:attrNameLst>
                                      </p:cBhvr>
                                      <p:to>
                                        <p:strVal val="visible"/>
                                      </p:to>
                                    </p:set>
                                    <p:animEffect transition="in" filter="fade">
                                      <p:cBhvr>
                                        <p:cTn id="63" dur="500"/>
                                        <p:tgtEl>
                                          <p:spTgt spid="5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500"/>
                                        <p:tgtEl>
                                          <p:spTgt spid="40"/>
                                        </p:tgtEl>
                                      </p:cBhvr>
                                    </p:animEffect>
                                  </p:childTnLst>
                                </p:cTn>
                              </p:par>
                              <p:par>
                                <p:cTn id="69" presetID="10" presetClass="entr" presetSubtype="0" fill="hold"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fade">
                                      <p:cBhvr>
                                        <p:cTn id="71" dur="500"/>
                                        <p:tgtEl>
                                          <p:spTgt spid="54"/>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fade">
                                      <p:cBhvr>
                                        <p:cTn id="76" dur="500"/>
                                        <p:tgtEl>
                                          <p:spTgt spid="60"/>
                                        </p:tgtEl>
                                      </p:cBhvr>
                                    </p:animEffect>
                                  </p:childTnLst>
                                </p:cTn>
                              </p:par>
                              <p:par>
                                <p:cTn id="77" presetID="10" presetClass="entr" presetSubtype="0" fill="hold"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1"/>
                                        </p:tgtEl>
                                        <p:attrNameLst>
                                          <p:attrName>style.visibility</p:attrName>
                                        </p:attrNameLst>
                                      </p:cBhvr>
                                      <p:to>
                                        <p:strVal val="visible"/>
                                      </p:to>
                                    </p:set>
                                    <p:animEffect transition="in" filter="fade">
                                      <p:cBhvr>
                                        <p:cTn id="84" dur="500"/>
                                        <p:tgtEl>
                                          <p:spTgt spid="6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4" grpId="0"/>
      <p:bldP spid="37" grpId="0"/>
      <p:bldP spid="40" grpId="0"/>
      <p:bldP spid="42" grpId="0"/>
      <p:bldP spid="43" grpId="0"/>
      <p:bldP spid="44" grpId="0"/>
      <p:bldP spid="45" grpId="0"/>
      <p:bldP spid="46" grpId="0"/>
      <p:bldP spid="60" grpId="0"/>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9300" y="533400"/>
            <a:ext cx="7696200" cy="1846659"/>
          </a:xfrm>
          <a:prstGeom prst="rect">
            <a:avLst/>
          </a:prstGeom>
        </p:spPr>
        <p:txBody>
          <a:bodyPr wrap="square">
            <a:spAutoFit/>
          </a:bodyPr>
          <a:lstStyle/>
          <a:p>
            <a:r>
              <a:rPr lang="en-US" dirty="0"/>
              <a:t> </a:t>
            </a:r>
          </a:p>
          <a:p>
            <a:r>
              <a:rPr lang="en-US" sz="2400" b="1" dirty="0">
                <a:solidFill>
                  <a:srgbClr val="0070C0"/>
                </a:solidFill>
              </a:rPr>
              <a:t>Required Elements</a:t>
            </a:r>
          </a:p>
          <a:p>
            <a:r>
              <a:rPr lang="en-US" b="1" dirty="0"/>
              <a:t>Relay information </a:t>
            </a:r>
          </a:p>
          <a:p>
            <a:r>
              <a:rPr lang="en-US" dirty="0"/>
              <a:t> </a:t>
            </a:r>
          </a:p>
          <a:p>
            <a:endParaRPr lang="en-US" dirty="0"/>
          </a:p>
          <a:p>
            <a:endParaRPr lang="en-US" dirty="0"/>
          </a:p>
        </p:txBody>
      </p:sp>
      <p:pic>
        <p:nvPicPr>
          <p:cNvPr id="3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796" y="1525488"/>
            <a:ext cx="77533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a:xfrm>
            <a:off x="4419600" y="2274"/>
            <a:ext cx="3962400" cy="607325"/>
          </a:xfrm>
        </p:spPr>
        <p:txBody>
          <a:bodyPr/>
          <a:lstStyle>
            <a:lvl1pPr algn="ctr">
              <a:defRPr/>
            </a:lvl1pPr>
          </a:lstStyle>
          <a:p>
            <a:r>
              <a:rPr lang="en-US" sz="2000" b="1" dirty="0"/>
              <a:t>Elevations</a:t>
            </a:r>
          </a:p>
        </p:txBody>
      </p:sp>
      <p:sp>
        <p:nvSpPr>
          <p:cNvPr id="41" name="TextBox 40"/>
          <p:cNvSpPr txBox="1"/>
          <p:nvPr/>
        </p:nvSpPr>
        <p:spPr>
          <a:xfrm>
            <a:off x="833585" y="4746196"/>
            <a:ext cx="4038600" cy="307777"/>
          </a:xfrm>
          <a:prstGeom prst="rect">
            <a:avLst/>
          </a:prstGeom>
          <a:noFill/>
        </p:spPr>
        <p:txBody>
          <a:bodyPr wrap="square" rtlCol="0">
            <a:spAutoFit/>
          </a:bodyPr>
          <a:lstStyle/>
          <a:p>
            <a:r>
              <a:rPr lang="en-US" sz="1400" dirty="0">
                <a:solidFill>
                  <a:srgbClr val="C00000"/>
                </a:solidFill>
              </a:rPr>
              <a:t>Any line below grade use a hidden line</a:t>
            </a:r>
          </a:p>
        </p:txBody>
      </p:sp>
      <p:sp>
        <p:nvSpPr>
          <p:cNvPr id="42" name="TextBox 41"/>
          <p:cNvSpPr txBox="1"/>
          <p:nvPr/>
        </p:nvSpPr>
        <p:spPr>
          <a:xfrm>
            <a:off x="4495800" y="3812036"/>
            <a:ext cx="1295400" cy="738664"/>
          </a:xfrm>
          <a:prstGeom prst="rect">
            <a:avLst/>
          </a:prstGeom>
          <a:noFill/>
        </p:spPr>
        <p:txBody>
          <a:bodyPr wrap="square" rtlCol="0">
            <a:spAutoFit/>
          </a:bodyPr>
          <a:lstStyle/>
          <a:p>
            <a:r>
              <a:rPr lang="en-US" sz="1400" dirty="0">
                <a:solidFill>
                  <a:srgbClr val="C00000"/>
                </a:solidFill>
              </a:rPr>
              <a:t>Brick Veneer</a:t>
            </a:r>
          </a:p>
          <a:p>
            <a:r>
              <a:rPr lang="en-US" sz="1400" dirty="0">
                <a:solidFill>
                  <a:srgbClr val="C00000"/>
                </a:solidFill>
              </a:rPr>
              <a:t>(</a:t>
            </a:r>
            <a:r>
              <a:rPr lang="en-US" sz="1400" dirty="0" err="1">
                <a:solidFill>
                  <a:srgbClr val="C00000"/>
                </a:solidFill>
              </a:rPr>
              <a:t>Interpace</a:t>
            </a:r>
            <a:r>
              <a:rPr lang="en-US" sz="1400" dirty="0">
                <a:solidFill>
                  <a:srgbClr val="C00000"/>
                </a:solidFill>
              </a:rPr>
              <a:t>-</a:t>
            </a:r>
          </a:p>
          <a:p>
            <a:r>
              <a:rPr lang="en-US" sz="1400" dirty="0">
                <a:solidFill>
                  <a:srgbClr val="C00000"/>
                </a:solidFill>
              </a:rPr>
              <a:t>Old </a:t>
            </a:r>
            <a:r>
              <a:rPr lang="en-US" sz="1400" dirty="0" err="1">
                <a:solidFill>
                  <a:srgbClr val="C00000"/>
                </a:solidFill>
              </a:rPr>
              <a:t>english</a:t>
            </a:r>
            <a:r>
              <a:rPr lang="en-US" sz="1400" dirty="0">
                <a:solidFill>
                  <a:srgbClr val="C00000"/>
                </a:solidFill>
              </a:rPr>
              <a:t>)</a:t>
            </a:r>
          </a:p>
        </p:txBody>
      </p:sp>
      <p:sp>
        <p:nvSpPr>
          <p:cNvPr id="43" name="TextBox 42"/>
          <p:cNvSpPr txBox="1"/>
          <p:nvPr/>
        </p:nvSpPr>
        <p:spPr>
          <a:xfrm>
            <a:off x="4419600" y="1128355"/>
            <a:ext cx="1676400" cy="307777"/>
          </a:xfrm>
          <a:prstGeom prst="rect">
            <a:avLst/>
          </a:prstGeom>
          <a:noFill/>
        </p:spPr>
        <p:txBody>
          <a:bodyPr wrap="square" rtlCol="0">
            <a:spAutoFit/>
          </a:bodyPr>
          <a:lstStyle/>
          <a:p>
            <a:r>
              <a:rPr lang="en-US" sz="1400" dirty="0">
                <a:solidFill>
                  <a:srgbClr val="C00000"/>
                </a:solidFill>
              </a:rPr>
              <a:t>Asphalt Shingles</a:t>
            </a:r>
          </a:p>
        </p:txBody>
      </p:sp>
      <p:sp>
        <p:nvSpPr>
          <p:cNvPr id="44" name="TextBox 43"/>
          <p:cNvSpPr txBox="1"/>
          <p:nvPr/>
        </p:nvSpPr>
        <p:spPr>
          <a:xfrm>
            <a:off x="1187879" y="1371599"/>
            <a:ext cx="1676400" cy="307777"/>
          </a:xfrm>
          <a:prstGeom prst="rect">
            <a:avLst/>
          </a:prstGeom>
          <a:noFill/>
        </p:spPr>
        <p:txBody>
          <a:bodyPr wrap="square" rtlCol="0">
            <a:spAutoFit/>
          </a:bodyPr>
          <a:lstStyle/>
          <a:p>
            <a:r>
              <a:rPr lang="en-US" sz="1400" dirty="0">
                <a:solidFill>
                  <a:srgbClr val="C00000"/>
                </a:solidFill>
              </a:rPr>
              <a:t>Tombstone louver </a:t>
            </a:r>
          </a:p>
        </p:txBody>
      </p:sp>
      <p:cxnSp>
        <p:nvCxnSpPr>
          <p:cNvPr id="50" name="Straight Arrow Connector 49"/>
          <p:cNvCxnSpPr/>
          <p:nvPr/>
        </p:nvCxnSpPr>
        <p:spPr>
          <a:xfrm flipH="1">
            <a:off x="4140200" y="1371599"/>
            <a:ext cx="457200" cy="5055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4143346" y="3202436"/>
            <a:ext cx="364826" cy="7720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585498" y="1525488"/>
            <a:ext cx="249810" cy="6179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150100" y="4116288"/>
            <a:ext cx="1295400" cy="307777"/>
          </a:xfrm>
          <a:prstGeom prst="rect">
            <a:avLst/>
          </a:prstGeom>
          <a:noFill/>
        </p:spPr>
        <p:txBody>
          <a:bodyPr wrap="square" rtlCol="0">
            <a:spAutoFit/>
          </a:bodyPr>
          <a:lstStyle/>
          <a:p>
            <a:r>
              <a:rPr lang="en-US" sz="1400" dirty="0">
                <a:solidFill>
                  <a:srgbClr val="C00000"/>
                </a:solidFill>
              </a:rPr>
              <a:t>Cultured Stone</a:t>
            </a:r>
          </a:p>
        </p:txBody>
      </p:sp>
      <p:cxnSp>
        <p:nvCxnSpPr>
          <p:cNvPr id="9" name="Straight Arrow Connector 8"/>
          <p:cNvCxnSpPr/>
          <p:nvPr/>
        </p:nvCxnSpPr>
        <p:spPr>
          <a:xfrm flipH="1" flipV="1">
            <a:off x="6874759" y="3572862"/>
            <a:ext cx="419100" cy="6973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220709" y="697468"/>
            <a:ext cx="1676400" cy="738664"/>
          </a:xfrm>
          <a:prstGeom prst="rect">
            <a:avLst/>
          </a:prstGeom>
          <a:noFill/>
        </p:spPr>
        <p:txBody>
          <a:bodyPr wrap="square" rtlCol="0">
            <a:spAutoFit/>
          </a:bodyPr>
          <a:lstStyle/>
          <a:p>
            <a:r>
              <a:rPr lang="en-US" sz="1400" dirty="0">
                <a:solidFill>
                  <a:srgbClr val="C00000"/>
                </a:solidFill>
              </a:rPr>
              <a:t>Precast decorative header over doors and windows</a:t>
            </a:r>
          </a:p>
        </p:txBody>
      </p:sp>
      <p:cxnSp>
        <p:nvCxnSpPr>
          <p:cNvPr id="11" name="Straight Arrow Connector 10"/>
          <p:cNvCxnSpPr/>
          <p:nvPr/>
        </p:nvCxnSpPr>
        <p:spPr>
          <a:xfrm>
            <a:off x="7355068" y="1307068"/>
            <a:ext cx="112532" cy="14361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0592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6045</TotalTime>
  <Words>843</Words>
  <Application>Microsoft Office PowerPoint</Application>
  <PresentationFormat>On-screen Show (4:3)</PresentationFormat>
  <Paragraphs>157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Times New Roman</vt:lpstr>
      <vt:lpstr>Wingdings</vt:lpstr>
      <vt:lpstr>Wingdings 2</vt:lpstr>
      <vt:lpstr>Austin</vt:lpstr>
      <vt:lpstr> RESIDENTIAL ARCHITECTURE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Weber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Engineering &amp; Technical Design</dc:title>
  <dc:creator>jfarner</dc:creator>
  <cp:lastModifiedBy>Usman Iftikhar</cp:lastModifiedBy>
  <cp:revision>175</cp:revision>
  <dcterms:created xsi:type="dcterms:W3CDTF">2013-02-01T05:03:35Z</dcterms:created>
  <dcterms:modified xsi:type="dcterms:W3CDTF">2020-05-22T11:26:54Z</dcterms:modified>
</cp:coreProperties>
</file>