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3DB3ED-093B-45E1-9553-B9EA612EC9B9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49F313-D1BF-4F7D-A858-3F08276EB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DB3ED-093B-45E1-9553-B9EA612EC9B9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49F313-D1BF-4F7D-A858-3F08276EB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DB3ED-093B-45E1-9553-B9EA612EC9B9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49F313-D1BF-4F7D-A858-3F08276EB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DB3ED-093B-45E1-9553-B9EA612EC9B9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49F313-D1BF-4F7D-A858-3F08276EB7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DB3ED-093B-45E1-9553-B9EA612EC9B9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49F313-D1BF-4F7D-A858-3F08276EB7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DB3ED-093B-45E1-9553-B9EA612EC9B9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49F313-D1BF-4F7D-A858-3F08276EB7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DB3ED-093B-45E1-9553-B9EA612EC9B9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49F313-D1BF-4F7D-A858-3F08276EB73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DB3ED-093B-45E1-9553-B9EA612EC9B9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49F313-D1BF-4F7D-A858-3F08276EB73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DB3ED-093B-45E1-9553-B9EA612EC9B9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49F313-D1BF-4F7D-A858-3F08276EB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53DB3ED-093B-45E1-9553-B9EA612EC9B9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49F313-D1BF-4F7D-A858-3F08276EB73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3DB3ED-093B-45E1-9553-B9EA612EC9B9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49F313-D1BF-4F7D-A858-3F08276EB73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53DB3ED-093B-45E1-9553-B9EA612EC9B9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E49F313-D1BF-4F7D-A858-3F08276EB7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1600199"/>
          </a:xfrm>
        </p:spPr>
        <p:txBody>
          <a:bodyPr/>
          <a:lstStyle/>
          <a:p>
            <a:pPr algn="ctr"/>
            <a:r>
              <a:rPr lang="en-US" dirty="0" smtClean="0"/>
              <a:t>LDA Building Plan Approval Process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By</a:t>
            </a:r>
          </a:p>
          <a:p>
            <a:pPr algn="ctr"/>
            <a:r>
              <a:rPr lang="en-US" dirty="0" err="1" smtClean="0"/>
              <a:t>Rana</a:t>
            </a:r>
            <a:r>
              <a:rPr lang="en-US" dirty="0" smtClean="0"/>
              <a:t> </a:t>
            </a:r>
            <a:r>
              <a:rPr lang="en-US" dirty="0" err="1" smtClean="0"/>
              <a:t>Tahir</a:t>
            </a:r>
            <a:r>
              <a:rPr lang="en-US" dirty="0" smtClean="0"/>
              <a:t> Mehmood </a:t>
            </a:r>
          </a:p>
          <a:p>
            <a:pPr algn="ctr"/>
            <a:r>
              <a:rPr lang="en-US" dirty="0" smtClean="0"/>
              <a:t>Assistant Director LDA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2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“A” &amp; “B” form attached </a:t>
            </a:r>
          </a:p>
          <a:p>
            <a:r>
              <a:rPr lang="en-US" dirty="0" smtClean="0"/>
              <a:t>Structure Stability Report (for Commercial Plans)</a:t>
            </a:r>
          </a:p>
          <a:p>
            <a:r>
              <a:rPr lang="en-US" dirty="0" smtClean="0"/>
              <a:t>Structure vetting </a:t>
            </a:r>
            <a:r>
              <a:rPr lang="en-US" dirty="0"/>
              <a:t>(for Commercial Plans)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Documents required for Building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1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81329"/>
            <a:ext cx="8305800" cy="576072"/>
          </a:xfrm>
        </p:spPr>
        <p:txBody>
          <a:bodyPr>
            <a:normAutofit/>
          </a:bodyPr>
          <a:lstStyle/>
          <a:p>
            <a:r>
              <a:rPr lang="en-US" dirty="0" smtClean="0"/>
              <a:t>Commercial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 Schedule</a:t>
            </a:r>
            <a:endParaRPr lang="en-US" dirty="0"/>
          </a:p>
        </p:txBody>
      </p:sp>
      <p:pic>
        <p:nvPicPr>
          <p:cNvPr id="1026" name="Picture 2" descr="C:\Users\Planner\Desktop\Building Plan\Pics\Commercial Building Plan Fe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3" b="34850"/>
          <a:stretch/>
        </p:blipFill>
        <p:spPr bwMode="auto">
          <a:xfrm>
            <a:off x="228600" y="2057400"/>
            <a:ext cx="875456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06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Height Charges</a:t>
            </a:r>
          </a:p>
        </p:txBody>
      </p:sp>
      <p:pic>
        <p:nvPicPr>
          <p:cNvPr id="3074" name="Picture 2" descr="C:\Users\Planner\Desktop\Building Plan\Pics\Late Complition fee and Extra height Charg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" t="46648" r="6725" b="11497"/>
          <a:stretch/>
        </p:blipFill>
        <p:spPr bwMode="auto">
          <a:xfrm>
            <a:off x="76200" y="1981200"/>
            <a:ext cx="8991600" cy="324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7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Location Plan </a:t>
            </a:r>
          </a:p>
          <a:p>
            <a:r>
              <a:rPr lang="en-US" dirty="0" smtClean="0"/>
              <a:t>Mandatory Spaces plan as per prevailing By Laws</a:t>
            </a:r>
            <a:endParaRPr lang="en-US" dirty="0"/>
          </a:p>
          <a:p>
            <a:r>
              <a:rPr lang="en-US" dirty="0" smtClean="0"/>
              <a:t>Front Elevation</a:t>
            </a:r>
          </a:p>
          <a:p>
            <a:r>
              <a:rPr lang="en-US" dirty="0" smtClean="0"/>
              <a:t>Section A-A’</a:t>
            </a:r>
          </a:p>
          <a:p>
            <a:r>
              <a:rPr lang="en-US" dirty="0" smtClean="0"/>
              <a:t>Foundation </a:t>
            </a:r>
            <a:r>
              <a:rPr lang="en-US" dirty="0"/>
              <a:t>Details </a:t>
            </a:r>
          </a:p>
          <a:p>
            <a:pPr lvl="1"/>
            <a:r>
              <a:rPr lang="en-US" dirty="0"/>
              <a:t>Internal Walls </a:t>
            </a:r>
          </a:p>
          <a:p>
            <a:pPr lvl="1"/>
            <a:r>
              <a:rPr lang="en-US" dirty="0"/>
              <a:t>External Walls </a:t>
            </a:r>
          </a:p>
          <a:p>
            <a:pPr lvl="1"/>
            <a:r>
              <a:rPr lang="en-US" dirty="0"/>
              <a:t>4.5” walls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Criteria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105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Stairs Details </a:t>
            </a:r>
          </a:p>
          <a:p>
            <a:r>
              <a:rPr lang="en-US" dirty="0" smtClean="0"/>
              <a:t>Under Ground Water Tank Details </a:t>
            </a:r>
          </a:p>
          <a:p>
            <a:r>
              <a:rPr lang="en-US" dirty="0"/>
              <a:t>Under Ground Water </a:t>
            </a:r>
            <a:r>
              <a:rPr lang="en-US" dirty="0" smtClean="0"/>
              <a:t>Tank for Rain Water Details </a:t>
            </a:r>
          </a:p>
          <a:p>
            <a:r>
              <a:rPr lang="en-US" dirty="0" smtClean="0"/>
              <a:t>Recharge Pit </a:t>
            </a:r>
          </a:p>
          <a:p>
            <a:r>
              <a:rPr lang="en-US" dirty="0" smtClean="0"/>
              <a:t>Section for septic tank </a:t>
            </a:r>
          </a:p>
          <a:p>
            <a:r>
              <a:rPr lang="en-US" dirty="0" smtClean="0"/>
              <a:t>Over Head Water Tank details </a:t>
            </a:r>
          </a:p>
          <a:p>
            <a:r>
              <a:rPr lang="en-US" dirty="0" smtClean="0"/>
              <a:t>Section of RCC Beam and Lintel 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Criteria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34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Details of Parking for public in commercial building</a:t>
            </a:r>
          </a:p>
          <a:p>
            <a:r>
              <a:rPr lang="en-US" dirty="0" smtClean="0"/>
              <a:t>Detail of Slab </a:t>
            </a:r>
          </a:p>
          <a:p>
            <a:r>
              <a:rPr lang="en-US" dirty="0" smtClean="0"/>
              <a:t>Schedule of Doors and Windows </a:t>
            </a:r>
          </a:p>
          <a:p>
            <a:r>
              <a:rPr lang="en-US" dirty="0" smtClean="0"/>
              <a:t>Area Statement </a:t>
            </a:r>
          </a:p>
          <a:p>
            <a:r>
              <a:rPr lang="en-US" dirty="0" smtClean="0"/>
              <a:t>Owner and Architect Signatures 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Criteria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5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 stability</a:t>
            </a:r>
          </a:p>
          <a:p>
            <a:r>
              <a:rPr lang="en-US" dirty="0" smtClean="0"/>
              <a:t>Ventilation / Airing </a:t>
            </a:r>
          </a:p>
          <a:p>
            <a:r>
              <a:rPr lang="en-US" dirty="0" smtClean="0"/>
              <a:t>Building Measurement </a:t>
            </a:r>
          </a:p>
          <a:p>
            <a:r>
              <a:rPr lang="en-US" dirty="0" smtClean="0"/>
              <a:t>Fire fighting arrangement</a:t>
            </a:r>
          </a:p>
          <a:p>
            <a:r>
              <a:rPr lang="en-US" dirty="0" smtClean="0"/>
              <a:t>Circulation Spaces </a:t>
            </a:r>
          </a:p>
          <a:p>
            <a:r>
              <a:rPr lang="en-US" dirty="0" smtClean="0"/>
              <a:t>Sewerage / Drainage Plan </a:t>
            </a:r>
          </a:p>
          <a:p>
            <a:r>
              <a:rPr lang="en-US" dirty="0" smtClean="0"/>
              <a:t>Aesthetic View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Building Plan is necessary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362201"/>
            <a:ext cx="8077200" cy="3048000"/>
          </a:xfrm>
        </p:spPr>
        <p:txBody>
          <a:bodyPr>
            <a:normAutofit fontScale="92500"/>
          </a:bodyPr>
          <a:lstStyle/>
          <a:p>
            <a:pPr marL="966978" indent="-857250">
              <a:buFont typeface="+mj-lt"/>
              <a:buAutoNum type="romanUcPeriod"/>
            </a:pPr>
            <a:r>
              <a:rPr lang="en-US" sz="3600" dirty="0" smtClean="0"/>
              <a:t>Regular Scheme Approval process</a:t>
            </a:r>
          </a:p>
          <a:p>
            <a:pPr marL="966978" indent="-857250">
              <a:buFont typeface="+mj-lt"/>
              <a:buAutoNum type="romanUcPeriod"/>
            </a:pPr>
            <a:r>
              <a:rPr lang="en-US" sz="3600" dirty="0" smtClean="0"/>
              <a:t>Private Scheme </a:t>
            </a:r>
            <a:r>
              <a:rPr lang="en-US" sz="3600" dirty="0" smtClean="0"/>
              <a:t>Approval </a:t>
            </a:r>
            <a:r>
              <a:rPr lang="en-US" sz="3600" dirty="0" smtClean="0"/>
              <a:t>process</a:t>
            </a:r>
          </a:p>
          <a:p>
            <a:pPr marL="966978" indent="-857250">
              <a:buFont typeface="+mj-lt"/>
              <a:buAutoNum type="romanUcPeriod"/>
            </a:pPr>
            <a:r>
              <a:rPr lang="en-US" sz="3600" dirty="0" smtClean="0"/>
              <a:t>Controlled Area / Private Land approval process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for Approval of Building Plan</a:t>
            </a:r>
          </a:p>
        </p:txBody>
      </p:sp>
    </p:spTree>
    <p:extLst>
      <p:ext uri="{BB962C8B-B14F-4D97-AF65-F5344CB8AC3E}">
        <p14:creationId xmlns:p14="http://schemas.microsoft.com/office/powerpoint/2010/main" val="13427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382000" cy="45384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Application submission at one window cell </a:t>
            </a:r>
          </a:p>
          <a:p>
            <a:r>
              <a:rPr lang="en-US" dirty="0" smtClean="0"/>
              <a:t>Drawing scrutiny at OWC </a:t>
            </a:r>
          </a:p>
          <a:p>
            <a:r>
              <a:rPr lang="en-US" dirty="0" smtClean="0"/>
              <a:t>Challan for Building Plan fee issued </a:t>
            </a:r>
          </a:p>
          <a:p>
            <a:r>
              <a:rPr lang="en-US" dirty="0" smtClean="0"/>
              <a:t>After depositing the fee Challan application submission</a:t>
            </a:r>
          </a:p>
          <a:p>
            <a:r>
              <a:rPr lang="en-US" dirty="0" smtClean="0"/>
              <a:t>One window cell receiving receipt</a:t>
            </a:r>
          </a:p>
          <a:p>
            <a:r>
              <a:rPr lang="en-US" dirty="0" smtClean="0"/>
              <a:t>File to RK</a:t>
            </a:r>
          </a:p>
          <a:p>
            <a:r>
              <a:rPr lang="en-US" dirty="0" smtClean="0"/>
              <a:t>Demarcation </a:t>
            </a:r>
          </a:p>
          <a:p>
            <a:r>
              <a:rPr lang="en-US" dirty="0" smtClean="0"/>
              <a:t>Ownership Verification  </a:t>
            </a:r>
            <a:r>
              <a:rPr lang="en-US" dirty="0"/>
              <a:t>to concerned branch </a:t>
            </a:r>
            <a:r>
              <a:rPr lang="en-US" dirty="0" smtClean="0"/>
              <a:t> </a:t>
            </a:r>
          </a:p>
          <a:p>
            <a:r>
              <a:rPr lang="en-US" dirty="0" smtClean="0"/>
              <a:t>Possession </a:t>
            </a:r>
            <a:r>
              <a:rPr lang="en-US" dirty="0"/>
              <a:t>Verification  to concerned branch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Regular Scheme Approval process</a:t>
            </a:r>
          </a:p>
        </p:txBody>
      </p:sp>
    </p:spTree>
    <p:extLst>
      <p:ext uri="{BB962C8B-B14F-4D97-AF65-F5344CB8AC3E}">
        <p14:creationId xmlns:p14="http://schemas.microsoft.com/office/powerpoint/2010/main" val="1596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82000" cy="3810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After all </a:t>
            </a:r>
            <a:r>
              <a:rPr lang="en-US" dirty="0" err="1" smtClean="0"/>
              <a:t>codal</a:t>
            </a:r>
            <a:r>
              <a:rPr lang="en-US" dirty="0" smtClean="0"/>
              <a:t> formalities Form “C” will be attached by Building Clerk </a:t>
            </a:r>
          </a:p>
          <a:p>
            <a:r>
              <a:rPr lang="en-US" dirty="0" smtClean="0"/>
              <a:t>File sent to Staff Officer concerned </a:t>
            </a:r>
          </a:p>
          <a:p>
            <a:r>
              <a:rPr lang="en-US" dirty="0" smtClean="0"/>
              <a:t>Drawing Branch for technical report with the recommendation to sanction </a:t>
            </a:r>
          </a:p>
          <a:p>
            <a:r>
              <a:rPr lang="en-US" dirty="0" smtClean="0"/>
              <a:t>Concerned ADTP for site Report</a:t>
            </a:r>
          </a:p>
          <a:p>
            <a:r>
              <a:rPr lang="en-US" dirty="0" smtClean="0"/>
              <a:t>Competent authority for approval</a:t>
            </a:r>
          </a:p>
          <a:p>
            <a:r>
              <a:rPr lang="en-US" dirty="0"/>
              <a:t>In case of Rebuilt plan or add/alt plans reports from directorate of recovery and commercialization must be obtained. </a:t>
            </a:r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Regular Scheme Approval process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953000"/>
            <a:ext cx="7924800" cy="15458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Application submission at one window cell</a:t>
            </a:r>
          </a:p>
          <a:p>
            <a:r>
              <a:rPr lang="en-US" dirty="0" smtClean="0"/>
              <a:t>Mortgage Report at OWC by Concerned AD MP</a:t>
            </a:r>
          </a:p>
          <a:p>
            <a:r>
              <a:rPr lang="en-US" dirty="0" smtClean="0"/>
              <a:t>One </a:t>
            </a:r>
            <a:r>
              <a:rPr lang="en-US" dirty="0"/>
              <a:t>window cell receiving </a:t>
            </a:r>
            <a:r>
              <a:rPr lang="en-US" dirty="0" smtClean="0"/>
              <a:t>receipt</a:t>
            </a:r>
          </a:p>
          <a:p>
            <a:r>
              <a:rPr lang="en-US" dirty="0" smtClean="0"/>
              <a:t>File to concerned directorate </a:t>
            </a:r>
            <a:endParaRPr lang="en-US" dirty="0"/>
          </a:p>
          <a:p>
            <a:r>
              <a:rPr lang="en-US" dirty="0" smtClean="0"/>
              <a:t>Accounts </a:t>
            </a:r>
            <a:r>
              <a:rPr lang="en-US" dirty="0"/>
              <a:t>branch for fee </a:t>
            </a:r>
            <a:r>
              <a:rPr lang="en-US" dirty="0" smtClean="0"/>
              <a:t>calculation and issuance of Building Plan Fee </a:t>
            </a:r>
            <a:endParaRPr lang="en-US" dirty="0"/>
          </a:p>
          <a:p>
            <a:r>
              <a:rPr lang="en-US" dirty="0"/>
              <a:t>Chelan to OWC</a:t>
            </a:r>
          </a:p>
          <a:p>
            <a:r>
              <a:rPr lang="en-US" dirty="0"/>
              <a:t>Fee deposited</a:t>
            </a:r>
          </a:p>
          <a:p>
            <a:r>
              <a:rPr lang="en-US" dirty="0"/>
              <a:t>Back with </a:t>
            </a:r>
            <a:r>
              <a:rPr lang="en-US" dirty="0" smtClean="0"/>
              <a:t>application</a:t>
            </a:r>
          </a:p>
          <a:p>
            <a:r>
              <a:rPr lang="en-US" dirty="0"/>
              <a:t>After all </a:t>
            </a:r>
            <a:r>
              <a:rPr lang="en-US" dirty="0" err="1"/>
              <a:t>codal</a:t>
            </a:r>
            <a:r>
              <a:rPr lang="en-US" dirty="0"/>
              <a:t> formalities Form “C” will be attached by Building Clerk </a:t>
            </a:r>
          </a:p>
          <a:p>
            <a:r>
              <a:rPr lang="en-US" dirty="0"/>
              <a:t>File sent to Staff Officer concerned </a:t>
            </a:r>
          </a:p>
          <a:p>
            <a:r>
              <a:rPr lang="en-US" dirty="0"/>
              <a:t>Drawing Branch for technical report with the recommendation to sanction </a:t>
            </a:r>
          </a:p>
          <a:p>
            <a:r>
              <a:rPr lang="en-US" dirty="0"/>
              <a:t>Concerned ADTP for site Report</a:t>
            </a:r>
          </a:p>
          <a:p>
            <a:r>
              <a:rPr lang="en-US" dirty="0"/>
              <a:t>Competent authority for approval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Private Scheme </a:t>
            </a:r>
            <a:r>
              <a:rPr lang="en-US" dirty="0"/>
              <a:t>Approval process</a:t>
            </a:r>
          </a:p>
        </p:txBody>
      </p:sp>
    </p:spTree>
    <p:extLst>
      <p:ext uri="{BB962C8B-B14F-4D97-AF65-F5344CB8AC3E}">
        <p14:creationId xmlns:p14="http://schemas.microsoft.com/office/powerpoint/2010/main" val="13293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1947672"/>
          </a:xfrm>
        </p:spPr>
        <p:txBody>
          <a:bodyPr>
            <a:normAutofit/>
          </a:bodyPr>
          <a:lstStyle/>
          <a:p>
            <a:r>
              <a:rPr lang="en-US" dirty="0" smtClean="0"/>
              <a:t>Commercial </a:t>
            </a:r>
          </a:p>
          <a:p>
            <a:r>
              <a:rPr lang="en-US" dirty="0" smtClean="0"/>
              <a:t>Residential </a:t>
            </a:r>
          </a:p>
          <a:p>
            <a:r>
              <a:rPr lang="en-US" dirty="0" smtClean="0"/>
              <a:t>Industrial </a:t>
            </a:r>
          </a:p>
          <a:p>
            <a:r>
              <a:rPr lang="en-US" dirty="0" smtClean="0"/>
              <a:t>Public Buildings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Building Plan By Use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602182"/>
            <a:ext cx="7239000" cy="25447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Proposed Plan </a:t>
            </a:r>
          </a:p>
          <a:p>
            <a:r>
              <a:rPr lang="en-US" dirty="0" smtClean="0"/>
              <a:t>Revised Proposed Plan</a:t>
            </a:r>
          </a:p>
          <a:p>
            <a:r>
              <a:rPr lang="en-US" dirty="0" smtClean="0"/>
              <a:t>Add/Alt Plan </a:t>
            </a:r>
          </a:p>
          <a:p>
            <a:r>
              <a:rPr lang="en-US" dirty="0" smtClean="0"/>
              <a:t>Rebuilt Plan </a:t>
            </a:r>
          </a:p>
          <a:p>
            <a:r>
              <a:rPr lang="en-US" dirty="0" smtClean="0"/>
              <a:t>Revised Rebuilt Plan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895600"/>
            <a:ext cx="8229600" cy="838200"/>
          </a:xfrm>
          <a:prstGeom prst="rect">
            <a:avLst/>
          </a:prstGeom>
        </p:spPr>
        <p:txBody>
          <a:bodyPr vert="horz" rtlCol="0" anchor="ctr">
            <a:normAutofit fontScale="7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Types of Building Plan By Construction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02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Basement </a:t>
            </a:r>
            <a:r>
              <a:rPr lang="en-US" dirty="0" smtClean="0"/>
              <a:t>up to </a:t>
            </a:r>
            <a:r>
              <a:rPr lang="en-US" dirty="0" smtClean="0"/>
              <a:t>plinth level</a:t>
            </a:r>
          </a:p>
          <a:p>
            <a:r>
              <a:rPr lang="en-US" dirty="0" smtClean="0"/>
              <a:t>Up to </a:t>
            </a:r>
            <a:r>
              <a:rPr lang="en-US" dirty="0" smtClean="0"/>
              <a:t>38’ </a:t>
            </a:r>
          </a:p>
          <a:p>
            <a:r>
              <a:rPr lang="en-US" dirty="0" smtClean="0"/>
              <a:t>Above 38’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wise Release of Building Plan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Ownership Document / Transfer Letter </a:t>
            </a:r>
          </a:p>
          <a:p>
            <a:r>
              <a:rPr lang="en-US" dirty="0" smtClean="0"/>
              <a:t>Applicants CNIC copy </a:t>
            </a:r>
          </a:p>
          <a:p>
            <a:r>
              <a:rPr lang="en-US" dirty="0" smtClean="0"/>
              <a:t>Application for plan approval</a:t>
            </a:r>
          </a:p>
          <a:p>
            <a:r>
              <a:rPr lang="en-US" dirty="0" smtClean="0"/>
              <a:t>Copy of possession letter </a:t>
            </a:r>
          </a:p>
          <a:p>
            <a:r>
              <a:rPr lang="en-US" dirty="0" smtClean="0"/>
              <a:t>Site plan </a:t>
            </a:r>
          </a:p>
          <a:p>
            <a:r>
              <a:rPr lang="en-US" dirty="0" smtClean="0"/>
              <a:t>Affidavit</a:t>
            </a:r>
          </a:p>
          <a:p>
            <a:r>
              <a:rPr lang="en-US" dirty="0" smtClean="0"/>
              <a:t>4 copies of Building Plan</a:t>
            </a:r>
          </a:p>
          <a:p>
            <a:r>
              <a:rPr lang="en-US" dirty="0" smtClean="0"/>
              <a:t>Forwarding Letter from Society (for Private Scheme)</a:t>
            </a:r>
          </a:p>
          <a:p>
            <a:r>
              <a:rPr lang="en-US" dirty="0" smtClean="0"/>
              <a:t>Forwarding Letter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Documents required for Building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4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</TotalTime>
  <Words>456</Words>
  <Application>Microsoft Office PowerPoint</Application>
  <PresentationFormat>On-screen Show (4:3)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Lucida Sans Unicode</vt:lpstr>
      <vt:lpstr>Verdana</vt:lpstr>
      <vt:lpstr>Wingdings 2</vt:lpstr>
      <vt:lpstr>Wingdings 3</vt:lpstr>
      <vt:lpstr>Concourse</vt:lpstr>
      <vt:lpstr>LDA Building Plan Approval Process  </vt:lpstr>
      <vt:lpstr>Why Building Plan is necessary </vt:lpstr>
      <vt:lpstr>Steps for Approval of Building Plan</vt:lpstr>
      <vt:lpstr>Regular Scheme Approval process</vt:lpstr>
      <vt:lpstr>Regular Scheme Approval process</vt:lpstr>
      <vt:lpstr>Private Scheme Approval process</vt:lpstr>
      <vt:lpstr>Types of Building Plan By Use </vt:lpstr>
      <vt:lpstr>Stage wise Release of Building Plan </vt:lpstr>
      <vt:lpstr>Documents required for Building Plan</vt:lpstr>
      <vt:lpstr>Documents required for Building Plan</vt:lpstr>
      <vt:lpstr>Fee Schedule</vt:lpstr>
      <vt:lpstr>Extra Height Charges</vt:lpstr>
      <vt:lpstr>Design Criteria </vt:lpstr>
      <vt:lpstr>Design Criteria </vt:lpstr>
      <vt:lpstr>Design Criteria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LDA Building Plan Approval Process  </dc:title>
  <dc:creator>Ali Raza</dc:creator>
  <cp:lastModifiedBy>Shumaila Mushtaq</cp:lastModifiedBy>
  <cp:revision>2</cp:revision>
  <dcterms:created xsi:type="dcterms:W3CDTF">2019-01-14T04:05:22Z</dcterms:created>
  <dcterms:modified xsi:type="dcterms:W3CDTF">2019-01-14T04:21:28Z</dcterms:modified>
</cp:coreProperties>
</file>